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8" r:id="rId2"/>
    <p:sldId id="300" r:id="rId3"/>
    <p:sldId id="257" r:id="rId4"/>
    <p:sldId id="258" r:id="rId5"/>
    <p:sldId id="302" r:id="rId6"/>
    <p:sldId id="262" r:id="rId7"/>
    <p:sldId id="316" r:id="rId8"/>
    <p:sldId id="289" r:id="rId9"/>
    <p:sldId id="259" r:id="rId10"/>
    <p:sldId id="303" r:id="rId11"/>
    <p:sldId id="268" r:id="rId12"/>
    <p:sldId id="318" r:id="rId13"/>
    <p:sldId id="319" r:id="rId14"/>
    <p:sldId id="310" r:id="rId15"/>
    <p:sldId id="260" r:id="rId16"/>
    <p:sldId id="311" r:id="rId17"/>
    <p:sldId id="301" r:id="rId18"/>
    <p:sldId id="321" r:id="rId19"/>
    <p:sldId id="322" r:id="rId20"/>
    <p:sldId id="323" r:id="rId21"/>
    <p:sldId id="324" r:id="rId22"/>
    <p:sldId id="312" r:id="rId23"/>
    <p:sldId id="261" r:id="rId24"/>
    <p:sldId id="313" r:id="rId25"/>
    <p:sldId id="280" r:id="rId26"/>
    <p:sldId id="326" r:id="rId27"/>
    <p:sldId id="327" r:id="rId28"/>
    <p:sldId id="328" r:id="rId29"/>
    <p:sldId id="285" r:id="rId30"/>
    <p:sldId id="309" r:id="rId31"/>
    <p:sldId id="299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663A77"/>
    <a:srgbClr val="E87070"/>
    <a:srgbClr val="00ADBD"/>
    <a:srgbClr val="E87071"/>
    <a:srgbClr val="C75885"/>
    <a:srgbClr val="00AF92"/>
    <a:srgbClr val="FFB850"/>
    <a:srgbClr val="A26CB8"/>
    <a:srgbClr val="01A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5" autoAdjust="0"/>
    <p:restoredTop sz="93040" autoAdjust="0"/>
  </p:normalViewPr>
  <p:slideViewPr>
    <p:cSldViewPr snapToGrid="0">
      <p:cViewPr varScale="1">
        <p:scale>
          <a:sx n="108" d="100"/>
          <a:sy n="108" d="100"/>
        </p:scale>
        <p:origin x="4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C63B-47AD-C54B-A9D3-E54C5ECF47F3}" type="datetime11">
              <a:rPr kumimoji="1" lang="zh-CN" altLang="en-US" smtClean="0"/>
              <a:t>20:43:03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4CE6C-2278-1249-857A-CAAA69CEA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CBBB-0054-564C-8489-100187D856A9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83DA82-00EA-2C4E-94D4-05876772B7FE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FE74C7-48ED-3B4C-83DF-1D48719EDFF0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848470E-7DB7-1947-B9D6-F4B882E939EB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C019EF-D642-B746-819E-4C94ADD6F25A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AEE29F6-B046-4045-AA33-5E19CCA4A3FB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47353A-DFD8-A140-8E9F-C3D6E08AB218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53E613-9783-1D41-BBE3-60F2A5A94200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78C20DE-3DCF-1F4E-8744-DB816A88A268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E1530A-3590-E54C-B5B9-2F39AAFF24B0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83F576-819F-D746-BFA5-D55D8C0D8753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92F51-8E16-6C4F-A494-A9F2FE4F69E8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C8737DA-42E5-5040-818C-2AAB2AF28ED5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FDAAAF-9838-F241-90AF-00BEE5D57701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833934-FA68-684B-A853-384871099811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EEBCB24-6A96-D04C-AFAE-4C66A9E6C75F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DA76DA-D431-6248-AADA-11A1140E3765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790686-071B-3D49-9F35-9E77A6D4536D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1B2485-4F17-B548-9BE7-31D2D2A73563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F5FC00-48DF-2E4E-8CB4-F675434C89AE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74D267-90B4-3641-A2AF-D4C7E29F3BBD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1355FD-18B3-8B41-9BE7-925C5A560C8E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10D3AFF-4399-4B4E-88DE-6DA7F56E6377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9D58BD2-0943-DC4B-8CAE-2B285631BB3C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B3EB2C-59CB-914C-8C73-56F4ADD488B6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1EBBB4-CA23-C24C-A8BB-06999033C3EF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68383A-B7E9-974B-89E0-A4B226A464FD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32CCEF-E547-494B-A5C3-81E6D4F39A71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954AE0-10EB-FA4F-8934-9406C8BF0D98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6C67CC-9831-684B-A7E9-46E2E525919B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F7096A-E4FA-2E44-9F1B-0E8F6F95A562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E13239-A89E-134A-B094-BFCFB7FE1FC9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7F81-CF96-7045-A5BE-0F7A9F06B387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9A7-FF80-284B-BA83-872B08FB6244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9225-98B0-6349-A580-31CA896F447F}" type="datetime11">
              <a:rPr lang="zh-CN" altLang="en-US" smtClean="0"/>
              <a:t>20:32:20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9563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D81C0-A51F-E949-9A0C-39FE47E62780}" type="datetime10">
              <a:rPr kumimoji="1" lang="zh-CN" altLang="en-US" smtClean="0"/>
              <a:t>20:32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A8E4-7FC3-4447-AE69-BE07125D2264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081F-2A37-B146-ADBD-B49DB4196F34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1C8C-1DA5-7E4E-B252-0767CC1EDD44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215C-C03E-C746-B06A-5847DEF91DBB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DE2A-F51D-AC45-BE9D-178CBD969AD0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923D-3FEF-7047-B4A0-77DBE316F09A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C27A-6135-8242-B345-E6F8F90422C5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A1AF-2FC4-704A-A734-E10EF823DFB5}" type="datetime11">
              <a:rPr lang="zh-CN" altLang="en-US" smtClean="0"/>
              <a:t>20:32:20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37CC-B831-6E48-B1F3-A2FF5E00535E}" type="datetime11">
              <a:rPr lang="zh-CN" altLang="en-US" smtClean="0"/>
              <a:t>20:32:20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11236" y="3132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刚才了解了函数，那么函数有哪些参数呢？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函数参数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1087655"/>
            <a:ext cx="4203368" cy="145648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7297" y="3038712"/>
            <a:ext cx="4203368" cy="1908673"/>
          </a:xfrm>
          <a:prstGeom prst="rect">
            <a:avLst/>
          </a:prstGeom>
        </p:spPr>
      </p:pic>
      <p:cxnSp>
        <p:nvCxnSpPr>
          <p:cNvPr id="50" name="肘形连接符 49"/>
          <p:cNvCxnSpPr>
            <a:stCxn id="48" idx="1"/>
            <a:endCxn id="49" idx="1"/>
          </p:cNvCxnSpPr>
          <p:nvPr/>
        </p:nvCxnSpPr>
        <p:spPr>
          <a:xfrm rot="10800000" flipH="1" flipV="1">
            <a:off x="419907" y="1815897"/>
            <a:ext cx="1797390" cy="2177151"/>
          </a:xfrm>
          <a:prstGeom prst="bentConnector3">
            <a:avLst>
              <a:gd name="adj1" fmla="val -12718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716379" y="1328287"/>
            <a:ext cx="420336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DBD"/>
                </a:solidFill>
              </a:rPr>
              <a:t>Python</a:t>
            </a:r>
            <a:r>
              <a:rPr kumimoji="1" lang="zh-CN" altLang="en-US" b="1" dirty="0">
                <a:solidFill>
                  <a:srgbClr val="00ADBD"/>
                </a:solidFill>
              </a:rPr>
              <a:t>中函数主要有这三种参数：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必备参数、默认参数 和 不定长参数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其中不定长参数有：元组和字典两种类型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函数参数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1087655"/>
            <a:ext cx="4203368" cy="145648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2895736"/>
            <a:ext cx="4203368" cy="1908673"/>
          </a:xfrm>
          <a:prstGeom prst="rect">
            <a:avLst/>
          </a:prstGeom>
        </p:spPr>
      </p:pic>
      <p:cxnSp>
        <p:nvCxnSpPr>
          <p:cNvPr id="50" name="肘形连接符 49"/>
          <p:cNvCxnSpPr>
            <a:stCxn id="48" idx="1"/>
            <a:endCxn id="49" idx="1"/>
          </p:cNvCxnSpPr>
          <p:nvPr/>
        </p:nvCxnSpPr>
        <p:spPr>
          <a:xfrm rot="10800000" flipV="1">
            <a:off x="419907" y="1815897"/>
            <a:ext cx="12700" cy="2034175"/>
          </a:xfrm>
          <a:prstGeom prst="bentConnector3">
            <a:avLst>
              <a:gd name="adj1" fmla="val 1800000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716379" y="1328287"/>
            <a:ext cx="4203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必备参数</a:t>
            </a:r>
            <a:r>
              <a:rPr kumimoji="1" lang="zh-CN" altLang="en-US" b="1" dirty="0">
                <a:solidFill>
                  <a:srgbClr val="00ADBD"/>
                </a:solidFill>
              </a:rPr>
              <a:t>： 调用时必须传入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默认参数</a:t>
            </a:r>
            <a:r>
              <a:rPr kumimoji="1" lang="zh-CN" altLang="en-US" b="1" dirty="0">
                <a:solidFill>
                  <a:srgbClr val="00ADBD"/>
                </a:solidFill>
              </a:rPr>
              <a:t>： 调用可以不传入，不传入时默认使用默认值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不定长参数</a:t>
            </a:r>
            <a:r>
              <a:rPr kumimoji="1" lang="zh-CN" altLang="en-US" b="1" dirty="0">
                <a:solidFill>
                  <a:srgbClr val="00ADBD"/>
                </a:solidFill>
              </a:rPr>
              <a:t>： 可以传入也可以不传入，不传入时默认为空元组和空字典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字典传入是，必须是键值对的形式，且只能最后传入，定义时也只能放在最后面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函数参数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907" y="1229309"/>
            <a:ext cx="4203368" cy="117317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4" y="2798080"/>
            <a:ext cx="3738207" cy="2237660"/>
          </a:xfrm>
          <a:prstGeom prst="rect">
            <a:avLst/>
          </a:prstGeom>
        </p:spPr>
      </p:pic>
      <p:cxnSp>
        <p:nvCxnSpPr>
          <p:cNvPr id="50" name="肘形连接符 49"/>
          <p:cNvCxnSpPr>
            <a:stCxn id="48" idx="1"/>
            <a:endCxn id="49" idx="1"/>
          </p:cNvCxnSpPr>
          <p:nvPr/>
        </p:nvCxnSpPr>
        <p:spPr>
          <a:xfrm rot="10800000" flipH="1" flipV="1">
            <a:off x="419906" y="1815898"/>
            <a:ext cx="105877" cy="2101012"/>
          </a:xfrm>
          <a:prstGeom prst="bentConnector3">
            <a:avLst>
              <a:gd name="adj1" fmla="val -215911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729154" y="1774672"/>
            <a:ext cx="4203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-&gt; None</a:t>
            </a:r>
            <a:r>
              <a:rPr kumimoji="1" lang="zh-CN" altLang="en-US" b="1" dirty="0">
                <a:solidFill>
                  <a:srgbClr val="00ADBD"/>
                </a:solidFill>
              </a:rPr>
              <a:t>： </a:t>
            </a:r>
            <a:r>
              <a:rPr kumimoji="1" lang="zh-CN" altLang="en-US" b="1">
                <a:solidFill>
                  <a:srgbClr val="00ADBD"/>
                </a:solidFill>
              </a:rPr>
              <a:t>这个语法是指</a:t>
            </a:r>
            <a:r>
              <a:rPr kumimoji="1" lang="zh-CN" altLang="en-US" b="1" dirty="0">
                <a:solidFill>
                  <a:srgbClr val="00ADBD"/>
                </a:solidFill>
              </a:rPr>
              <a:t>这个函数的返回值是什么类型，在调用</a:t>
            </a:r>
            <a:r>
              <a:rPr kumimoji="1" lang="en-US" altLang="zh-CN" b="1" dirty="0">
                <a:solidFill>
                  <a:schemeClr val="accent2"/>
                </a:solidFill>
              </a:rPr>
              <a:t>help</a:t>
            </a:r>
            <a:r>
              <a:rPr kumimoji="1" lang="zh-CN" altLang="en-US" b="1" dirty="0">
                <a:solidFill>
                  <a:srgbClr val="00ADBD"/>
                </a:solidFill>
              </a:rPr>
              <a:t>查看时可以看到，通常在看</a:t>
            </a:r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源码</a:t>
            </a:r>
            <a:r>
              <a:rPr kumimoji="1" lang="zh-CN" altLang="en-US" b="1" dirty="0">
                <a:solidFill>
                  <a:srgbClr val="00ADBD"/>
                </a:solidFill>
              </a:rPr>
              <a:t>时会见到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拆包</a:t>
            </a:r>
            <a:r>
              <a:rPr kumimoji="1" lang="zh-CN" altLang="en-US" b="1" dirty="0">
                <a:solidFill>
                  <a:srgbClr val="00ADBD"/>
                </a:solidFill>
              </a:rPr>
              <a:t>： 类似于我们之前讲的元组拆包，在传入时也可以通过解包来传入不定长参数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四种参数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2780318" y="2489855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不定长参数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92091"/>
            <a:chOff x="1692002" y="2213165"/>
            <a:chExt cx="2816878" cy="923001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四种参数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4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三种参数形式和调用方法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不定长参数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掌握：不定长参数的传入和位置关系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函数作用域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刚才我们知道了函数可以接受变量值的传入，那么函数会直接改变变量的值吗？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340" y="997949"/>
            <a:ext cx="3203632" cy="139524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048" y="2750310"/>
            <a:ext cx="4063164" cy="2232660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40340" y="1695570"/>
            <a:ext cx="543708" cy="2171070"/>
          </a:xfrm>
          <a:prstGeom prst="bentConnector3">
            <a:avLst>
              <a:gd name="adj1" fmla="val -42045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525588" y="1281278"/>
            <a:ext cx="3203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函数不会改变传入的</a:t>
            </a:r>
            <a:r>
              <a:rPr kumimoji="1" lang="zh-CN" altLang="en-US" b="1" dirty="0">
                <a:solidFill>
                  <a:srgbClr val="663B76"/>
                </a:solidFill>
              </a:rPr>
              <a:t>不可变对象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值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函数内部定义的变量在函数外部不可以使用，是</a:t>
            </a:r>
            <a:r>
              <a:rPr kumimoji="1" lang="zh-CN" altLang="en-US" b="1" dirty="0">
                <a:solidFill>
                  <a:srgbClr val="663B76"/>
                </a:solidFill>
              </a:rPr>
              <a:t>局部变量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全局作用域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365" y="922551"/>
            <a:ext cx="2565004" cy="17781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3985" y="3444615"/>
            <a:ext cx="2565004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800365" y="1811617"/>
            <a:ext cx="613620" cy="2282974"/>
          </a:xfrm>
          <a:prstGeom prst="bentConnector3">
            <a:avLst>
              <a:gd name="adj1" fmla="val -37254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88260" y="1685019"/>
            <a:ext cx="3203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如果想要在函数内部改变外面不可变对象变量的值，则需要在函数内部使用 </a:t>
            </a:r>
            <a:r>
              <a:rPr kumimoji="1" lang="en-US" altLang="zh-CN" b="1" dirty="0">
                <a:solidFill>
                  <a:srgbClr val="663B76"/>
                </a:solidFill>
              </a:rPr>
              <a:t>global</a:t>
            </a:r>
            <a:r>
              <a:rPr kumimoji="1" lang="zh-CN" altLang="en-US" b="1" dirty="0">
                <a:solidFill>
                  <a:srgbClr val="E87070"/>
                </a:solidFill>
              </a:rPr>
              <a:t> 关键字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global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是</a:t>
            </a:r>
            <a:r>
              <a:rPr kumimoji="1" lang="zh-CN" altLang="en-US" b="1" dirty="0">
                <a:solidFill>
                  <a:srgbClr val="663B76"/>
                </a:solidFill>
              </a:rPr>
              <a:t>全局变量声明</a:t>
            </a:r>
            <a:r>
              <a:rPr kumimoji="1" lang="zh-CN" altLang="en-US" b="1" dirty="0">
                <a:solidFill>
                  <a:srgbClr val="E87070"/>
                </a:solidFill>
              </a:rPr>
              <a:t>，声明之后可以在全局使用，这里的全局指的是当前</a:t>
            </a:r>
            <a:r>
              <a:rPr kumimoji="1" lang="en-US" altLang="zh-CN" b="1" dirty="0">
                <a:solidFill>
                  <a:srgbClr val="E87070"/>
                </a:solidFill>
              </a:rPr>
              <a:t>py</a:t>
            </a:r>
            <a:r>
              <a:rPr kumimoji="1" lang="zh-CN" altLang="en-US" b="1" dirty="0">
                <a:solidFill>
                  <a:srgbClr val="E87070"/>
                </a:solidFill>
              </a:rPr>
              <a:t>文件中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注意：函数内外名字要一致，否则就是一个新变量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局部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作用域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65" y="826497"/>
            <a:ext cx="2701631" cy="286087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5341" y="3621381"/>
            <a:ext cx="1902655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87865" y="2256933"/>
            <a:ext cx="3287476" cy="2014424"/>
          </a:xfrm>
          <a:prstGeom prst="bentConnector3">
            <a:avLst>
              <a:gd name="adj1" fmla="val -6954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97686" y="1590751"/>
            <a:ext cx="320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如果是嵌套的函数，则不能使用</a:t>
            </a:r>
            <a:r>
              <a:rPr kumimoji="1" lang="en-US" altLang="zh-CN" b="1" dirty="0">
                <a:solidFill>
                  <a:srgbClr val="663B76"/>
                </a:solidFill>
              </a:rPr>
              <a:t>global</a:t>
            </a:r>
            <a:r>
              <a:rPr kumimoji="1" lang="zh-CN" altLang="en-US" b="1" dirty="0">
                <a:solidFill>
                  <a:srgbClr val="E87070"/>
                </a:solidFill>
              </a:rPr>
              <a:t>，需要使用</a:t>
            </a:r>
            <a:r>
              <a:rPr kumimoji="1" lang="en-US" altLang="zh-CN" b="1" dirty="0">
                <a:solidFill>
                  <a:srgbClr val="663B76"/>
                </a:solidFill>
              </a:rPr>
              <a:t>nonlocal</a:t>
            </a:r>
            <a:r>
              <a:rPr kumimoji="1" lang="zh-CN" altLang="en-US" b="1" dirty="0">
                <a:solidFill>
                  <a:srgbClr val="E87070"/>
                </a:solidFill>
              </a:rPr>
              <a:t> 关键字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这种情况下遇到比较少，了解即可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字符串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字典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集合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运算符优先级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93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掌握：字符串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字典的定义、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掌握：集合的定义、交、并、差运算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了解：常见的运算符优先等级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闭包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65" y="878456"/>
            <a:ext cx="2701631" cy="275695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6951" y="3706223"/>
            <a:ext cx="2177280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87865" y="2256933"/>
            <a:ext cx="2099086" cy="2099266"/>
          </a:xfrm>
          <a:prstGeom prst="bentConnector3">
            <a:avLst>
              <a:gd name="adj1" fmla="val -10890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4231" y="1147692"/>
            <a:ext cx="3750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把刚才的函数稍微改一下，改</a:t>
            </a:r>
            <a:r>
              <a:rPr kumimoji="1" lang="en-US" altLang="zh-CN" b="1" dirty="0">
                <a:solidFill>
                  <a:srgbClr val="E87070"/>
                </a:solidFill>
              </a:rPr>
              <a:t>f4</a:t>
            </a:r>
            <a:r>
              <a:rPr kumimoji="1" lang="zh-CN" altLang="en-US" b="1" dirty="0">
                <a:solidFill>
                  <a:srgbClr val="E87070"/>
                </a:solidFill>
              </a:rPr>
              <a:t>的返回值为函数 </a:t>
            </a:r>
            <a:r>
              <a:rPr kumimoji="1" lang="en-US" altLang="zh-CN" b="1" dirty="0">
                <a:solidFill>
                  <a:srgbClr val="E87070"/>
                </a:solidFill>
              </a:rPr>
              <a:t>func5</a:t>
            </a:r>
            <a:r>
              <a:rPr kumimoji="1" lang="zh-CN" altLang="en-US" b="1" dirty="0">
                <a:solidFill>
                  <a:srgbClr val="E87070"/>
                </a:solidFill>
              </a:rPr>
              <a:t> ，调用</a:t>
            </a:r>
            <a:r>
              <a:rPr kumimoji="1" lang="en-US" altLang="zh-CN" b="1" dirty="0">
                <a:solidFill>
                  <a:srgbClr val="E87070"/>
                </a:solidFill>
              </a:rPr>
              <a:t>f4</a:t>
            </a:r>
            <a:r>
              <a:rPr kumimoji="1" lang="zh-CN" altLang="en-US" b="1" dirty="0">
                <a:solidFill>
                  <a:srgbClr val="E87070"/>
                </a:solidFill>
              </a:rPr>
              <a:t>之后的变量值，可以再次调用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把内部函数</a:t>
            </a:r>
            <a:r>
              <a:rPr kumimoji="1" lang="en-US" altLang="zh-CN" b="1" dirty="0">
                <a:solidFill>
                  <a:srgbClr val="E87070"/>
                </a:solidFill>
              </a:rPr>
              <a:t>(func5)</a:t>
            </a:r>
            <a:r>
              <a:rPr kumimoji="1" lang="zh-CN" altLang="en-US" b="1" dirty="0">
                <a:solidFill>
                  <a:srgbClr val="E87070"/>
                </a:solidFill>
              </a:rPr>
              <a:t>和外部变量</a:t>
            </a:r>
            <a:r>
              <a:rPr kumimoji="1" lang="en-US" altLang="zh-CN" b="1" dirty="0">
                <a:solidFill>
                  <a:srgbClr val="E87070"/>
                </a:solidFill>
              </a:rPr>
              <a:t>(var1)</a:t>
            </a:r>
            <a:r>
              <a:rPr kumimoji="1" lang="zh-CN" altLang="en-US" b="1" dirty="0">
                <a:solidFill>
                  <a:srgbClr val="E87070"/>
                </a:solidFill>
              </a:rPr>
              <a:t>都称为</a:t>
            </a:r>
            <a:r>
              <a:rPr kumimoji="1" lang="zh-CN" altLang="en-US" b="1" dirty="0">
                <a:solidFill>
                  <a:srgbClr val="663B76"/>
                </a:solidFill>
              </a:rPr>
              <a:t>闭包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作用：可以在外部修改函数内部的变量值，是函数内部与外界沟通的桥梁</a:t>
            </a:r>
            <a:endParaRPr kumimoji="1" lang="en-US" altLang="zh-CN" b="1" dirty="0">
              <a:solidFill>
                <a:srgbClr val="E87070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函数作用域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闭包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380" y="970911"/>
            <a:ext cx="3222487" cy="2740619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0518" y="3711530"/>
            <a:ext cx="2190784" cy="1299951"/>
          </a:xfrm>
          <a:prstGeom prst="rect">
            <a:avLst/>
          </a:prstGeom>
        </p:spPr>
      </p:pic>
      <p:cxnSp>
        <p:nvCxnSpPr>
          <p:cNvPr id="62" name="肘形连接符 61"/>
          <p:cNvCxnSpPr>
            <a:stCxn id="58" idx="1"/>
            <a:endCxn id="60" idx="1"/>
          </p:cNvCxnSpPr>
          <p:nvPr/>
        </p:nvCxnSpPr>
        <p:spPr>
          <a:xfrm rot="10800000" flipH="1" flipV="1">
            <a:off x="529380" y="2341220"/>
            <a:ext cx="2521138" cy="2020285"/>
          </a:xfrm>
          <a:prstGeom prst="bentConnector3">
            <a:avLst>
              <a:gd name="adj1" fmla="val -9067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392135" y="1147691"/>
            <a:ext cx="335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比如游戏中的血量，是不能任何地方都可以随便修改的，否则随便一个外挂就无敌了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因此需要把血量保护起来，不能随便修改，要修改只能通过调用指定的函数才行，这样就在一定程度上保护了血量</a:t>
            </a:r>
            <a:endParaRPr kumimoji="1" lang="en-US" altLang="zh-CN" b="1" dirty="0">
              <a:solidFill>
                <a:srgbClr val="E87070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nonlocal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global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掌握：全局变量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闭包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掌握：闭包的定义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nonlocal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nonlocal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5" y="1515361"/>
            <a:ext cx="564657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3623142" cy="855454"/>
            <a:chOff x="3446961" y="1681551"/>
            <a:chExt cx="2812632" cy="855454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递归和匿名函数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对于需要重复做的事情，我们可以用循环，那除了循环还有其他的方法吗？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求一个阶乘，你会怎么做？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递归函数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" y="995594"/>
            <a:ext cx="3741426" cy="1727523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59" y="1286759"/>
            <a:ext cx="2921000" cy="8382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17" y="2933701"/>
            <a:ext cx="8568965" cy="2102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递归函数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6" y="1707988"/>
            <a:ext cx="3741426" cy="172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7670" y="1971584"/>
            <a:ext cx="358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递归函数简单来说就是函数内部调用自己，和</a:t>
            </a:r>
            <a:r>
              <a:rPr kumimoji="1" lang="en-US" altLang="zh-CN" b="1" dirty="0">
                <a:solidFill>
                  <a:srgbClr val="663B76"/>
                </a:solidFill>
              </a:rPr>
              <a:t>while</a:t>
            </a:r>
            <a:r>
              <a:rPr kumimoji="1" lang="zh-CN" altLang="en-US" b="1" dirty="0">
                <a:solidFill>
                  <a:srgbClr val="663B76"/>
                </a:solidFill>
              </a:rPr>
              <a:t>循环类似，也需要一个</a:t>
            </a:r>
            <a:r>
              <a:rPr kumimoji="1" lang="zh-CN" altLang="en-US" b="1" dirty="0">
                <a:solidFill>
                  <a:schemeClr val="accent2"/>
                </a:solidFill>
              </a:rPr>
              <a:t>结束条件</a:t>
            </a:r>
            <a:r>
              <a:rPr kumimoji="1" lang="zh-CN" altLang="en-US" b="1" dirty="0">
                <a:solidFill>
                  <a:srgbClr val="663B76"/>
                </a:solidFill>
              </a:rPr>
              <a:t>，否则超出递归深度就会报错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匿名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3" y="1638789"/>
            <a:ext cx="3741426" cy="527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7670" y="1971584"/>
            <a:ext cx="358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匿名函数就是没有函数名的函数，主要用来定义那种不是特别复杂的函数，常用用于函数的参数中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156" y="2919974"/>
            <a:ext cx="1676400" cy="77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匿名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640" y="1212506"/>
            <a:ext cx="5618719" cy="1801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6640" y="3768406"/>
            <a:ext cx="477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在上面的例子中，</a:t>
            </a:r>
            <a:r>
              <a:rPr kumimoji="1" lang="en-US" altLang="zh-CN" b="1" dirty="0">
                <a:solidFill>
                  <a:srgbClr val="663B76"/>
                </a:solidFill>
              </a:rPr>
              <a:t>key</a:t>
            </a:r>
            <a:r>
              <a:rPr kumimoji="1" lang="zh-CN" altLang="en-US" b="1" dirty="0">
                <a:solidFill>
                  <a:srgbClr val="663B76"/>
                </a:solidFill>
              </a:rPr>
              <a:t>参数是可以接受函数的，所以可以直接写成匿名函数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函数参数的各种定义和调用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函数作用域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掌握：函数作用域的规则和改变方法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9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掌握：函数的定义和调用，返回值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5"/>
            <a:ext cx="2423669" cy="736005"/>
            <a:chOff x="1342678" y="4653472"/>
            <a:chExt cx="2304256" cy="981567"/>
          </a:xfrm>
        </p:grpSpPr>
        <p:sp>
          <p:nvSpPr>
            <p:cNvPr id="76" name="文本框 151"/>
            <p:cNvSpPr txBox="1"/>
            <p:nvPr/>
          </p:nvSpPr>
          <p:spPr>
            <a:xfrm>
              <a:off x="1879655" y="4653472"/>
              <a:ext cx="176727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递归和匿名函数</a:t>
              </a: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了解：递归函数的定义和使用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掌握：匿名函数的定义和使用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100" y="1145335"/>
            <a:ext cx="2088449" cy="307777"/>
            <a:chOff x="5788132" y="1155639"/>
            <a:chExt cx="278459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227370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函数的定义和调用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490138" cy="307777"/>
            <a:chOff x="4316479" y="2993556"/>
            <a:chExt cx="1490138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函数作用域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2211131" cy="314081"/>
            <a:chOff x="4323961" y="3924071"/>
            <a:chExt cx="2211131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递归函数和匿名函数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1376775" y="1448365"/>
            <a:ext cx="639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一个列表由四个元组组成，每个元组都是四个数字组成，现在要求对这个列表排序，排序规则是按照每个元组的第二个元素排序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b="1" dirty="0" err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（）函数，参数是整数，如果整数是质数，返回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定义一个函数，输入字符串，如果字符串是顺序的则返回‘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’，如果是倒叙的则返回‘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 如果是乱序的则返回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5301743" cy="1012769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87265" y="2061473"/>
            <a:ext cx="3501363" cy="844789"/>
            <a:chOff x="3446961" y="1692216"/>
            <a:chExt cx="2778106" cy="844789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5037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函数的定义和调用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上节课我们判断了一个字符串是不是手机号，但是它只能判断一次，如果有很多需要判断该怎么办呢？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函数的定义和调用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1" y="1045704"/>
            <a:ext cx="4228949" cy="1529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571750"/>
            <a:ext cx="4430752" cy="1036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01" y="3771987"/>
            <a:ext cx="3477835" cy="1111374"/>
          </a:xfrm>
          <a:prstGeom prst="rect">
            <a:avLst/>
          </a:prstGeom>
        </p:spPr>
      </p:pic>
      <p:cxnSp>
        <p:nvCxnSpPr>
          <p:cNvPr id="7" name="肘形连接符 6"/>
          <p:cNvCxnSpPr>
            <a:stCxn id="3" idx="2"/>
            <a:endCxn id="4" idx="1"/>
          </p:cNvCxnSpPr>
          <p:nvPr/>
        </p:nvCxnSpPr>
        <p:spPr>
          <a:xfrm rot="16200000" flipH="1">
            <a:off x="3257245" y="1775427"/>
            <a:ext cx="515036" cy="21144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2"/>
            <a:endCxn id="5" idx="3"/>
          </p:cNvCxnSpPr>
          <p:nvPr/>
        </p:nvCxnSpPr>
        <p:spPr>
          <a:xfrm rot="5400000">
            <a:off x="5144626" y="2684924"/>
            <a:ext cx="719060" cy="25664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44138" y="1461964"/>
            <a:ext cx="36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4"/>
                </a:solidFill>
              </a:rPr>
              <a:t>定义成函数之后，再调用函数来实现代码的复用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函数的定义和调用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022" y="1114306"/>
            <a:ext cx="2598090" cy="1529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368" y="2924338"/>
            <a:ext cx="2460581" cy="1946663"/>
          </a:xfrm>
          <a:prstGeom prst="rect">
            <a:avLst/>
          </a:prstGeom>
        </p:spPr>
      </p:pic>
      <p:cxnSp>
        <p:nvCxnSpPr>
          <p:cNvPr id="7" name="肘形连接符 6"/>
          <p:cNvCxnSpPr>
            <a:stCxn id="3" idx="2"/>
            <a:endCxn id="4" idx="1"/>
          </p:cNvCxnSpPr>
          <p:nvPr/>
        </p:nvCxnSpPr>
        <p:spPr>
          <a:xfrm rot="16200000" flipH="1">
            <a:off x="1669756" y="2713058"/>
            <a:ext cx="1253922" cy="11153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60645" y="1295832"/>
            <a:ext cx="36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2"/>
                </a:solidFill>
              </a:rPr>
              <a:t>def</a:t>
            </a:r>
            <a:r>
              <a:rPr kumimoji="1" lang="en-US" altLang="zh-CN" b="1" dirty="0">
                <a:solidFill>
                  <a:schemeClr val="accent4"/>
                </a:solidFill>
              </a:rPr>
              <a:t> </a:t>
            </a:r>
            <a:r>
              <a:rPr kumimoji="1" lang="zh-CN" altLang="en-US" b="1" dirty="0">
                <a:solidFill>
                  <a:schemeClr val="accent4"/>
                </a:solidFill>
              </a:rPr>
              <a:t>是</a:t>
            </a:r>
            <a:r>
              <a:rPr kumimoji="1" lang="zh-CN" altLang="en-US" b="1" dirty="0">
                <a:solidFill>
                  <a:srgbClr val="E87071"/>
                </a:solidFill>
              </a:rPr>
              <a:t>关键字</a:t>
            </a:r>
            <a:endParaRPr kumimoji="1" lang="en-US" altLang="zh-CN" b="1" dirty="0">
              <a:solidFill>
                <a:srgbClr val="E87071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function</a:t>
            </a:r>
            <a:r>
              <a:rPr kumimoji="1" lang="zh-CN" altLang="en-US" b="1" dirty="0">
                <a:solidFill>
                  <a:schemeClr val="accent4"/>
                </a:solidFill>
              </a:rPr>
              <a:t> 是</a:t>
            </a:r>
            <a:r>
              <a:rPr kumimoji="1" lang="zh-CN" altLang="en-US" b="1" dirty="0">
                <a:solidFill>
                  <a:srgbClr val="E87071"/>
                </a:solidFill>
              </a:rPr>
              <a:t>函数名</a:t>
            </a:r>
            <a:endParaRPr kumimoji="1" lang="en-US" altLang="zh-CN" b="1" dirty="0">
              <a:solidFill>
                <a:srgbClr val="E87071"/>
              </a:solidFill>
            </a:endParaRPr>
          </a:p>
          <a:p>
            <a:r>
              <a:rPr kumimoji="1" lang="zh-CN" altLang="en-US" b="1" dirty="0">
                <a:solidFill>
                  <a:schemeClr val="accent4"/>
                </a:solidFill>
              </a:rPr>
              <a:t>括号内是</a:t>
            </a:r>
            <a:r>
              <a:rPr kumimoji="1" lang="zh-CN" altLang="en-US" b="1" dirty="0">
                <a:solidFill>
                  <a:srgbClr val="E87071"/>
                </a:solidFill>
              </a:rPr>
              <a:t>参数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721359" y="3270708"/>
            <a:ext cx="319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2"/>
                </a:solidFill>
              </a:rPr>
              <a:t>print</a:t>
            </a:r>
            <a:r>
              <a:rPr kumimoji="1" lang="en-US" altLang="zh-CN" b="1" dirty="0">
                <a:solidFill>
                  <a:schemeClr val="accent4"/>
                </a:solidFill>
              </a:rPr>
              <a:t> </a:t>
            </a:r>
            <a:r>
              <a:rPr kumimoji="1" lang="zh-CN" altLang="en-US" b="1" dirty="0">
                <a:solidFill>
                  <a:schemeClr val="accent4"/>
                </a:solidFill>
              </a:rPr>
              <a:t>是不能把打印的内容赋值给变量</a:t>
            </a:r>
            <a:endParaRPr kumimoji="1" lang="en-US" altLang="zh-CN" b="1" dirty="0">
              <a:solidFill>
                <a:srgbClr val="E87071"/>
              </a:solidFill>
            </a:endParaRPr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return</a:t>
            </a:r>
            <a:r>
              <a:rPr kumimoji="1" lang="zh-CN" altLang="en-US" b="1" dirty="0">
                <a:solidFill>
                  <a:schemeClr val="accent4"/>
                </a:solidFill>
              </a:rPr>
              <a:t> 返回的值是可以把值赋值给变量</a:t>
            </a:r>
            <a:endParaRPr kumimoji="1" lang="en-US" altLang="zh-CN" b="1" dirty="0">
              <a:solidFill>
                <a:srgbClr val="E8707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定义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函数的定义方法，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def</a:t>
              </a: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函数的调用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掌握：函数只有在加上括号之后才会被调用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return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返回值的意思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函数的参数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10</TotalTime>
  <Words>1300</Words>
  <Application>Microsoft Office PowerPoint</Application>
  <PresentationFormat>全屏显示(16:9)</PresentationFormat>
  <Paragraphs>251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Hiragino Sans GB W6</vt:lpstr>
      <vt:lpstr>LiHei Pro</vt:lpstr>
      <vt:lpstr>等线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邓 豪</cp:lastModifiedBy>
  <cp:revision>63</cp:revision>
  <dcterms:created xsi:type="dcterms:W3CDTF">2016-05-26T11:22:00Z</dcterms:created>
  <dcterms:modified xsi:type="dcterms:W3CDTF">2020-09-05T12:43:05Z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