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300" r:id="rId5"/>
    <p:sldId id="257" r:id="rId6"/>
    <p:sldId id="258" r:id="rId7"/>
    <p:sldId id="302" r:id="rId8"/>
    <p:sldId id="262" r:id="rId9"/>
    <p:sldId id="316" r:id="rId10"/>
    <p:sldId id="317" r:id="rId11"/>
    <p:sldId id="318" r:id="rId12"/>
    <p:sldId id="319" r:id="rId13"/>
    <p:sldId id="289" r:id="rId14"/>
    <p:sldId id="259" r:id="rId15"/>
    <p:sldId id="303" r:id="rId16"/>
    <p:sldId id="268" r:id="rId17"/>
    <p:sldId id="321" r:id="rId18"/>
    <p:sldId id="260" r:id="rId19"/>
    <p:sldId id="311" r:id="rId20"/>
    <p:sldId id="301" r:id="rId21"/>
    <p:sldId id="323" r:id="rId22"/>
    <p:sldId id="324" r:id="rId23"/>
    <p:sldId id="261" r:id="rId24"/>
    <p:sldId id="313" r:id="rId25"/>
    <p:sldId id="280" r:id="rId26"/>
    <p:sldId id="327" r:id="rId27"/>
    <p:sldId id="328" r:id="rId28"/>
    <p:sldId id="329" r:id="rId29"/>
    <p:sldId id="325" r:id="rId30"/>
    <p:sldId id="326" r:id="rId31"/>
    <p:sldId id="314" r:id="rId32"/>
    <p:sldId id="285" r:id="rId33"/>
    <p:sldId id="309" r:id="rId34"/>
    <p:sldId id="299" r:id="rId35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D"/>
    <a:srgbClr val="A26CB8"/>
    <a:srgbClr val="663B76"/>
    <a:srgbClr val="C75885"/>
    <a:srgbClr val="FFB850"/>
    <a:srgbClr val="E87070"/>
    <a:srgbClr val="00AF92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3001" autoAdjust="0"/>
  </p:normalViewPr>
  <p:slideViewPr>
    <p:cSldViewPr snapToGrid="0">
      <p:cViewPr varScale="1">
        <p:scale>
          <a:sx n="100" d="100"/>
          <a:sy n="100" d="100"/>
        </p:scale>
        <p:origin x="62" y="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55751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file:////var/folders/60/b2q0djkx73j1k2lcv35trn3c0000gn/T/com.microsoft.Powerpoint/converted_emf.emf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tiff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11237" y="3132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文件的读取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775" y="1268551"/>
            <a:ext cx="4815588" cy="25526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60968" y="1936430"/>
            <a:ext cx="2872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每次打开文件都需要再次关闭，但是如果使用</a:t>
            </a:r>
            <a:r>
              <a:rPr kumimoji="1" lang="en-US" altLang="zh-CN" b="1" dirty="0">
                <a:solidFill>
                  <a:srgbClr val="663B76"/>
                </a:solidFill>
              </a:rPr>
              <a:t>with</a:t>
            </a:r>
            <a:r>
              <a:rPr kumimoji="1" lang="zh-CN" altLang="en-US" b="1" dirty="0">
                <a:solidFill>
                  <a:srgbClr val="663B76"/>
                </a:solidFill>
              </a:rPr>
              <a:t> 可以自动关闭文件，不需要手动关闭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写入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关闭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文件的打开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函数的使用方法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796125"/>
            <a:chOff x="1882859" y="4502333"/>
            <a:chExt cx="2626021" cy="1061746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文件的读取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read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readline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readlines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8"/>
            <a:ext cx="2062964" cy="507430"/>
            <a:chOff x="7893340" y="1967591"/>
            <a:chExt cx="2750260" cy="67672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文件的写入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write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writelines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1"/>
            <a:ext cx="2085216" cy="510824"/>
            <a:chOff x="7863674" y="4330632"/>
            <a:chExt cx="2779926" cy="681256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文件的关闭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close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with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文件流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如果是二进制这类文件</a:t>
              </a:r>
              <a:r>
                <a:rPr lang="zh-CN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文件流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498" y="1200617"/>
            <a:ext cx="4406900" cy="128270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98" y="3047533"/>
            <a:ext cx="7594600" cy="17907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5117346" y="1289785"/>
            <a:ext cx="385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在内存中打开一个文件流，如同打开一个文件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文件流有</a:t>
            </a:r>
            <a:r>
              <a:rPr kumimoji="1" lang="en-US" altLang="zh-CN" b="1" dirty="0" err="1">
                <a:solidFill>
                  <a:srgbClr val="00ADBD"/>
                </a:solidFill>
              </a:rPr>
              <a:t>getvalue</a:t>
            </a:r>
            <a:r>
              <a:rPr kumimoji="1" lang="zh-CN" altLang="en-US" b="1" dirty="0">
                <a:solidFill>
                  <a:srgbClr val="00ADBD"/>
                </a:solidFill>
              </a:rPr>
              <a:t>方法可以获取内容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文件流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33" y="1200617"/>
            <a:ext cx="4344629" cy="128270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3923" y="3013709"/>
            <a:ext cx="5994629" cy="1819446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5117346" y="1289785"/>
            <a:ext cx="385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rgbClr val="00ADBD"/>
                </a:solidFill>
              </a:rPr>
              <a:t>BytesIO</a:t>
            </a:r>
            <a:r>
              <a:rPr kumimoji="1" lang="en-US" altLang="zh-CN" b="1" dirty="0">
                <a:solidFill>
                  <a:srgbClr val="00ADBD"/>
                </a:solidFill>
              </a:rPr>
              <a:t> </a:t>
            </a:r>
            <a:r>
              <a:rPr kumimoji="1" lang="zh-CN" altLang="en-US" b="1" dirty="0">
                <a:solidFill>
                  <a:srgbClr val="00ADBD"/>
                </a:solidFill>
              </a:rPr>
              <a:t>和</a:t>
            </a:r>
            <a:r>
              <a:rPr kumimoji="1" lang="en-US" altLang="zh-CN" b="1" dirty="0" err="1">
                <a:solidFill>
                  <a:srgbClr val="00ADBD"/>
                </a:solidFill>
              </a:rPr>
              <a:t>StringIO</a:t>
            </a:r>
            <a:r>
              <a:rPr kumimoji="1" lang="zh-CN" altLang="en-US" b="1" dirty="0">
                <a:solidFill>
                  <a:srgbClr val="00ADBD"/>
                </a:solidFill>
              </a:rPr>
              <a:t>类似，区别是内容都是二进制的字符串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主要用来存储图像、音频、视频等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文件目录操作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刚才我们是对单个文件的操作，如果我们需要对文件所在的文件目录操作该怎么做呢？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文件目录操作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452" y="1103783"/>
            <a:ext cx="2679700" cy="622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49884" y="1227310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C75885"/>
                </a:solidFill>
              </a:rPr>
              <a:t>和操作系统交互，需要用到</a:t>
            </a:r>
            <a:r>
              <a:rPr kumimoji="1" lang="en-US" altLang="zh-CN" sz="2000" b="1" dirty="0" err="1">
                <a:solidFill>
                  <a:srgbClr val="C75885"/>
                </a:solidFill>
              </a:rPr>
              <a:t>os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模块</a:t>
            </a:r>
            <a:endParaRPr kumimoji="1" lang="zh-CN" altLang="en-US" sz="2000" b="1" dirty="0">
              <a:solidFill>
                <a:srgbClr val="C75885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6" y="1940508"/>
            <a:ext cx="8306602" cy="70250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86" y="2797538"/>
            <a:ext cx="8306602" cy="82156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86" y="3779755"/>
            <a:ext cx="8306602" cy="791607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文件目录操作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386" y="1227311"/>
            <a:ext cx="5359038" cy="4001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11424" y="1227310"/>
            <a:ext cx="30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C75885"/>
                </a:solidFill>
              </a:rPr>
              <a:t>也支持对文件目录的操作</a:t>
            </a:r>
            <a:endParaRPr kumimoji="1" lang="zh-CN" altLang="en-US" sz="2000" b="1" dirty="0">
              <a:solidFill>
                <a:srgbClr val="C75885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386" y="2041405"/>
            <a:ext cx="8306602" cy="5007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72583" y="2792264"/>
            <a:ext cx="35356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C75885"/>
                </a:solidFill>
              </a:rPr>
              <a:t>还有一下方法：</a:t>
            </a:r>
            <a:endParaRPr kumimoji="1" lang="en-US" altLang="zh-CN" sz="2000" b="1" dirty="0">
              <a:solidFill>
                <a:srgbClr val="C75885"/>
              </a:solidFill>
            </a:endParaRPr>
          </a:p>
          <a:p>
            <a:r>
              <a:rPr kumimoji="1" lang="en-US" altLang="zh-CN" sz="2000" b="1" dirty="0" err="1">
                <a:solidFill>
                  <a:srgbClr val="C75885"/>
                </a:solidFill>
              </a:rPr>
              <a:t>makedirs</a:t>
            </a:r>
            <a:r>
              <a:rPr kumimoji="1" lang="en-US" altLang="zh-CN" sz="2000" b="1" dirty="0">
                <a:solidFill>
                  <a:srgbClr val="C75885"/>
                </a:solidFill>
              </a:rPr>
              <a:t> 		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创建多层目录</a:t>
            </a:r>
            <a:endParaRPr kumimoji="1" lang="en-US" altLang="zh-CN" sz="2000" b="1" dirty="0">
              <a:solidFill>
                <a:srgbClr val="C75885"/>
              </a:solidFill>
            </a:endParaRPr>
          </a:p>
          <a:p>
            <a:r>
              <a:rPr kumimoji="1" lang="en-US" altLang="zh-CN" sz="2000" b="1" dirty="0">
                <a:solidFill>
                  <a:srgbClr val="C75885"/>
                </a:solidFill>
              </a:rPr>
              <a:t>remove			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删除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文件</a:t>
            </a:r>
            <a:endParaRPr kumimoji="1" lang="en-US" altLang="zh-CN" sz="2000" b="1" dirty="0">
              <a:solidFill>
                <a:srgbClr val="C75885"/>
              </a:solidFill>
            </a:endParaRPr>
          </a:p>
          <a:p>
            <a:r>
              <a:rPr kumimoji="1" lang="en-US" altLang="zh-CN" sz="2000" b="1" dirty="0" err="1">
                <a:solidFill>
                  <a:srgbClr val="C75885"/>
                </a:solidFill>
              </a:rPr>
              <a:t>rmdir</a:t>
            </a:r>
            <a:r>
              <a:rPr kumimoji="1" lang="en-US" altLang="zh-CN" sz="2000" b="1" dirty="0">
                <a:solidFill>
                  <a:srgbClr val="C75885"/>
                </a:solidFill>
              </a:rPr>
              <a:t>			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删除目录</a:t>
            </a:r>
            <a:endParaRPr kumimoji="1" lang="en-US" altLang="zh-CN" sz="2000" b="1" dirty="0">
              <a:solidFill>
                <a:srgbClr val="C75885"/>
              </a:solidFill>
            </a:endParaRPr>
          </a:p>
          <a:p>
            <a:r>
              <a:rPr kumimoji="1" lang="en-US" altLang="zh-CN" sz="2000" b="1" dirty="0" err="1">
                <a:solidFill>
                  <a:srgbClr val="C75885"/>
                </a:solidFill>
              </a:rPr>
              <a:t>Removedirs</a:t>
            </a:r>
            <a:r>
              <a:rPr kumimoji="1" lang="en-US" altLang="zh-CN" sz="2000" b="1" dirty="0">
                <a:solidFill>
                  <a:srgbClr val="C75885"/>
                </a:solidFill>
              </a:rPr>
              <a:t>		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删除多层目录</a:t>
            </a:r>
            <a:endParaRPr kumimoji="1" lang="en-US" altLang="zh-CN" sz="2000" b="1" dirty="0">
              <a:solidFill>
                <a:srgbClr val="C75885"/>
              </a:solidFill>
            </a:endParaRPr>
          </a:p>
          <a:p>
            <a:r>
              <a:rPr kumimoji="1" lang="en-US" altLang="zh-CN" sz="2000" b="1" dirty="0">
                <a:solidFill>
                  <a:srgbClr val="C75885"/>
                </a:solidFill>
              </a:rPr>
              <a:t>system			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调用系统命令</a:t>
            </a:r>
            <a:endParaRPr kumimoji="1" lang="en-US" altLang="zh-CN" sz="2000" b="1" dirty="0">
              <a:solidFill>
                <a:srgbClr val="C75885"/>
              </a:solidFill>
            </a:endParaRPr>
          </a:p>
          <a:p>
            <a:r>
              <a:rPr kumimoji="1" lang="en-US" altLang="zh-CN" sz="2000" b="1" dirty="0">
                <a:solidFill>
                  <a:srgbClr val="C75885"/>
                </a:solidFill>
              </a:rPr>
              <a:t>walk			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遍历文件夹</a:t>
            </a:r>
            <a:endParaRPr kumimoji="1" lang="zh-CN" altLang="en-US" sz="2000" b="1" dirty="0">
              <a:solidFill>
                <a:srgbClr val="C75885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  <a:endParaRPr lang="zh-CN" altLang="en-US" sz="20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函数定义</a:t>
            </a:r>
            <a:endParaRPr lang="zh-CN" altLang="en-US" sz="1200" b="1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函数参数</a:t>
            </a:r>
            <a:endParaRPr lang="zh-CN" altLang="en-US" sz="1200" b="1" dirty="0">
              <a:solidFill>
                <a:srgbClr val="01AC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函数作用域</a:t>
            </a:r>
            <a:endParaRPr lang="zh-CN" altLang="en-US" sz="12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32192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递归和匿名函数</a:t>
            </a:r>
            <a:endParaRPr lang="zh-CN" altLang="en-US" sz="1200" b="1" dirty="0">
              <a:solidFill>
                <a:srgbClr val="00AF9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掌握：函数的定义和调用，返回值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函数参数的各种定义和调用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掌握：函数作用域的规则和改变方法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了解：递归函数的定义和使用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掌握：匿名函数的定义和使用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文件目录操作</a:t>
            </a:r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路径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386" y="1227311"/>
            <a:ext cx="5359038" cy="4001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11424" y="1227310"/>
            <a:ext cx="30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C75885"/>
                </a:solidFill>
              </a:rPr>
              <a:t>也支持对文件目录的操作</a:t>
            </a:r>
            <a:endParaRPr kumimoji="1" lang="zh-CN" altLang="en-US" sz="2000" b="1" dirty="0">
              <a:solidFill>
                <a:srgbClr val="C75885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386" y="2041405"/>
            <a:ext cx="8306602" cy="5007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72583" y="2638916"/>
            <a:ext cx="35702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C75885"/>
                </a:solidFill>
              </a:rPr>
              <a:t>还有一下方法：</a:t>
            </a:r>
            <a:endParaRPr kumimoji="1" lang="en-US" altLang="zh-CN" sz="2000" b="1" dirty="0">
              <a:solidFill>
                <a:srgbClr val="C75885"/>
              </a:solidFill>
            </a:endParaRPr>
          </a:p>
          <a:p>
            <a:r>
              <a:rPr kumimoji="1" lang="en-US" altLang="zh-CN" sz="2000" b="1" dirty="0" err="1">
                <a:solidFill>
                  <a:srgbClr val="C75885"/>
                </a:solidFill>
              </a:rPr>
              <a:t>makedirs</a:t>
            </a:r>
            <a:r>
              <a:rPr kumimoji="1" lang="en-US" altLang="zh-CN" sz="2000" b="1" dirty="0">
                <a:solidFill>
                  <a:srgbClr val="C75885"/>
                </a:solidFill>
              </a:rPr>
              <a:t> 		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创建多层目录</a:t>
            </a:r>
            <a:endParaRPr kumimoji="1" lang="en-US" altLang="zh-CN" sz="2000" b="1" dirty="0">
              <a:solidFill>
                <a:srgbClr val="C75885"/>
              </a:solidFill>
            </a:endParaRPr>
          </a:p>
          <a:p>
            <a:r>
              <a:rPr kumimoji="1" lang="en-US" altLang="zh-CN" sz="2000" b="1" dirty="0">
                <a:solidFill>
                  <a:srgbClr val="C75885"/>
                </a:solidFill>
              </a:rPr>
              <a:t>remove			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移动文件</a:t>
            </a:r>
            <a:endParaRPr kumimoji="1" lang="en-US" altLang="zh-CN" sz="2000" b="1" dirty="0">
              <a:solidFill>
                <a:srgbClr val="C75885"/>
              </a:solidFill>
            </a:endParaRPr>
          </a:p>
          <a:p>
            <a:r>
              <a:rPr kumimoji="1" lang="en-US" altLang="zh-CN" sz="2000" b="1" dirty="0" err="1">
                <a:solidFill>
                  <a:srgbClr val="C75885"/>
                </a:solidFill>
              </a:rPr>
              <a:t>rmdir</a:t>
            </a:r>
            <a:r>
              <a:rPr kumimoji="1" lang="en-US" altLang="zh-CN" sz="2000" b="1" dirty="0">
                <a:solidFill>
                  <a:srgbClr val="C75885"/>
                </a:solidFill>
              </a:rPr>
              <a:t>			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删除目录</a:t>
            </a:r>
            <a:endParaRPr kumimoji="1" lang="en-US" altLang="zh-CN" sz="2000" b="1" dirty="0">
              <a:solidFill>
                <a:srgbClr val="C75885"/>
              </a:solidFill>
            </a:endParaRPr>
          </a:p>
          <a:p>
            <a:r>
              <a:rPr kumimoji="1" lang="en-US" altLang="zh-CN" sz="2000" b="1" dirty="0" err="1">
                <a:solidFill>
                  <a:srgbClr val="C75885"/>
                </a:solidFill>
              </a:rPr>
              <a:t>removedir</a:t>
            </a:r>
            <a:r>
              <a:rPr kumimoji="1" lang="en-US" altLang="zh-CN" sz="2000" b="1" dirty="0">
                <a:solidFill>
                  <a:srgbClr val="C75885"/>
                </a:solidFill>
              </a:rPr>
              <a:t>		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删除多层目录</a:t>
            </a:r>
            <a:endParaRPr kumimoji="1" lang="en-US" altLang="zh-CN" sz="2000" b="1" dirty="0">
              <a:solidFill>
                <a:srgbClr val="C75885"/>
              </a:solidFill>
            </a:endParaRPr>
          </a:p>
          <a:p>
            <a:r>
              <a:rPr kumimoji="1" lang="en-US" altLang="zh-CN" sz="2000" b="1" dirty="0">
                <a:solidFill>
                  <a:srgbClr val="C75885"/>
                </a:solidFill>
              </a:rPr>
              <a:t>system			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调用系统命令</a:t>
            </a:r>
            <a:endParaRPr kumimoji="1" lang="en-US" altLang="zh-CN" sz="2000" b="1" dirty="0">
              <a:solidFill>
                <a:srgbClr val="C75885"/>
              </a:solidFill>
            </a:endParaRPr>
          </a:p>
          <a:p>
            <a:r>
              <a:rPr kumimoji="1" lang="en-US" altLang="zh-CN" sz="2000" b="1" dirty="0">
                <a:solidFill>
                  <a:srgbClr val="C75885"/>
                </a:solidFill>
              </a:rPr>
              <a:t>walk			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遍历文件夹</a:t>
            </a:r>
            <a:endParaRPr kumimoji="1" lang="en-US" altLang="zh-CN" sz="2000" b="1" dirty="0">
              <a:solidFill>
                <a:srgbClr val="C75885"/>
              </a:solidFill>
            </a:endParaRPr>
          </a:p>
          <a:p>
            <a:r>
              <a:rPr kumimoji="1" lang="en-US" altLang="zh-CN" sz="2000" b="1" dirty="0" err="1">
                <a:solidFill>
                  <a:srgbClr val="C75885"/>
                </a:solidFill>
              </a:rPr>
              <a:t>os.path</a:t>
            </a:r>
            <a:r>
              <a:rPr kumimoji="1" lang="en-US" altLang="zh-CN" sz="2000" b="1" dirty="0">
                <a:solidFill>
                  <a:srgbClr val="C75885"/>
                </a:solidFill>
              </a:rPr>
              <a:t>			</a:t>
            </a:r>
            <a:r>
              <a:rPr kumimoji="1" lang="zh-CN" altLang="en-US" sz="2000" b="1" dirty="0">
                <a:solidFill>
                  <a:srgbClr val="C75885"/>
                </a:solidFill>
              </a:rPr>
              <a:t>路径操作</a:t>
            </a:r>
            <a:endParaRPr kumimoji="1" lang="zh-CN" altLang="en-US" sz="2000" b="1" dirty="0">
              <a:solidFill>
                <a:srgbClr val="C75885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模块和包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刚才介绍了文件的相关操作，可以去读取文件内容，如果现在需要引入一个文件中的代码，应该怎么做呢？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模块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3" y="1673332"/>
            <a:ext cx="2908300" cy="52070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4350620" y="1610516"/>
            <a:ext cx="443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对于一个</a:t>
            </a:r>
            <a:r>
              <a:rPr kumimoji="1" lang="en-US" altLang="zh-CN" b="1" dirty="0">
                <a:solidFill>
                  <a:srgbClr val="A26CB8"/>
                </a:solidFill>
              </a:rPr>
              <a:t>py</a:t>
            </a:r>
            <a:r>
              <a:rPr kumimoji="1" lang="zh-CN" altLang="en-US" b="1" dirty="0">
                <a:solidFill>
                  <a:srgbClr val="663B76"/>
                </a:solidFill>
              </a:rPr>
              <a:t>文件，可以只用</a:t>
            </a:r>
            <a:r>
              <a:rPr kumimoji="1" lang="en-US" altLang="zh-CN" b="1" dirty="0">
                <a:solidFill>
                  <a:schemeClr val="accent2"/>
                </a:solidFill>
              </a:rPr>
              <a:t>import</a:t>
            </a:r>
            <a:r>
              <a:rPr kumimoji="1" lang="zh-CN" altLang="en-US" b="1" dirty="0">
                <a:solidFill>
                  <a:srgbClr val="663B76"/>
                </a:solidFill>
              </a:rPr>
              <a:t>来导入其中的代码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17" y="3033648"/>
            <a:ext cx="1231900" cy="130810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4350620" y="3364532"/>
            <a:ext cx="443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Python</a:t>
            </a:r>
            <a:r>
              <a:rPr kumimoji="1" lang="zh-CN" altLang="en-US" b="1" dirty="0">
                <a:solidFill>
                  <a:srgbClr val="663B76"/>
                </a:solidFill>
              </a:rPr>
              <a:t>中的模块，指的就是一个</a:t>
            </a:r>
            <a:r>
              <a:rPr kumimoji="1" lang="en-US" altLang="zh-CN" b="1" dirty="0">
                <a:solidFill>
                  <a:srgbClr val="663B76"/>
                </a:solidFill>
              </a:rPr>
              <a:t>py</a:t>
            </a:r>
            <a:r>
              <a:rPr kumimoji="1" lang="zh-CN" altLang="en-US" b="1" dirty="0">
                <a:solidFill>
                  <a:srgbClr val="663B76"/>
                </a:solidFill>
              </a:rPr>
              <a:t>文件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模块的导入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3" y="1673332"/>
            <a:ext cx="2908300" cy="52070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4350620" y="1610516"/>
            <a:ext cx="443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用</a:t>
            </a:r>
            <a:r>
              <a:rPr kumimoji="1" lang="en-US" altLang="zh-CN" b="1" dirty="0">
                <a:solidFill>
                  <a:schemeClr val="accent2"/>
                </a:solidFill>
              </a:rPr>
              <a:t>import</a:t>
            </a:r>
            <a:r>
              <a:rPr kumimoji="1" lang="zh-CN" altLang="en-US" b="1" dirty="0">
                <a:solidFill>
                  <a:srgbClr val="663B76"/>
                </a:solidFill>
              </a:rPr>
              <a:t>来导入整个模块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8"/>
          <a:stretch>
            <a:fillRect/>
          </a:stretch>
        </p:blipFill>
        <p:spPr>
          <a:xfrm>
            <a:off x="1253013" y="3033647"/>
            <a:ext cx="6734564" cy="494625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4350620" y="3810447"/>
            <a:ext cx="443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使用</a:t>
            </a:r>
            <a:r>
              <a:rPr kumimoji="1" lang="en-US" altLang="zh-CN" b="1" dirty="0">
                <a:solidFill>
                  <a:schemeClr val="accent2"/>
                </a:solidFill>
              </a:rPr>
              <a:t>from</a:t>
            </a:r>
            <a:r>
              <a:rPr kumimoji="1" lang="zh-CN" altLang="en-US" b="1" dirty="0">
                <a:solidFill>
                  <a:srgbClr val="663B76"/>
                </a:solidFill>
              </a:rPr>
              <a:t>来导入部分内容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chemeClr val="accent2"/>
                </a:solidFill>
              </a:rPr>
              <a:t>as</a:t>
            </a:r>
            <a:r>
              <a:rPr kumimoji="1" lang="zh-CN" altLang="en-US" b="1" dirty="0">
                <a:solidFill>
                  <a:srgbClr val="663B76"/>
                </a:solidFill>
              </a:rPr>
              <a:t>可以给导入的内容来重新命名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  <p:bldP spid="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路径的添加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5373" y="1424638"/>
            <a:ext cx="3122692" cy="925754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4572000" y="1610516"/>
            <a:ext cx="3946357" cy="372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使用 </a:t>
            </a:r>
            <a:r>
              <a:rPr kumimoji="1" lang="en-US" altLang="zh-CN" b="1" dirty="0" err="1">
                <a:solidFill>
                  <a:schemeClr val="accent4"/>
                </a:solidFill>
              </a:rPr>
              <a:t>sys.path</a:t>
            </a:r>
            <a:r>
              <a:rPr kumimoji="1" lang="zh-CN" altLang="en-US" b="1" dirty="0">
                <a:solidFill>
                  <a:schemeClr val="accent4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来查看模块的查找路径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353375" y="3127192"/>
            <a:ext cx="443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如果要添加其他的路径，只需要使用：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 err="1">
                <a:solidFill>
                  <a:schemeClr val="accent4"/>
                </a:solidFill>
              </a:rPr>
              <a:t>sys.path.append</a:t>
            </a:r>
            <a:r>
              <a:rPr kumimoji="1" lang="en-US" altLang="zh-CN" b="1" dirty="0">
                <a:solidFill>
                  <a:schemeClr val="accent4"/>
                </a:solidFill>
              </a:rPr>
              <a:t>(path) </a:t>
            </a:r>
            <a:r>
              <a:rPr kumimoji="1" lang="zh-CN" altLang="en-US" b="1" dirty="0">
                <a:solidFill>
                  <a:srgbClr val="663B76"/>
                </a:solidFill>
              </a:rPr>
              <a:t>讲路径添加列表即可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路径的添加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982" y="1259446"/>
            <a:ext cx="4175690" cy="3012968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4572000" y="1610516"/>
            <a:ext cx="4175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ADBD"/>
                </a:solidFill>
              </a:rPr>
              <a:t>__name__  </a:t>
            </a:r>
            <a:r>
              <a:rPr kumimoji="1" lang="zh-CN" altLang="en-US" b="1" dirty="0">
                <a:solidFill>
                  <a:srgbClr val="663B76"/>
                </a:solidFill>
              </a:rPr>
              <a:t>代表模块的名字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rgbClr val="00ADBD"/>
                </a:solidFill>
              </a:rPr>
              <a:t>__main__</a:t>
            </a:r>
            <a:r>
              <a:rPr kumimoji="1" lang="zh-CN" altLang="en-US" b="1" dirty="0">
                <a:solidFill>
                  <a:srgbClr val="00ADBD"/>
                </a:solidFill>
              </a:rPr>
              <a:t>   </a:t>
            </a:r>
            <a:r>
              <a:rPr kumimoji="1" lang="zh-CN" altLang="en-US" b="1" dirty="0">
                <a:solidFill>
                  <a:srgbClr val="663B76"/>
                </a:solidFill>
              </a:rPr>
              <a:t>当模块直接运行时的文件名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当文件被导入时，</a:t>
            </a:r>
            <a:r>
              <a:rPr kumimoji="1" lang="en-US" altLang="zh-CN" b="1" dirty="0">
                <a:solidFill>
                  <a:schemeClr val="accent2"/>
                </a:solidFill>
              </a:rPr>
              <a:t>if</a:t>
            </a:r>
            <a:r>
              <a:rPr kumimoji="1" lang="zh-CN" altLang="en-US" b="1" dirty="0">
                <a:solidFill>
                  <a:srgbClr val="663B76"/>
                </a:solidFill>
              </a:rPr>
              <a:t> 判断返回</a:t>
            </a:r>
            <a:r>
              <a:rPr kumimoji="1" lang="en-US" altLang="zh-CN" b="1" dirty="0">
                <a:solidFill>
                  <a:schemeClr val="accent2"/>
                </a:solidFill>
              </a:rPr>
              <a:t>False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571998" y="3352022"/>
            <a:ext cx="443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rgbClr val="00ADBD"/>
                </a:solidFill>
              </a:rPr>
              <a:t>sys.argv</a:t>
            </a:r>
            <a:r>
              <a:rPr kumimoji="1" lang="en-US" altLang="zh-CN" b="1" dirty="0">
                <a:solidFill>
                  <a:srgbClr val="663B76"/>
                </a:solidFill>
              </a:rPr>
              <a:t>	</a:t>
            </a:r>
            <a:r>
              <a:rPr kumimoji="1" lang="zh-CN" altLang="en-US" b="1" dirty="0">
                <a:solidFill>
                  <a:srgbClr val="663B76"/>
                </a:solidFill>
              </a:rPr>
              <a:t>     获取参数传入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  <p:bldP spid="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包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6866" y="1639198"/>
            <a:ext cx="2844800" cy="52070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4350620" y="1610516"/>
            <a:ext cx="443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所谓的包，就是存放多个模块的文件夹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350620" y="3364532"/>
            <a:ext cx="443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Python</a:t>
            </a:r>
            <a:r>
              <a:rPr kumimoji="1" lang="zh-CN" altLang="en-US" b="1" dirty="0">
                <a:solidFill>
                  <a:srgbClr val="663B76"/>
                </a:solidFill>
              </a:rPr>
              <a:t>中的模块，指的就是一个</a:t>
            </a:r>
            <a:r>
              <a:rPr kumimoji="1" lang="en-US" altLang="zh-CN" b="1" dirty="0">
                <a:solidFill>
                  <a:srgbClr val="663B76"/>
                </a:solidFill>
              </a:rPr>
              <a:t>py</a:t>
            </a:r>
            <a:r>
              <a:rPr kumimoji="1" lang="zh-CN" altLang="en-US" b="1">
                <a:solidFill>
                  <a:srgbClr val="663B76"/>
                </a:solidFill>
              </a:rPr>
              <a:t>文件夹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6" y="2837998"/>
            <a:ext cx="1003300" cy="1104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66" y="2837998"/>
            <a:ext cx="1346200" cy="142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  <p:bldP spid="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包管理</a:t>
            </a:r>
            <a:r>
              <a:rPr lang="en-US" altLang="zh-CN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相对路径管理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050235" y="1299437"/>
            <a:ext cx="487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1.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init</a:t>
            </a:r>
            <a:r>
              <a:rPr kumimoji="1" lang="en-US" altLang="zh-CN" b="1">
                <a:solidFill>
                  <a:srgbClr val="663B76"/>
                </a:solidFill>
              </a:rPr>
              <a:t>__.</a:t>
            </a:r>
            <a:r>
              <a:rPr kumimoji="1" lang="en-US" altLang="zh-CN" b="1" dirty="0">
                <a:solidFill>
                  <a:srgbClr val="663B76"/>
                </a:solidFill>
              </a:rPr>
              <a:t>py</a:t>
            </a:r>
            <a:r>
              <a:rPr kumimoji="1" lang="zh-CN" altLang="en-US" b="1" dirty="0">
                <a:solidFill>
                  <a:srgbClr val="663B76"/>
                </a:solidFill>
              </a:rPr>
              <a:t>可以设置包的信息，比如：</a:t>
            </a:r>
            <a:r>
              <a:rPr kumimoji="1" lang="en-US" altLang="zh-CN" b="1" dirty="0">
                <a:solidFill>
                  <a:srgbClr val="663B76"/>
                </a:solidFill>
              </a:rPr>
              <a:t>__all__ </a:t>
            </a:r>
            <a:r>
              <a:rPr kumimoji="1" lang="zh-CN" altLang="en-US" b="1" dirty="0">
                <a:solidFill>
                  <a:srgbClr val="663B76"/>
                </a:solidFill>
              </a:rPr>
              <a:t>设置外界可以查看的包的方法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50234" y="2387084"/>
            <a:ext cx="509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2.</a:t>
            </a:r>
            <a:r>
              <a:rPr kumimoji="1" lang="zh-CN" altLang="en-US" b="1" dirty="0">
                <a:solidFill>
                  <a:srgbClr val="663B76"/>
                </a:solidFill>
              </a:rPr>
              <a:t> 包内的模块相互导入使用：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chemeClr val="accent2"/>
                </a:solidFill>
              </a:rPr>
              <a:t>from</a:t>
            </a:r>
            <a:r>
              <a:rPr kumimoji="1" lang="en-US" altLang="zh-CN" b="1" dirty="0">
                <a:solidFill>
                  <a:srgbClr val="663B76"/>
                </a:solidFill>
              </a:rPr>
              <a:t> .module/..module </a:t>
            </a:r>
            <a:r>
              <a:rPr kumimoji="1" lang="en-US" altLang="zh-CN" b="1" dirty="0">
                <a:solidFill>
                  <a:schemeClr val="accent2"/>
                </a:solidFill>
              </a:rPr>
              <a:t>import</a:t>
            </a:r>
            <a:r>
              <a:rPr kumimoji="1" lang="en-US" altLang="zh-CN" b="1" dirty="0">
                <a:solidFill>
                  <a:srgbClr val="663B76"/>
                </a:solidFill>
              </a:rPr>
              <a:t> obj (</a:t>
            </a:r>
            <a:r>
              <a:rPr kumimoji="1" lang="en-US" altLang="zh-CN" b="1" dirty="0">
                <a:solidFill>
                  <a:schemeClr val="accent2"/>
                </a:solidFill>
              </a:rPr>
              <a:t>as</a:t>
            </a:r>
            <a:r>
              <a:rPr kumimoji="1" lang="en-US" altLang="zh-CN" b="1" dirty="0">
                <a:solidFill>
                  <a:srgbClr val="663B76"/>
                </a:solidFill>
              </a:rPr>
              <a:t> </a:t>
            </a:r>
            <a:r>
              <a:rPr kumimoji="1" lang="en-US" altLang="zh-CN" b="1" dirty="0" err="1">
                <a:solidFill>
                  <a:srgbClr val="663B76"/>
                </a:solidFill>
              </a:rPr>
              <a:t>new_name</a:t>
            </a:r>
            <a:r>
              <a:rPr kumimoji="1" lang="en-US" altLang="zh-CN" b="1" dirty="0">
                <a:solidFill>
                  <a:srgbClr val="663B76"/>
                </a:solidFill>
              </a:rPr>
              <a:t>)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73" y="2952203"/>
            <a:ext cx="1003300" cy="1104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5" y="861716"/>
            <a:ext cx="3218980" cy="418097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50235" y="3733937"/>
            <a:ext cx="509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3. </a:t>
            </a:r>
            <a:r>
              <a:rPr kumimoji="1" lang="zh-CN" altLang="en-US" b="1" dirty="0">
                <a:solidFill>
                  <a:srgbClr val="663B76"/>
                </a:solidFill>
              </a:rPr>
              <a:t>模块出现相对路径导入，则只可以被导入，不能直接运行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  <p:bldP spid="96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sys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包管理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模块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理解： 模块即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包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理解：包的概念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sys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sys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模块的使用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掌握：模块的导入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0"/>
            <a:ext cx="2085216" cy="690873"/>
            <a:chOff x="7863674" y="4330632"/>
            <a:chExt cx="2779926" cy="921377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包管理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包管理中的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__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init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__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相对路径导入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961730" cy="523220"/>
            <a:chOff x="5788132" y="1155639"/>
            <a:chExt cx="2201748" cy="697628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697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文件的基本操作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125834" cy="307777"/>
            <a:chOff x="4327967" y="2047433"/>
            <a:chExt cx="1125834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文件流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669674" cy="307777"/>
            <a:chOff x="4316479" y="2993556"/>
            <a:chExt cx="1669674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文件目录操作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313449" cy="314081"/>
            <a:chOff x="4323961" y="3924071"/>
            <a:chExt cx="1313449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模块和包</a:t>
              </a:r>
              <a:endParaRPr lang="zh-CN" altLang="en-US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文件流</a:t>
              </a:r>
              <a:endParaRPr lang="zh-CN" altLang="en-US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 文件流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文件目录操作</a:t>
              </a:r>
              <a:endParaRPr lang="zh-CN" altLang="en-US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 文件目录的创建、修改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掌握：文件的打开、关闭、读写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5"/>
            <a:ext cx="2423669" cy="736005"/>
            <a:chOff x="1342678" y="4653472"/>
            <a:chExt cx="2304256" cy="981567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模块和包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55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掌握：模块和包的导入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掌握：相对路径的导入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154"/>
          <p:cNvSpPr txBox="1"/>
          <p:nvPr/>
        </p:nvSpPr>
        <p:spPr>
          <a:xfrm>
            <a:off x="1590350" y="1725796"/>
            <a:ext cx="67813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批量生成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月份每天的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 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生成上面的文件之后，再一次在每个文件中写入文件名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将上面生成的所有文件名之后加上‘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GB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NEW’</a:t>
            </a:r>
            <a:endParaRPr lang="en-GB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endParaRPr lang="en-GB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假设有一个英文文本文件，编写一个程序读取其内容，并将里面的大写字母变成小写字母，小写字母变成大写字母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9935" y="3723878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码趣教育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5037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文件的基本操作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我们之前已经学会了基本输入和输出，已经学会如何把内容输出到屏幕上，那还有没有其他的输出途径呢？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现在要想把计算的结果永久保存下来该怎么办呢？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文件的打开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921" y="1475983"/>
            <a:ext cx="47498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67355" y="2262481"/>
            <a:ext cx="4382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打开文件使用</a:t>
            </a:r>
            <a:r>
              <a:rPr kumimoji="1" lang="en-US" altLang="zh-CN" b="1" dirty="0">
                <a:solidFill>
                  <a:srgbClr val="663B76"/>
                </a:solidFill>
              </a:rPr>
              <a:t>open</a:t>
            </a:r>
            <a:r>
              <a:rPr kumimoji="1" lang="zh-CN" altLang="en-US" b="1" dirty="0">
                <a:solidFill>
                  <a:srgbClr val="663B76"/>
                </a:solidFill>
              </a:rPr>
              <a:t>函数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第一个参数： 打开的文件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第二个参数： 打开模式，默认只读</a:t>
            </a:r>
            <a:r>
              <a:rPr kumimoji="1" lang="en-US" altLang="zh-CN" b="1" dirty="0">
                <a:solidFill>
                  <a:srgbClr val="663B76"/>
                </a:solidFill>
              </a:rPr>
              <a:t>(r)</a:t>
            </a:r>
            <a:r>
              <a:rPr kumimoji="1" lang="zh-CN" altLang="en-US" b="1" dirty="0">
                <a:solidFill>
                  <a:srgbClr val="663B76"/>
                </a:solidFill>
              </a:rPr>
              <a:t>打开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7355" y="3289223"/>
            <a:ext cx="4382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常用模式有：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chemeClr val="accent4"/>
                </a:solidFill>
              </a:rPr>
              <a:t>r</a:t>
            </a:r>
            <a:r>
              <a:rPr kumimoji="1" lang="en-US" altLang="zh-CN" b="1" dirty="0">
                <a:solidFill>
                  <a:srgbClr val="663B76"/>
                </a:solidFill>
              </a:rPr>
              <a:t>	</a:t>
            </a:r>
            <a:r>
              <a:rPr kumimoji="1" lang="zh-CN" altLang="en-US" b="1" dirty="0">
                <a:solidFill>
                  <a:srgbClr val="663B76"/>
                </a:solidFill>
              </a:rPr>
              <a:t>只读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chemeClr val="accent4"/>
                </a:solidFill>
              </a:rPr>
              <a:t>w</a:t>
            </a:r>
            <a:r>
              <a:rPr kumimoji="1" lang="en-US" altLang="zh-CN" b="1" dirty="0">
                <a:solidFill>
                  <a:srgbClr val="663B76"/>
                </a:solidFill>
              </a:rPr>
              <a:t>	</a:t>
            </a:r>
            <a:r>
              <a:rPr kumimoji="1" lang="zh-CN" altLang="en-US" b="1" dirty="0">
                <a:solidFill>
                  <a:srgbClr val="663B76"/>
                </a:solidFill>
              </a:rPr>
              <a:t>只写，每次打开会清空之前的内容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rgbClr val="FFC000"/>
                </a:solidFill>
              </a:rPr>
              <a:t>a</a:t>
            </a:r>
            <a:r>
              <a:rPr kumimoji="1" lang="en-US" altLang="zh-CN" b="1" dirty="0">
                <a:solidFill>
                  <a:srgbClr val="663B76"/>
                </a:solidFill>
              </a:rPr>
              <a:t>	</a:t>
            </a:r>
            <a:r>
              <a:rPr kumimoji="1" lang="zh-CN" altLang="en-US" b="1" dirty="0">
                <a:solidFill>
                  <a:srgbClr val="663B76"/>
                </a:solidFill>
              </a:rPr>
              <a:t>追加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rgbClr val="FFC000"/>
                </a:solidFill>
              </a:rPr>
              <a:t>b</a:t>
            </a:r>
            <a:r>
              <a:rPr kumimoji="1" lang="en-US" altLang="zh-CN" b="1" dirty="0">
                <a:solidFill>
                  <a:srgbClr val="663B76"/>
                </a:solidFill>
              </a:rPr>
              <a:t>	</a:t>
            </a:r>
            <a:r>
              <a:rPr kumimoji="1" lang="zh-CN" altLang="en-US" b="1" dirty="0">
                <a:solidFill>
                  <a:srgbClr val="663B76"/>
                </a:solidFill>
              </a:rPr>
              <a:t>二进制打开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rgbClr val="FFC000"/>
                </a:solidFill>
              </a:rPr>
              <a:t>+</a:t>
            </a:r>
            <a:r>
              <a:rPr kumimoji="1" lang="en-US" altLang="zh-CN" b="1" dirty="0">
                <a:solidFill>
                  <a:srgbClr val="663B76"/>
                </a:solidFill>
              </a:rPr>
              <a:t>	</a:t>
            </a:r>
            <a:r>
              <a:rPr kumimoji="1" lang="zh-CN" altLang="en-US" b="1" dirty="0">
                <a:solidFill>
                  <a:srgbClr val="663B76"/>
                </a:solidFill>
              </a:rPr>
              <a:t>更新（读和写）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文件的写入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3921" y="1501884"/>
            <a:ext cx="4749800" cy="5196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2955" y="2320418"/>
            <a:ext cx="649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写文件直接调用</a:t>
            </a:r>
            <a:r>
              <a:rPr kumimoji="1" lang="en-US" altLang="zh-CN" b="1" dirty="0">
                <a:solidFill>
                  <a:srgbClr val="663B76"/>
                </a:solidFill>
              </a:rPr>
              <a:t>write</a:t>
            </a:r>
            <a:r>
              <a:rPr kumimoji="1" lang="zh-CN" altLang="en-US" b="1" dirty="0">
                <a:solidFill>
                  <a:srgbClr val="663B76"/>
                </a:solidFill>
              </a:rPr>
              <a:t>方法，</a:t>
            </a:r>
            <a:r>
              <a:rPr kumimoji="1" lang="en-US" altLang="zh-CN" b="1" dirty="0">
                <a:solidFill>
                  <a:srgbClr val="663B76"/>
                </a:solidFill>
              </a:rPr>
              <a:t>write</a:t>
            </a:r>
            <a:r>
              <a:rPr kumimoji="1" lang="zh-CN" altLang="en-US" b="1" dirty="0">
                <a:solidFill>
                  <a:srgbClr val="663B76"/>
                </a:solidFill>
              </a:rPr>
              <a:t>方法每次只可以接受一个参数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7043" y="3805244"/>
            <a:ext cx="605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如果想要一次写入多个内容，那就需要使用</a:t>
            </a:r>
            <a:r>
              <a:rPr kumimoji="1" lang="en-US" altLang="zh-CN" b="1" dirty="0" err="1">
                <a:solidFill>
                  <a:srgbClr val="663B76"/>
                </a:solidFill>
              </a:rPr>
              <a:t>writelines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7" y="3236162"/>
            <a:ext cx="8106862" cy="369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文件的关闭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5488" y="1440997"/>
            <a:ext cx="2752994" cy="5196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9579" y="2301168"/>
            <a:ext cx="80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文件最开始写入会写入到内存中，只有调用</a:t>
            </a:r>
            <a:r>
              <a:rPr kumimoji="1" lang="en-US" altLang="zh-CN" b="1" dirty="0">
                <a:solidFill>
                  <a:srgbClr val="FFB850"/>
                </a:solidFill>
              </a:rPr>
              <a:t>flush</a:t>
            </a:r>
            <a:r>
              <a:rPr kumimoji="1" lang="zh-CN" altLang="en-US" b="1" dirty="0">
                <a:solidFill>
                  <a:srgbClr val="663B76"/>
                </a:solidFill>
              </a:rPr>
              <a:t>刷新到硬盘中才能保存到文件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77884" y="3816461"/>
            <a:ext cx="384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关闭文件也会自动保存修改到文件中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8725" y="3243480"/>
            <a:ext cx="1926520" cy="369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6195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文件的读取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413" y="1391979"/>
            <a:ext cx="4073587" cy="4420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23570" y="14225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如果只读文件，最好就用只读模式打开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3570" y="2277615"/>
            <a:ext cx="384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读取文件内容调用</a:t>
            </a:r>
            <a:r>
              <a:rPr kumimoji="1" lang="en-US" altLang="zh-CN" b="1" dirty="0">
                <a:solidFill>
                  <a:srgbClr val="663B76"/>
                </a:solidFill>
              </a:rPr>
              <a:t>read</a:t>
            </a:r>
            <a:r>
              <a:rPr kumimoji="1" lang="zh-CN" altLang="en-US" b="1" dirty="0">
                <a:solidFill>
                  <a:srgbClr val="663B76"/>
                </a:solidFill>
              </a:rPr>
              <a:t>方法即可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413" y="2214969"/>
            <a:ext cx="4275719" cy="4946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47896" y="3030660"/>
            <a:ext cx="61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当文件读取之后，可以调用</a:t>
            </a:r>
            <a:r>
              <a:rPr kumimoji="1" lang="en-US" altLang="zh-CN" b="1" dirty="0">
                <a:solidFill>
                  <a:srgbClr val="663B76"/>
                </a:solidFill>
              </a:rPr>
              <a:t>tell</a:t>
            </a:r>
            <a:r>
              <a:rPr kumimoji="1" lang="zh-CN" altLang="en-US" b="1" dirty="0">
                <a:solidFill>
                  <a:srgbClr val="663B76"/>
                </a:solidFill>
              </a:rPr>
              <a:t>方法查看文件中指针的位置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413" y="3072018"/>
            <a:ext cx="1662486" cy="4946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47896" y="3700520"/>
            <a:ext cx="622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当指针在末尾时读取不出内容，需要把指针移动到文件开头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413" y="3700520"/>
            <a:ext cx="1662486" cy="4249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927107" y="4370913"/>
            <a:ext cx="494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我们也可以使用</a:t>
            </a:r>
            <a:r>
              <a:rPr kumimoji="1" lang="en-US" altLang="zh-CN" b="1" dirty="0" err="1">
                <a:solidFill>
                  <a:srgbClr val="663B76"/>
                </a:solidFill>
              </a:rPr>
              <a:t>readline</a:t>
            </a:r>
            <a:r>
              <a:rPr kumimoji="1" lang="zh-CN" altLang="en-US" b="1" dirty="0">
                <a:solidFill>
                  <a:srgbClr val="663B76"/>
                </a:solidFill>
              </a:rPr>
              <a:t> 或 </a:t>
            </a:r>
            <a:r>
              <a:rPr kumimoji="1" lang="en-US" altLang="zh-CN" b="1" dirty="0" err="1">
                <a:solidFill>
                  <a:srgbClr val="663B76"/>
                </a:solidFill>
              </a:rPr>
              <a:t>readlines</a:t>
            </a:r>
            <a:r>
              <a:rPr kumimoji="1" lang="zh-CN" altLang="en-US" b="1" dirty="0">
                <a:solidFill>
                  <a:srgbClr val="663B76"/>
                </a:solidFill>
              </a:rPr>
              <a:t> 来读取一行多所有行内容 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413" y="4181296"/>
            <a:ext cx="3090781" cy="914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7" grpId="0"/>
      <p:bldP spid="9" grpId="0"/>
      <p:bldP spid="13" grpId="0"/>
    </p:bldLst>
  </p:timing>
</p:sld>
</file>

<file path=ppt/tags/tag1.xml><?xml version="1.0" encoding="utf-8"?>
<p:tagLst xmlns:p="http://schemas.openxmlformats.org/presentationml/2006/main">
  <p:tag name="ISPRING_PRESENTATION_TITLE" val="微粒体年度总结计划PPT模版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2648</Words>
  <Application>WPS 演示</Application>
  <PresentationFormat>全屏显示(16:9)</PresentationFormat>
  <Paragraphs>380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宋体</vt:lpstr>
      <vt:lpstr>Wingdings</vt:lpstr>
      <vt:lpstr>方正正大黑简体</vt:lpstr>
      <vt:lpstr>黑体</vt:lpstr>
      <vt:lpstr>微软雅黑</vt:lpstr>
      <vt:lpstr>方正正中黑简体</vt:lpstr>
      <vt:lpstr>Hiragino Sans GB W6</vt:lpstr>
      <vt:lpstr>时尚中黑简体</vt:lpstr>
      <vt:lpstr>造字工房悦黑体验版细体</vt:lpstr>
      <vt:lpstr>Impact</vt:lpstr>
      <vt:lpstr>LiHei Pro</vt:lpstr>
      <vt:lpstr>Calibri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梦里依旧你依然</cp:lastModifiedBy>
  <cp:revision>65</cp:revision>
  <dcterms:created xsi:type="dcterms:W3CDTF">2016-05-26T11:22:00Z</dcterms:created>
  <dcterms:modified xsi:type="dcterms:W3CDTF">2021-02-04T12:14:14Z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