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6" r:id="rId10"/>
    <p:sldId id="317" r:id="rId11"/>
    <p:sldId id="318" r:id="rId12"/>
    <p:sldId id="321" r:id="rId13"/>
    <p:sldId id="319" r:id="rId14"/>
    <p:sldId id="259" r:id="rId15"/>
    <p:sldId id="303" r:id="rId16"/>
    <p:sldId id="268" r:id="rId17"/>
    <p:sldId id="322" r:id="rId18"/>
    <p:sldId id="323" r:id="rId19"/>
    <p:sldId id="310" r:id="rId20"/>
    <p:sldId id="260" r:id="rId21"/>
    <p:sldId id="311" r:id="rId22"/>
    <p:sldId id="301" r:id="rId23"/>
    <p:sldId id="325" r:id="rId24"/>
    <p:sldId id="326" r:id="rId25"/>
    <p:sldId id="312" r:id="rId26"/>
    <p:sldId id="261" r:id="rId27"/>
    <p:sldId id="313" r:id="rId28"/>
    <p:sldId id="280" r:id="rId29"/>
    <p:sldId id="328" r:id="rId30"/>
    <p:sldId id="329" r:id="rId31"/>
    <p:sldId id="285" r:id="rId32"/>
    <p:sldId id="309" r:id="rId33"/>
    <p:sldId id="299" r:id="rId34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663B76"/>
    <a:srgbClr val="E87070"/>
    <a:srgbClr val="A26CB8"/>
    <a:srgbClr val="C75885"/>
    <a:srgbClr val="00ADBD"/>
    <a:srgbClr val="FFB850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56" d="100"/>
          <a:sy n="156" d="100"/>
        </p:scale>
        <p:origin x="704" y="176"/>
      </p:cViewPr>
      <p:guideLst>
        <p:guide orient="horz" pos="15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5751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65000"/>
              <a:alpha val="21961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52166" y="3132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面向过程和面向对象对比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989" y="118606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面向过程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58760" y="118606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面向对象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5109" y="2461734"/>
            <a:ext cx="383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3B76"/>
                </a:solidFill>
              </a:rPr>
              <a:t>变量和函数。 “</a:t>
            </a:r>
            <a:r>
              <a:rPr lang="zh-CN" altLang="en-US" b="1" dirty="0">
                <a:solidFill>
                  <a:srgbClr val="00AF92"/>
                </a:solidFill>
              </a:rPr>
              <a:t>散落</a:t>
            </a:r>
            <a:r>
              <a:rPr lang="zh-CN" altLang="en-US" b="1" dirty="0">
                <a:solidFill>
                  <a:srgbClr val="663B76"/>
                </a:solidFill>
              </a:rPr>
              <a:t>” 在文件的各个位置，甚至是不同文件中。</a:t>
            </a:r>
            <a:endParaRPr lang="zh-CN" altLang="en-US" b="1" dirty="0">
              <a:solidFill>
                <a:srgbClr val="663B76"/>
              </a:solidFill>
            </a:endParaRPr>
          </a:p>
          <a:p>
            <a:endParaRPr lang="zh-CN" altLang="en-US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看不出变量与函数的</a:t>
            </a:r>
            <a:r>
              <a:rPr lang="zh-CN" altLang="en-US" b="1" dirty="0">
                <a:solidFill>
                  <a:srgbClr val="00AF92"/>
                </a:solidFill>
              </a:rPr>
              <a:t>相关性</a:t>
            </a:r>
            <a:r>
              <a:rPr lang="zh-CN" altLang="en-US" b="1" dirty="0">
                <a:solidFill>
                  <a:srgbClr val="663B76"/>
                </a:solidFill>
              </a:rPr>
              <a:t>，非常不利于维护，设计模式不清晰。</a:t>
            </a:r>
            <a:endParaRPr lang="en-US" altLang="zh-CN" b="1" dirty="0">
              <a:solidFill>
                <a:srgbClr val="663B76"/>
              </a:solidFill>
            </a:endParaRPr>
          </a:p>
          <a:p>
            <a:endParaRPr lang="en-US" altLang="zh-CN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经常导致程序员，忘记某个变量的相关性，而导致无法检测的错误。</a:t>
            </a:r>
            <a:endParaRPr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77075" y="2332348"/>
            <a:ext cx="3672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3B76"/>
                </a:solidFill>
              </a:rPr>
              <a:t>相关的变量和函数都“</a:t>
            </a:r>
            <a:r>
              <a:rPr lang="zh-CN" altLang="en-US" b="1" dirty="0">
                <a:solidFill>
                  <a:srgbClr val="00AF92"/>
                </a:solidFill>
              </a:rPr>
              <a:t>封装</a:t>
            </a:r>
            <a:r>
              <a:rPr lang="zh-CN" altLang="en-US" b="1" dirty="0">
                <a:solidFill>
                  <a:srgbClr val="663B76"/>
                </a:solidFill>
              </a:rPr>
              <a:t>” 在对象里，以对象为单位来管理代码。</a:t>
            </a:r>
            <a:endParaRPr lang="zh-CN" altLang="en-US" b="1" dirty="0">
              <a:solidFill>
                <a:srgbClr val="663B76"/>
              </a:solidFill>
            </a:endParaRPr>
          </a:p>
          <a:p>
            <a:endParaRPr lang="zh-CN" altLang="en-US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变量与函数的</a:t>
            </a:r>
            <a:r>
              <a:rPr lang="zh-CN" altLang="en-US" b="1" dirty="0">
                <a:solidFill>
                  <a:srgbClr val="00AF92"/>
                </a:solidFill>
              </a:rPr>
              <a:t>相关性清晰</a:t>
            </a:r>
            <a:r>
              <a:rPr lang="zh-CN" altLang="en-US" b="1" dirty="0">
                <a:solidFill>
                  <a:srgbClr val="663B76"/>
                </a:solidFill>
              </a:rPr>
              <a:t>，利于维护，设计模式清晰。</a:t>
            </a:r>
            <a:endParaRPr lang="en-US" altLang="zh-CN" b="1" dirty="0">
              <a:solidFill>
                <a:srgbClr val="663B76"/>
              </a:solidFill>
            </a:endParaRPr>
          </a:p>
          <a:p>
            <a:endParaRPr lang="en-US" altLang="zh-CN" b="1" dirty="0">
              <a:solidFill>
                <a:srgbClr val="663B76"/>
              </a:solidFill>
            </a:endParaRPr>
          </a:p>
          <a:p>
            <a:r>
              <a:rPr lang="zh-CN" altLang="en-US" b="1" dirty="0">
                <a:solidFill>
                  <a:srgbClr val="663B76"/>
                </a:solidFill>
              </a:rPr>
              <a:t>程序员可以配合“</a:t>
            </a:r>
            <a:r>
              <a:rPr lang="zh-CN" altLang="en-US" b="1" dirty="0">
                <a:solidFill>
                  <a:srgbClr val="00AF92"/>
                </a:solidFill>
              </a:rPr>
              <a:t>继承</a:t>
            </a:r>
            <a:r>
              <a:rPr lang="zh-CN" altLang="en-US" b="1" dirty="0">
                <a:solidFill>
                  <a:srgbClr val="663B76"/>
                </a:solidFill>
              </a:rPr>
              <a:t>” 来提高代码的可重用性，加强合作开发。</a:t>
            </a:r>
            <a:endParaRPr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面向对象的总结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822" y="2005687"/>
            <a:ext cx="708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4"/>
                </a:solidFill>
              </a:rPr>
              <a:t>面向对象：</a:t>
            </a:r>
            <a:endParaRPr kumimoji="1" lang="en-US" altLang="zh-CN" b="1" dirty="0">
              <a:solidFill>
                <a:schemeClr val="accent4"/>
              </a:solidFill>
            </a:endParaRPr>
          </a:p>
          <a:p>
            <a:r>
              <a:rPr kumimoji="1" lang="en-US" altLang="zh-CN" b="1" dirty="0">
                <a:solidFill>
                  <a:schemeClr val="accent4"/>
                </a:solidFill>
              </a:rPr>
              <a:t>	</a:t>
            </a:r>
            <a:r>
              <a:rPr kumimoji="1" lang="zh-CN" altLang="en-US" b="1" dirty="0">
                <a:solidFill>
                  <a:schemeClr val="accent4"/>
                </a:solidFill>
              </a:rPr>
              <a:t>用面向对象的思维去解决问题。</a:t>
            </a:r>
            <a:endParaRPr kumimoji="1" lang="en-US" altLang="zh-CN" b="1" dirty="0">
              <a:solidFill>
                <a:schemeClr val="accent4"/>
              </a:solidFill>
            </a:endParaRPr>
          </a:p>
          <a:p>
            <a:r>
              <a:rPr kumimoji="1" lang="en-US" altLang="zh-CN" b="1" dirty="0">
                <a:solidFill>
                  <a:schemeClr val="accent4"/>
                </a:solidFill>
              </a:rPr>
              <a:t>	</a:t>
            </a:r>
            <a:r>
              <a:rPr kumimoji="1" lang="zh-CN" altLang="en-US" b="1" dirty="0">
                <a:solidFill>
                  <a:schemeClr val="accent4"/>
                </a:solidFill>
              </a:rPr>
              <a:t>将某一类事物相关的属性和方法封装在一起，用来表示这类事物</a:t>
            </a:r>
            <a:endParaRPr kumimoji="1" lang="zh-CN" altLang="en-US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类定义和使用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5941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刚才看到了类带来的方便之处，但是刚才类好像也只能表示一个人，如果要表示多个人怎么办呢？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需要满足两点：第一能表示不同的人，且相互不影响；第二：方法调用更加简单点，使用过程中不需要太复杂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4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类的定义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32" y="833716"/>
            <a:ext cx="5342021" cy="295390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3955983"/>
            <a:ext cx="3583687" cy="1187517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755907" y="1495652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bd</a:t>
            </a:r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称为</a:t>
            </a:r>
            <a:r>
              <a:rPr kumimoji="1" lang="en-US" altLang="zh-CN" b="1" dirty="0">
                <a:solidFill>
                  <a:srgbClr val="00AF92"/>
                </a:solidFill>
              </a:rPr>
              <a:t>Person</a:t>
            </a:r>
            <a:r>
              <a:rPr kumimoji="1" lang="zh-CN" altLang="en-US" b="1" dirty="0">
                <a:solidFill>
                  <a:srgbClr val="663B76"/>
                </a:solidFill>
              </a:rPr>
              <a:t>类的实例，这里语境的意思是具体的某个人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00AF92"/>
                </a:solidFill>
              </a:rPr>
              <a:t>self</a:t>
            </a:r>
            <a:r>
              <a:rPr kumimoji="1" lang="zh-CN" altLang="en-US" b="1" dirty="0">
                <a:solidFill>
                  <a:srgbClr val="663B76"/>
                </a:solidFill>
              </a:rPr>
              <a:t>是实例自己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zh-CN" b="1" dirty="0">
                <a:solidFill>
                  <a:srgbClr val="00AF92"/>
                </a:solidFill>
              </a:rPr>
              <a:t>__</a:t>
            </a:r>
            <a:r>
              <a:rPr kumimoji="1" lang="en-US" altLang="zh-CN" b="1" dirty="0" err="1">
                <a:solidFill>
                  <a:srgbClr val="00AF92"/>
                </a:solidFill>
              </a:rPr>
              <a:t>init</a:t>
            </a:r>
            <a:r>
              <a:rPr kumimoji="1" lang="en-US" altLang="zh-CN" b="1" dirty="0">
                <a:solidFill>
                  <a:srgbClr val="00AF92"/>
                </a:solidFill>
              </a:rPr>
              <a:t>__</a:t>
            </a:r>
            <a:r>
              <a:rPr kumimoji="1" lang="zh-CN" altLang="en-US" b="1" dirty="0">
                <a:solidFill>
                  <a:srgbClr val="00AF92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是初始化函数，在实例化时会自动的调用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实例通过</a:t>
            </a:r>
            <a:r>
              <a:rPr kumimoji="1" lang="zh-CN" altLang="en-US" b="1" dirty="0">
                <a:solidFill>
                  <a:srgbClr val="00AF92"/>
                </a:solidFill>
              </a:rPr>
              <a:t>点</a:t>
            </a:r>
            <a:r>
              <a:rPr kumimoji="1" lang="zh-CN" altLang="en-US" b="1" dirty="0">
                <a:solidFill>
                  <a:srgbClr val="663B76"/>
                </a:solidFill>
              </a:rPr>
              <a:t>（ </a:t>
            </a:r>
            <a:r>
              <a:rPr kumimoji="1" lang="en-US" altLang="zh-CN" b="1" dirty="0">
                <a:solidFill>
                  <a:srgbClr val="00AF92"/>
                </a:solidFill>
              </a:rPr>
              <a:t>.</a:t>
            </a:r>
            <a:r>
              <a:rPr kumimoji="1" lang="zh-CN" altLang="en-US" b="1" dirty="0">
                <a:solidFill>
                  <a:srgbClr val="663B76"/>
                </a:solidFill>
              </a:rPr>
              <a:t> ）操作符来调用属性或方法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类的实例化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906" y="1205915"/>
            <a:ext cx="454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bd  =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Person</a:t>
            </a:r>
            <a:r>
              <a:rPr kumimoji="1" lang="en-US" altLang="zh-CN" sz="2800" b="1" dirty="0"/>
              <a:t>( '</a:t>
            </a:r>
            <a:r>
              <a:rPr kumimoji="1" lang="zh-CN" altLang="en-US" sz="2800" b="1" dirty="0">
                <a:solidFill>
                  <a:srgbClr val="00AF92"/>
                </a:solidFill>
              </a:rPr>
              <a:t>不动</a:t>
            </a:r>
            <a:r>
              <a:rPr kumimoji="1" lang="en-US" altLang="zh-CN" sz="2800" b="1" dirty="0"/>
              <a:t>’,  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18 </a:t>
            </a:r>
            <a:r>
              <a:rPr kumimoji="1" lang="en-US" altLang="zh-CN" sz="2800" b="1" dirty="0"/>
              <a:t>)</a:t>
            </a:r>
            <a:endParaRPr kumimoji="1"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14215" y="2469444"/>
            <a:ext cx="377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bd</a:t>
            </a:r>
            <a:r>
              <a:rPr kumimoji="1" lang="en-US" altLang="zh-CN" sz="2800" b="1" dirty="0">
                <a:solidFill>
                  <a:schemeClr val="accent6"/>
                </a:solidFill>
              </a:rPr>
              <a:t>.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 err="1">
                <a:solidFill>
                  <a:schemeClr val="accent5"/>
                </a:solidFill>
              </a:rPr>
              <a:t>init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/>
              <a:t>(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 </a:t>
            </a:r>
            <a:r>
              <a:rPr kumimoji="1" lang="en-US" altLang="zh-CN" sz="2800" b="1" dirty="0"/>
              <a:t>'</a:t>
            </a:r>
            <a:r>
              <a:rPr kumimoji="1" lang="zh-CN" altLang="en-US" sz="2800" b="1" dirty="0">
                <a:solidFill>
                  <a:srgbClr val="00AF92"/>
                </a:solidFill>
              </a:rPr>
              <a:t>不动</a:t>
            </a:r>
            <a:r>
              <a:rPr kumimoji="1" lang="en-US" altLang="zh-CN" sz="2800" b="1" dirty="0"/>
              <a:t>’,  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18 </a:t>
            </a:r>
            <a:r>
              <a:rPr kumimoji="1" lang="en-US" altLang="zh-CN" sz="2800" b="1" dirty="0"/>
              <a:t>)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6651" y="3704097"/>
            <a:ext cx="4939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Person</a:t>
            </a:r>
            <a:r>
              <a:rPr kumimoji="1" lang="en-US" altLang="zh-CN" sz="2800" b="1" dirty="0">
                <a:solidFill>
                  <a:schemeClr val="accent6"/>
                </a:solidFill>
              </a:rPr>
              <a:t>.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 err="1">
                <a:solidFill>
                  <a:schemeClr val="accent5"/>
                </a:solidFill>
              </a:rPr>
              <a:t>init</a:t>
            </a:r>
            <a:r>
              <a:rPr kumimoji="1" lang="en-US" altLang="zh-CN" sz="2800" b="1" dirty="0">
                <a:solidFill>
                  <a:schemeClr val="accent5"/>
                </a:solidFill>
              </a:rPr>
              <a:t>__</a:t>
            </a:r>
            <a:r>
              <a:rPr kumimoji="1" lang="en-US" altLang="zh-CN" sz="2800" b="1" dirty="0"/>
              <a:t>(bd,  '</a:t>
            </a:r>
            <a:r>
              <a:rPr kumimoji="1" lang="zh-CN" altLang="en-US" sz="2800" b="1" dirty="0">
                <a:solidFill>
                  <a:srgbClr val="00AF92"/>
                </a:solidFill>
              </a:rPr>
              <a:t>不动</a:t>
            </a:r>
            <a:r>
              <a:rPr kumimoji="1" lang="en-US" altLang="zh-CN" sz="2800" b="1" dirty="0"/>
              <a:t>’,  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18 </a:t>
            </a:r>
            <a:r>
              <a:rPr kumimoji="1" lang="en-US" altLang="zh-CN" sz="2800" b="1" dirty="0"/>
              <a:t>)</a:t>
            </a:r>
            <a:endParaRPr kumimoji="1" lang="zh-CN" altLang="en-US" sz="2800" b="1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3686476" y="1633065"/>
            <a:ext cx="0" cy="83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581625" y="1595821"/>
            <a:ext cx="0" cy="87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596995" y="2914405"/>
            <a:ext cx="1300209" cy="94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678456" y="2914405"/>
            <a:ext cx="0" cy="789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4581625" y="2992664"/>
            <a:ext cx="0" cy="711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266047" y="1205915"/>
            <a:ext cx="2319682" cy="616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实例化产生一个类的</a:t>
            </a:r>
            <a:r>
              <a:rPr kumimoji="1" lang="zh-CN" altLang="en-US" b="1" dirty="0">
                <a:solidFill>
                  <a:srgbClr val="C75885"/>
                </a:solidFill>
              </a:rPr>
              <a:t>实例</a:t>
            </a:r>
            <a:endParaRPr kumimoji="1" lang="zh-CN" altLang="en-US" b="1" dirty="0">
              <a:solidFill>
                <a:srgbClr val="C75885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66047" y="2428335"/>
            <a:ext cx="2319682" cy="616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Python</a:t>
            </a:r>
            <a:r>
              <a:rPr kumimoji="1" lang="zh-CN" altLang="en-US" b="1" dirty="0">
                <a:solidFill>
                  <a:srgbClr val="C75885"/>
                </a:solidFill>
              </a:rPr>
              <a:t>自动调用</a:t>
            </a:r>
            <a:endParaRPr kumimoji="1" lang="en-US" altLang="zh-CN" b="1" dirty="0">
              <a:solidFill>
                <a:srgbClr val="C75885"/>
              </a:solidFill>
            </a:endParaRPr>
          </a:p>
          <a:p>
            <a:pPr algn="ctr"/>
            <a:r>
              <a:rPr kumimoji="1" lang="zh-CN" altLang="en-US" b="1" dirty="0"/>
              <a:t>实例</a:t>
            </a:r>
            <a:r>
              <a:rPr kumimoji="1" lang="en-US" altLang="zh-CN" b="1" dirty="0"/>
              <a:t>.__</a:t>
            </a:r>
            <a:r>
              <a:rPr kumimoji="1" lang="en-US" altLang="zh-CN" b="1" dirty="0" err="1"/>
              <a:t>init</a:t>
            </a:r>
            <a:r>
              <a:rPr kumimoji="1" lang="en-US" altLang="zh-CN" b="1" dirty="0"/>
              <a:t>__(</a:t>
            </a:r>
            <a:r>
              <a:rPr kumimoji="1" lang="zh-CN" altLang="en-US" b="1" dirty="0"/>
              <a:t>参数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6189042" y="3657699"/>
            <a:ext cx="2473692" cy="6160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转化</a:t>
            </a:r>
            <a:endParaRPr kumimoji="1" lang="en-US" altLang="zh-CN" b="1" dirty="0"/>
          </a:p>
          <a:p>
            <a:pPr algn="ctr"/>
            <a:r>
              <a:rPr kumimoji="1" lang="zh-CN" altLang="en-US" b="1" dirty="0"/>
              <a:t>类</a:t>
            </a:r>
            <a:r>
              <a:rPr kumimoji="1" lang="en-US" altLang="zh-CN" b="1" dirty="0"/>
              <a:t>.__</a:t>
            </a:r>
            <a:r>
              <a:rPr kumimoji="1" lang="en-US" altLang="zh-CN" b="1" dirty="0" err="1"/>
              <a:t>init</a:t>
            </a:r>
            <a:r>
              <a:rPr kumimoji="1" lang="en-US" altLang="zh-CN" b="1" dirty="0"/>
              <a:t>__(</a:t>
            </a:r>
            <a:r>
              <a:rPr kumimoji="1" lang="zh-CN" altLang="en-US" b="1" dirty="0"/>
              <a:t>实例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参数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cxnSp>
        <p:nvCxnSpPr>
          <p:cNvPr id="28" name="直线箭头连接符 27"/>
          <p:cNvCxnSpPr>
            <a:stCxn id="26" idx="2"/>
            <a:endCxn id="30" idx="0"/>
          </p:cNvCxnSpPr>
          <p:nvPr/>
        </p:nvCxnSpPr>
        <p:spPr>
          <a:xfrm>
            <a:off x="7425888" y="1821931"/>
            <a:ext cx="0" cy="60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0" idx="2"/>
            <a:endCxn id="31" idx="0"/>
          </p:cNvCxnSpPr>
          <p:nvPr/>
        </p:nvCxnSpPr>
        <p:spPr>
          <a:xfrm>
            <a:off x="7425888" y="3044351"/>
            <a:ext cx="0" cy="613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33033" y="4615816"/>
            <a:ext cx="507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AF92"/>
                </a:solidFill>
              </a:rPr>
              <a:t>self</a:t>
            </a:r>
            <a:r>
              <a:rPr kumimoji="1" lang="en-US" altLang="zh-CN" b="1" dirty="0">
                <a:solidFill>
                  <a:srgbClr val="A26CB8"/>
                </a:solidFill>
              </a:rPr>
              <a:t> </a:t>
            </a:r>
            <a:r>
              <a:rPr kumimoji="1" lang="zh-CN" altLang="en-US" b="1" dirty="0">
                <a:solidFill>
                  <a:srgbClr val="A26CB8"/>
                </a:solidFill>
              </a:rPr>
              <a:t>的值由</a:t>
            </a:r>
            <a:r>
              <a:rPr kumimoji="1" lang="en-US" altLang="zh-CN" b="1" dirty="0">
                <a:solidFill>
                  <a:srgbClr val="E87070"/>
                </a:solidFill>
              </a:rPr>
              <a:t>Python</a:t>
            </a:r>
            <a:r>
              <a:rPr kumimoji="1" lang="zh-CN" altLang="en-US" b="1" dirty="0">
                <a:solidFill>
                  <a:srgbClr val="A26CB8"/>
                </a:solidFill>
              </a:rPr>
              <a:t>自动传入，</a:t>
            </a:r>
            <a:r>
              <a:rPr kumimoji="1" lang="en-US" altLang="zh-CN" b="1" dirty="0">
                <a:solidFill>
                  <a:srgbClr val="00AF92"/>
                </a:solidFill>
              </a:rPr>
              <a:t>self</a:t>
            </a:r>
            <a:r>
              <a:rPr kumimoji="1" lang="zh-CN" altLang="en-US" b="1" dirty="0">
                <a:solidFill>
                  <a:srgbClr val="A26CB8"/>
                </a:solidFill>
              </a:rPr>
              <a:t> 也就是实例本身</a:t>
            </a:r>
            <a:endParaRPr kumimoji="1" lang="zh-CN" altLang="en-US" b="1" dirty="0">
              <a:solidFill>
                <a:srgbClr val="A26CB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26" grpId="0" animBg="1"/>
      <p:bldP spid="30" grpId="0" animBg="1"/>
      <p:bldP spid="31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类的析构函数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2" y="833717"/>
            <a:ext cx="4826134" cy="1090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2" y="1987160"/>
            <a:ext cx="4826134" cy="304404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69280" y="1645280"/>
            <a:ext cx="322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A26CB8"/>
                </a:solidFill>
              </a:rPr>
              <a:t>在类中增加</a:t>
            </a:r>
            <a:r>
              <a:rPr kumimoji="1" lang="en-US" altLang="zh-CN" b="1" dirty="0">
                <a:solidFill>
                  <a:srgbClr val="00AF92"/>
                </a:solidFill>
              </a:rPr>
              <a:t>__del__</a:t>
            </a:r>
            <a:r>
              <a:rPr kumimoji="1" lang="zh-CN" altLang="en-US" b="1" dirty="0">
                <a:solidFill>
                  <a:srgbClr val="A26CB8"/>
                </a:solidFill>
              </a:rPr>
              <a:t>函数，当删除实例的时候，就会调用此方法</a:t>
            </a:r>
            <a:endParaRPr kumimoji="1" lang="en-US" altLang="zh-CN" b="1" dirty="0">
              <a:solidFill>
                <a:srgbClr val="A26CB8"/>
              </a:solidFill>
            </a:endParaRPr>
          </a:p>
          <a:p>
            <a:endParaRPr kumimoji="1" lang="en-US" altLang="zh-CN" b="1" dirty="0">
              <a:solidFill>
                <a:srgbClr val="A26CB8"/>
              </a:solidFill>
            </a:endParaRPr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del</a:t>
            </a:r>
            <a:r>
              <a:rPr kumimoji="1" lang="zh-CN" altLang="en-US" b="1" dirty="0">
                <a:solidFill>
                  <a:srgbClr val="A26CB8"/>
                </a:solidFill>
              </a:rPr>
              <a:t> 关键字用来删除对象</a:t>
            </a:r>
            <a:endParaRPr kumimoji="1" lang="zh-CN" altLang="en-US" b="1" dirty="0">
              <a:solidFill>
                <a:srgbClr val="A26CB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  <a:r>
                <a:rPr lang="en-US" altLang="zh-CN" sz="1015" b="1" dirty="0" err="1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</a:t>
              </a:r>
              <a:r>
                <a:rPr lang="en-US" altLang="zh-CN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__del__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实例化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类的实例化方法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__</a:t>
              </a:r>
              <a:r>
                <a:rPr lang="en-US" altLang="zh-CN" sz="1200" b="1" dirty="0" err="1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init</a:t>
              </a:r>
              <a:r>
                <a:rPr lang="en-US" altLang="zh-CN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__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初始化函数的使用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8"/>
            <a:ext cx="2062964" cy="507430"/>
            <a:chOff x="7893340" y="1967591"/>
            <a:chExt cx="2750260" cy="67672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self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self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代表的意思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__del__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析构函数的用法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继承和重用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人有很多区别，比如广东人爱喝茶，四川人爱麻将，都是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play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方法，但是怎么样表示不同结果呢？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如果分别定义广东人和四川人的类，那么很多代码是重复的，有没有办法解决呢？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文件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其他类型文件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文件目录操作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模块和包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掌握：文件的打开、关闭、读写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 如何打开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75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 文件目录的创建、修改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掌握：模块和包的导入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掌握：相对路径的导入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继承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33" y="997558"/>
            <a:ext cx="4927532" cy="36514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21" y="3048458"/>
            <a:ext cx="3423586" cy="16005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88521" y="1094422"/>
            <a:ext cx="358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通过</a:t>
            </a:r>
            <a:r>
              <a:rPr kumimoji="1" lang="zh-CN" altLang="en-US" b="1" dirty="0">
                <a:solidFill>
                  <a:srgbClr val="663B76"/>
                </a:solidFill>
              </a:rPr>
              <a:t>继承</a:t>
            </a:r>
            <a:r>
              <a:rPr kumimoji="1" lang="zh-CN" altLang="en-US" b="1" dirty="0">
                <a:solidFill>
                  <a:srgbClr val="E87070"/>
                </a:solidFill>
              </a:rPr>
              <a:t>可以很好的提高代码的</a:t>
            </a:r>
            <a:r>
              <a:rPr kumimoji="1" lang="zh-CN" altLang="en-US" b="1" dirty="0">
                <a:solidFill>
                  <a:srgbClr val="663B76"/>
                </a:solidFill>
              </a:rPr>
              <a:t>复用性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通过在类后面的跟上要继承的来确定</a:t>
            </a:r>
            <a:r>
              <a:rPr kumimoji="1" lang="zh-CN" altLang="en-US" b="1" dirty="0">
                <a:solidFill>
                  <a:srgbClr val="663B76"/>
                </a:solidFill>
              </a:rPr>
              <a:t>父类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继承的名词解释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3420" y="1465539"/>
            <a:ext cx="13869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object</a:t>
            </a:r>
            <a:endParaRPr lang="zh-CN" alt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0729" y="1465539"/>
            <a:ext cx="1494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Person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662" y="1188541"/>
            <a:ext cx="238719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GuangDong</a:t>
            </a:r>
            <a:endParaRPr lang="en-US" altLang="zh-CN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SiChuan</a:t>
            </a:r>
            <a:endParaRPr lang="en-US" altLang="zh-C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直线箭头连接符 8"/>
          <p:cNvCxnSpPr>
            <a:stCxn id="7" idx="3"/>
            <a:endCxn id="6" idx="1"/>
          </p:cNvCxnSpPr>
          <p:nvPr/>
        </p:nvCxnSpPr>
        <p:spPr>
          <a:xfrm flipV="1">
            <a:off x="3030854" y="1788705"/>
            <a:ext cx="11598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>
            <a:off x="5684792" y="1788705"/>
            <a:ext cx="14286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670308" y="2985463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E87070"/>
                </a:solidFill>
              </a:rPr>
              <a:t>object</a:t>
            </a:r>
            <a:r>
              <a:rPr kumimoji="1" lang="zh-CN" altLang="en-US" b="1" dirty="0">
                <a:solidFill>
                  <a:srgbClr val="E87070"/>
                </a:solidFill>
              </a:rPr>
              <a:t>是所有类的</a:t>
            </a:r>
            <a:r>
              <a:rPr kumimoji="1" lang="zh-CN" altLang="en-US" b="1" dirty="0">
                <a:solidFill>
                  <a:srgbClr val="663B76"/>
                </a:solidFill>
              </a:rPr>
              <a:t>父类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18952" y="2887119"/>
            <a:ext cx="323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是</a:t>
            </a:r>
            <a:r>
              <a:rPr kumimoji="1" lang="en-US" altLang="zh-CN" b="1" dirty="0">
                <a:solidFill>
                  <a:srgbClr val="E87070"/>
                </a:solidFill>
              </a:rPr>
              <a:t>GuangDong</a:t>
            </a:r>
            <a:r>
              <a:rPr kumimoji="1" lang="zh-CN" altLang="en-US" b="1" dirty="0">
                <a:solidFill>
                  <a:srgbClr val="E87070"/>
                </a:solidFill>
              </a:rPr>
              <a:t>和</a:t>
            </a:r>
            <a:r>
              <a:rPr kumimoji="1" lang="en-US" altLang="zh-CN" b="1" dirty="0">
                <a:solidFill>
                  <a:srgbClr val="E87070"/>
                </a:solidFill>
              </a:rPr>
              <a:t>SiChuan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父类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也是</a:t>
            </a:r>
            <a:r>
              <a:rPr kumimoji="1" lang="en-US" altLang="zh-CN" b="1" dirty="0">
                <a:solidFill>
                  <a:srgbClr val="E87070"/>
                </a:solidFill>
              </a:rPr>
              <a:t>object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子类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3994" y="2893131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是</a:t>
            </a:r>
            <a:r>
              <a:rPr kumimoji="1" lang="en-US" altLang="zh-CN" b="1" dirty="0">
                <a:solidFill>
                  <a:srgbClr val="E87070"/>
                </a:solidFill>
              </a:rPr>
              <a:t>Person</a:t>
            </a:r>
            <a:r>
              <a:rPr kumimoji="1" lang="zh-CN" altLang="en-US" b="1" dirty="0">
                <a:solidFill>
                  <a:srgbClr val="E87070"/>
                </a:solidFill>
              </a:rPr>
              <a:t>的</a:t>
            </a:r>
            <a:r>
              <a:rPr kumimoji="1" lang="zh-CN" altLang="en-US" b="1" dirty="0">
                <a:solidFill>
                  <a:srgbClr val="663B76"/>
                </a:solidFill>
              </a:rPr>
              <a:t>子类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E87070"/>
                </a:solidFill>
              </a:rPr>
              <a:t>也可以称为</a:t>
            </a:r>
            <a:r>
              <a:rPr kumimoji="1" lang="zh-CN" altLang="en-US" b="1" dirty="0">
                <a:solidFill>
                  <a:srgbClr val="663B76"/>
                </a:solidFill>
              </a:rPr>
              <a:t>派生类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/>
      <p:bldP spid="6" grpId="0"/>
      <p:bldP spid="7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重用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1882" y="3324134"/>
            <a:ext cx="42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F92"/>
                </a:solidFill>
              </a:rPr>
              <a:t>重用</a:t>
            </a:r>
            <a:r>
              <a:rPr kumimoji="1" lang="zh-CN" altLang="en-US" b="1" dirty="0">
                <a:solidFill>
                  <a:srgbClr val="E87070"/>
                </a:solidFill>
              </a:rPr>
              <a:t>：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子类</a:t>
            </a:r>
            <a:r>
              <a:rPr kumimoji="1" lang="zh-CN" altLang="en-US" b="1" dirty="0">
                <a:solidFill>
                  <a:srgbClr val="00AF92"/>
                </a:solidFill>
              </a:rPr>
              <a:t>重新定义</a:t>
            </a:r>
            <a:r>
              <a:rPr kumimoji="1" lang="zh-CN" altLang="en-US" b="1" dirty="0">
                <a:solidFill>
                  <a:srgbClr val="E87070"/>
                </a:solidFill>
              </a:rPr>
              <a:t>父类方法，让同一方法有不同的行为</a:t>
            </a:r>
            <a:endParaRPr kumimoji="1" lang="en-US" altLang="zh-CN" b="1" dirty="0">
              <a:solidFill>
                <a:srgbClr val="E87070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如果子类想继续使用父类的行为，推荐使用</a:t>
            </a:r>
            <a:r>
              <a:rPr kumimoji="1" lang="en-US" altLang="zh-CN" b="1" dirty="0">
                <a:solidFill>
                  <a:srgbClr val="663B76"/>
                </a:solidFill>
              </a:rPr>
              <a:t>super</a:t>
            </a:r>
            <a:r>
              <a:rPr kumimoji="1" lang="zh-CN" altLang="en-US" b="1" dirty="0">
                <a:solidFill>
                  <a:srgbClr val="E87070"/>
                </a:solidFill>
              </a:rPr>
              <a:t>函数方法来实现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23" y="1053745"/>
            <a:ext cx="6944080" cy="21707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3" y="3374066"/>
            <a:ext cx="4470777" cy="1470650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4" name="组合 1443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1445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6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重用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7" name="组合 1446"/>
          <p:cNvGrpSpPr/>
          <p:nvPr/>
        </p:nvGrpSpPr>
        <p:grpSpPr>
          <a:xfrm>
            <a:off x="3856643" y="4059565"/>
            <a:ext cx="1206047" cy="598949"/>
            <a:chOff x="5141520" y="4994806"/>
            <a:chExt cx="1607854" cy="798783"/>
          </a:xfrm>
        </p:grpSpPr>
        <p:sp>
          <p:nvSpPr>
            <p:cNvPr id="1448" name="文本框 268"/>
            <p:cNvSpPr txBox="1"/>
            <p:nvPr/>
          </p:nvSpPr>
          <p:spPr>
            <a:xfrm>
              <a:off x="5590303" y="4994806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663A77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2100" b="1" dirty="0">
                <a:solidFill>
                  <a:srgbClr val="663A77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9" name="文本框 272"/>
            <p:cNvSpPr txBox="1"/>
            <p:nvPr/>
          </p:nvSpPr>
          <p:spPr>
            <a:xfrm>
              <a:off x="5141520" y="546256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  <a:endParaRPr lang="zh-CN" altLang="en-US" sz="1015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2" name="Freeform 268"/>
          <p:cNvSpPr/>
          <p:nvPr/>
        </p:nvSpPr>
        <p:spPr bwMode="auto">
          <a:xfrm>
            <a:off x="5463670" y="402701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3" name="Oval 269"/>
          <p:cNvSpPr>
            <a:spLocks noChangeArrowheads="1"/>
          </p:cNvSpPr>
          <p:nvPr/>
        </p:nvSpPr>
        <p:spPr bwMode="auto">
          <a:xfrm>
            <a:off x="5411730" y="4259698"/>
            <a:ext cx="115421" cy="121148"/>
          </a:xfrm>
          <a:prstGeom prst="ellipse">
            <a:avLst/>
          </a:prstGeom>
          <a:solidFill>
            <a:srgbClr val="663A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56" name="AutoShape 341"/>
          <p:cNvSpPr>
            <a:spLocks noChangeAspect="1" noChangeArrowheads="1" noTextEdit="1"/>
          </p:cNvSpPr>
          <p:nvPr/>
        </p:nvSpPr>
        <p:spPr bwMode="auto">
          <a:xfrm>
            <a:off x="1745684" y="3249013"/>
            <a:ext cx="683508" cy="36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7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继承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类继承方法和作用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重用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子类重新定义父类方法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object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了解： 所有的类都是继承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object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78" name="组合 1477"/>
          <p:cNvGrpSpPr/>
          <p:nvPr/>
        </p:nvGrpSpPr>
        <p:grpSpPr>
          <a:xfrm>
            <a:off x="5898524" y="3561551"/>
            <a:ext cx="2085216" cy="510824"/>
            <a:chOff x="7863674" y="4330632"/>
            <a:chExt cx="2779926" cy="681256"/>
          </a:xfrm>
        </p:grpSpPr>
        <p:sp>
          <p:nvSpPr>
            <p:cNvPr id="1479" name="文本框 324"/>
            <p:cNvSpPr txBox="1"/>
            <p:nvPr/>
          </p:nvSpPr>
          <p:spPr>
            <a:xfrm>
              <a:off x="8330067" y="4330632"/>
              <a:ext cx="1644776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super</a:t>
              </a:r>
              <a:endParaRPr lang="zh-CN" altLang="en-US" sz="120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grpSp>
          <p:nvGrpSpPr>
            <p:cNvPr id="1480" name="组合 1479"/>
            <p:cNvGrpSpPr/>
            <p:nvPr/>
          </p:nvGrpSpPr>
          <p:grpSpPr>
            <a:xfrm>
              <a:off x="7863674" y="4581326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1482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83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1" name="矩形 47"/>
            <p:cNvSpPr>
              <a:spLocks noChangeArrowheads="1"/>
            </p:cNvSpPr>
            <p:nvPr/>
          </p:nvSpPr>
          <p:spPr bwMode="auto">
            <a:xfrm>
              <a:off x="8386397" y="4725938"/>
              <a:ext cx="2257203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14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4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4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4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6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14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4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7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4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2" grpId="0" animBg="1"/>
          <p:bldP spid="1453" grpId="0" animBg="1"/>
          <p:bldP spid="1454" grpId="0" animBg="1"/>
          <p:bldP spid="1455" grpId="0" animBg="1"/>
          <p:bldP spid="1457" grpId="0" animBg="1"/>
          <p:bldP spid="1458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现在一个广东人和四川人生了一个孩子，这个时候，该怎么表示这种关系呢？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多继承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679" y="959921"/>
            <a:ext cx="6168251" cy="1904523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9" y="3067393"/>
            <a:ext cx="4390791" cy="173701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990460" y="3537248"/>
            <a:ext cx="41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多继承时，只需要在继承时增加需要继承的类即可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多继承的继承顺序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27" y="1399738"/>
            <a:ext cx="4390791" cy="1737016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1486027" y="3702776"/>
            <a:ext cx="659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虽然有继承</a:t>
            </a:r>
            <a:r>
              <a:rPr kumimoji="1" lang="en-US" altLang="zh-CN" b="1" dirty="0">
                <a:solidFill>
                  <a:srgbClr val="663B76"/>
                </a:solidFill>
              </a:rPr>
              <a:t>SiChuan</a:t>
            </a:r>
            <a:r>
              <a:rPr kumimoji="1" lang="zh-CN" altLang="en-US" b="1" dirty="0">
                <a:solidFill>
                  <a:srgbClr val="663B76"/>
                </a:solidFill>
              </a:rPr>
              <a:t>类，但是并没有调用</a:t>
            </a:r>
            <a:r>
              <a:rPr kumimoji="1" lang="en-US" altLang="zh-CN" b="1" dirty="0">
                <a:solidFill>
                  <a:srgbClr val="663B76"/>
                </a:solidFill>
              </a:rPr>
              <a:t>SiChuan</a:t>
            </a:r>
            <a:r>
              <a:rPr kumimoji="1" lang="zh-CN" altLang="en-US" b="1" dirty="0">
                <a:solidFill>
                  <a:srgbClr val="663B76"/>
                </a:solidFill>
              </a:rPr>
              <a:t>类的</a:t>
            </a:r>
            <a:r>
              <a:rPr kumimoji="1" lang="en-US" altLang="zh-CN" b="1" dirty="0">
                <a:solidFill>
                  <a:srgbClr val="663B76"/>
                </a:solidFill>
              </a:rPr>
              <a:t>paly</a:t>
            </a:r>
            <a:r>
              <a:rPr kumimoji="1" lang="zh-CN" altLang="en-US" b="1" dirty="0">
                <a:solidFill>
                  <a:srgbClr val="663B76"/>
                </a:solidFill>
              </a:rPr>
              <a:t>方法，但为什么打印了它的方法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多继承的继承顺序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2096" y="4281189"/>
            <a:ext cx="1359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HunXue</a:t>
            </a:r>
            <a:endParaRPr lang="zh-CN" alt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021699"/>
            <a:ext cx="1927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GuangDong</a:t>
            </a:r>
            <a:endParaRPr lang="zh-CN" alt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6985" y="3021699"/>
            <a:ext cx="13885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SiChuan</a:t>
            </a:r>
            <a:endParaRPr lang="zh-CN" altLang="en-US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1027" y="2080605"/>
            <a:ext cx="12020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Person</a:t>
            </a:r>
            <a:endParaRPr lang="en-US" altLang="zh-CN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3249" y="926462"/>
            <a:ext cx="11176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>
                <a:solidFill>
                  <a:schemeClr val="accent3"/>
                </a:solidFill>
                <a:effectLst/>
              </a:rPr>
              <a:t>object</a:t>
            </a:r>
            <a:endParaRPr lang="en-US" altLang="zh-CN" sz="2800" b="1" cap="none" spc="0" dirty="0">
              <a:solidFill>
                <a:schemeClr val="accent3"/>
              </a:solidFill>
              <a:effectLst/>
            </a:endParaRPr>
          </a:p>
        </p:txBody>
      </p:sp>
      <p:cxnSp>
        <p:nvCxnSpPr>
          <p:cNvPr id="10" name="直线箭头连接符 9"/>
          <p:cNvCxnSpPr>
            <a:stCxn id="4" idx="0"/>
            <a:endCxn id="5" idx="2"/>
          </p:cNvCxnSpPr>
          <p:nvPr/>
        </p:nvCxnSpPr>
        <p:spPr>
          <a:xfrm flipH="1" flipV="1">
            <a:off x="963565" y="3544919"/>
            <a:ext cx="1638493" cy="73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0"/>
            <a:endCxn id="8" idx="2"/>
          </p:cNvCxnSpPr>
          <p:nvPr/>
        </p:nvCxnSpPr>
        <p:spPr>
          <a:xfrm flipV="1">
            <a:off x="2602058" y="3544919"/>
            <a:ext cx="1369188" cy="73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0"/>
            <a:endCxn id="6" idx="2"/>
          </p:cNvCxnSpPr>
          <p:nvPr/>
        </p:nvCxnSpPr>
        <p:spPr>
          <a:xfrm flipV="1">
            <a:off x="963565" y="2603825"/>
            <a:ext cx="1638492" cy="41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0"/>
            <a:endCxn id="6" idx="2"/>
          </p:cNvCxnSpPr>
          <p:nvPr/>
        </p:nvCxnSpPr>
        <p:spPr>
          <a:xfrm flipH="1" flipV="1">
            <a:off x="2602057" y="2603825"/>
            <a:ext cx="1369189" cy="41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0"/>
            <a:endCxn id="7" idx="2"/>
          </p:cNvCxnSpPr>
          <p:nvPr/>
        </p:nvCxnSpPr>
        <p:spPr>
          <a:xfrm flipH="1" flipV="1">
            <a:off x="2602056" y="1449682"/>
            <a:ext cx="1" cy="630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上箭头 18"/>
          <p:cNvSpPr/>
          <p:nvPr/>
        </p:nvSpPr>
        <p:spPr>
          <a:xfrm rot="18883397" flipH="1">
            <a:off x="1983792" y="3374952"/>
            <a:ext cx="381394" cy="10813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sp>
        <p:nvSpPr>
          <p:cNvPr id="22" name="上箭头 21"/>
          <p:cNvSpPr/>
          <p:nvPr/>
        </p:nvSpPr>
        <p:spPr>
          <a:xfrm rot="5400000" flipH="1">
            <a:off x="2372366" y="2740929"/>
            <a:ext cx="381394" cy="10813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sp>
        <p:nvSpPr>
          <p:cNvPr id="23" name="上箭头 22"/>
          <p:cNvSpPr/>
          <p:nvPr/>
        </p:nvSpPr>
        <p:spPr>
          <a:xfrm rot="18355535" flipH="1">
            <a:off x="3486323" y="2260190"/>
            <a:ext cx="381394" cy="108133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sp>
        <p:nvSpPr>
          <p:cNvPr id="24" name="上箭头 23"/>
          <p:cNvSpPr/>
          <p:nvPr/>
        </p:nvSpPr>
        <p:spPr>
          <a:xfrm flipH="1">
            <a:off x="2803800" y="1389757"/>
            <a:ext cx="399279" cy="79619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mro</a:t>
            </a:r>
            <a:endParaRPr kumimoji="1" lang="zh-CN" altLang="en-US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59" y="1183665"/>
            <a:ext cx="4572000" cy="116569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810884" y="2786071"/>
            <a:ext cx="4236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663B76"/>
                </a:solidFill>
              </a:rPr>
              <a:t>通过调用</a:t>
            </a:r>
            <a:r>
              <a:rPr kumimoji="1" lang="en-US" altLang="zh-CN" b="1" dirty="0">
                <a:solidFill>
                  <a:schemeClr val="accent6"/>
                </a:solidFill>
              </a:rPr>
              <a:t>__base__ </a:t>
            </a:r>
            <a:r>
              <a:rPr kumimoji="1" lang="zh-CN" altLang="en-US" dirty="0">
                <a:solidFill>
                  <a:srgbClr val="663B76"/>
                </a:solidFill>
              </a:rPr>
              <a:t>和 </a:t>
            </a:r>
            <a:r>
              <a:rPr kumimoji="1" lang="en-US" altLang="zh-CN" b="1" dirty="0">
                <a:solidFill>
                  <a:schemeClr val="accent6"/>
                </a:solidFill>
              </a:rPr>
              <a:t>__bases__</a:t>
            </a:r>
            <a:r>
              <a:rPr kumimoji="1" lang="zh-CN" altLang="en-US" b="1" dirty="0">
                <a:solidFill>
                  <a:schemeClr val="accent6"/>
                </a:solidFill>
              </a:rPr>
              <a:t> </a:t>
            </a:r>
            <a:r>
              <a:rPr kumimoji="1" lang="zh-CN" altLang="en-US" dirty="0">
                <a:solidFill>
                  <a:srgbClr val="663B76"/>
                </a:solidFill>
              </a:rPr>
              <a:t>可以看到，类继承的第一个和所有类</a:t>
            </a:r>
            <a:endParaRPr kumimoji="1" lang="en-US" altLang="zh-CN" dirty="0">
              <a:solidFill>
                <a:srgbClr val="663B76"/>
              </a:solidFill>
            </a:endParaRPr>
          </a:p>
          <a:p>
            <a:endParaRPr kumimoji="1" lang="en-US" altLang="zh-CN" dirty="0">
              <a:solidFill>
                <a:srgbClr val="663B76"/>
              </a:solidFill>
            </a:endParaRPr>
          </a:p>
          <a:p>
            <a:r>
              <a:rPr kumimoji="1" lang="zh-CN" altLang="en-US" dirty="0">
                <a:solidFill>
                  <a:srgbClr val="663B76"/>
                </a:solidFill>
              </a:rPr>
              <a:t>通过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mro</a:t>
            </a:r>
            <a:r>
              <a:rPr kumimoji="1" lang="zh-CN" altLang="en-US" dirty="0">
                <a:solidFill>
                  <a:srgbClr val="663B76"/>
                </a:solidFill>
              </a:rPr>
              <a:t>方法可以看到类的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mro</a:t>
            </a:r>
            <a:r>
              <a:rPr kumimoji="1" lang="zh-CN" altLang="en-US" dirty="0">
                <a:solidFill>
                  <a:srgbClr val="663B76"/>
                </a:solidFill>
              </a:rPr>
              <a:t>查找顺序</a:t>
            </a:r>
            <a:endParaRPr kumimoji="1" lang="en-US" altLang="zh-CN" dirty="0">
              <a:solidFill>
                <a:srgbClr val="663B76"/>
              </a:solidFill>
            </a:endParaRPr>
          </a:p>
          <a:p>
            <a:endParaRPr kumimoji="1" lang="en-US" altLang="zh-CN" dirty="0">
              <a:solidFill>
                <a:srgbClr val="663B76"/>
              </a:solidFill>
            </a:endParaRPr>
          </a:p>
          <a:p>
            <a:r>
              <a:rPr kumimoji="1" lang="en-US" altLang="zh-CN" dirty="0">
                <a:solidFill>
                  <a:srgbClr val="663B76"/>
                </a:solidFill>
              </a:rPr>
              <a:t>Python</a:t>
            </a:r>
            <a:r>
              <a:rPr kumimoji="1" lang="zh-CN" altLang="en-US" dirty="0">
                <a:solidFill>
                  <a:srgbClr val="663B76"/>
                </a:solidFill>
              </a:rPr>
              <a:t>对于所有类会</a:t>
            </a:r>
            <a:r>
              <a:rPr kumimoji="1" lang="zh-CN" altLang="en-US" b="1" dirty="0">
                <a:solidFill>
                  <a:schemeClr val="accent6"/>
                </a:solidFill>
              </a:rPr>
              <a:t>自动生成</a:t>
            </a:r>
            <a:r>
              <a:rPr kumimoji="1" lang="en-US" altLang="zh-CN" dirty="0" err="1">
                <a:solidFill>
                  <a:srgbClr val="663B76"/>
                </a:solidFill>
              </a:rPr>
              <a:t>mro</a:t>
            </a:r>
            <a:r>
              <a:rPr kumimoji="1" lang="zh-CN" altLang="en-US" dirty="0">
                <a:solidFill>
                  <a:srgbClr val="663B76"/>
                </a:solidFill>
              </a:rPr>
              <a:t>查找顺序，此顺序决定了向上查找方法的过程</a:t>
            </a:r>
            <a:endParaRPr kumimoji="1" lang="en-US" altLang="zh-CN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8" grpId="0"/>
      <p:bldP spid="6" grpId="0"/>
      <p:bldP spid="7" grpId="0"/>
      <p:bldP spid="19" grpId="0" animBg="1"/>
      <p:bldP spid="22" grpId="0" animBg="1"/>
      <p:bldP spid="23" grpId="0" animBg="1"/>
      <p:bldP spid="24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7" y="1268940"/>
            <a:ext cx="2388524" cy="868251"/>
            <a:chOff x="8703731" y="1692310"/>
            <a:chExt cx="2288019" cy="1157936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1" y="1692310"/>
              <a:ext cx="1795344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类的定义和使用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78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掌握：类的定义和类的实例化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self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的作用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初始化函数和析构函数的应用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掌握：继承的用法和作用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理解：面向对象编程的优势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mro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的继承规则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面向对象介绍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664443" cy="307777"/>
            <a:chOff x="4327967" y="2047433"/>
            <a:chExt cx="1664443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类定义和使用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490138" cy="307777"/>
            <a:chOff x="4316479" y="2993556"/>
            <a:chExt cx="1490138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继承和重写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133913" cy="314081"/>
            <a:chOff x="4323961" y="3924071"/>
            <a:chExt cx="1133913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多继承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1445106" y="2130981"/>
            <a:ext cx="6608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定义一个账户类，可以创建账户、存款、取款 、查询余额、以及销户等操作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现在三个人分别去开户，存款 和 销户，请利用上面的类实现出来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面向对象介绍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553615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在之前学习的基础上，已经能够处理能够实现很多功能，比如我们可以定义一个关于人相关的内容，但是如果要表示很多人该怎么办呢？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面向对象介绍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957277"/>
            <a:ext cx="5229678" cy="2309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44" y="3446151"/>
            <a:ext cx="4231821" cy="14801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15478" y="1249137"/>
            <a:ext cx="289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描述一个人的信息和行为很容易，但是代码肯定是要处理很多人的，这个时候该怎么办？</a:t>
            </a:r>
            <a:endParaRPr kumimoji="1" lang="en-US" altLang="zh-CN" b="1" dirty="0">
              <a:solidFill>
                <a:srgbClr val="663B7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5478" y="2778850"/>
            <a:ext cx="2898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如果使用相同的变量名，则肯定会冲突，但是如果使用不同的变量名，则会变得非常麻烦</a:t>
            </a:r>
            <a:r>
              <a:rPr kumimoji="1" lang="en-US" altLang="zh-CN" b="1" dirty="0">
                <a:solidFill>
                  <a:srgbClr val="663B76"/>
                </a:solidFill>
              </a:rPr>
              <a:t>, </a:t>
            </a:r>
            <a:r>
              <a:rPr kumimoji="1" lang="zh-CN" altLang="en-US" b="1" dirty="0">
                <a:solidFill>
                  <a:srgbClr val="663B76"/>
                </a:solidFill>
              </a:rPr>
              <a:t>同时别人如何知道关于人已经定义哪些东西了呢？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9" y="1546514"/>
            <a:ext cx="5694319" cy="2316633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807" y="3979179"/>
            <a:ext cx="410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在面向对象没有出现之前，只能通过这种方式来解决问题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面向对象介绍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825" y="1304570"/>
            <a:ext cx="4385931" cy="2309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825" y="3719553"/>
            <a:ext cx="3686091" cy="12200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0239" y="935238"/>
            <a:ext cx="77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借鉴函数的封装思维，再次对函数和变量进行封装，来提高代码的</a:t>
            </a:r>
            <a:r>
              <a:rPr kumimoji="1" lang="zh-CN" altLang="en-US" b="1" dirty="0">
                <a:solidFill>
                  <a:schemeClr val="accent4"/>
                </a:solidFill>
              </a:rPr>
              <a:t>复用性</a:t>
            </a:r>
            <a:endParaRPr kumimoji="1" lang="en-US" altLang="zh-CN" b="1" dirty="0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9397" y="1671874"/>
            <a:ext cx="357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通过这样的封装，把和人相关的</a:t>
            </a:r>
            <a:r>
              <a:rPr kumimoji="1" lang="zh-CN" altLang="en-US" b="1" dirty="0">
                <a:solidFill>
                  <a:schemeClr val="accent4"/>
                </a:solidFill>
              </a:rPr>
              <a:t>变量</a:t>
            </a:r>
            <a:r>
              <a:rPr kumimoji="1" lang="zh-CN" altLang="en-US" b="1" dirty="0">
                <a:solidFill>
                  <a:srgbClr val="663B76"/>
                </a:solidFill>
              </a:rPr>
              <a:t>、</a:t>
            </a:r>
            <a:r>
              <a:rPr kumimoji="1" lang="zh-CN" altLang="en-US" b="1" dirty="0">
                <a:solidFill>
                  <a:schemeClr val="accent4"/>
                </a:solidFill>
              </a:rPr>
              <a:t>函数</a:t>
            </a:r>
            <a:r>
              <a:rPr kumimoji="1" lang="zh-CN" altLang="en-US" b="1" dirty="0">
                <a:solidFill>
                  <a:srgbClr val="663B76"/>
                </a:solidFill>
              </a:rPr>
              <a:t>等放在了一起，只要找到这个部分代码，就能知道关于人已经定义了哪些变量和函数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9397" y="3115095"/>
            <a:ext cx="357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为了便于区分，把用关键字 </a:t>
            </a:r>
            <a:r>
              <a:rPr kumimoji="1" lang="en-US" altLang="zh-CN" b="1" dirty="0">
                <a:solidFill>
                  <a:schemeClr val="accent2"/>
                </a:solidFill>
              </a:rPr>
              <a:t>class</a:t>
            </a:r>
            <a:r>
              <a:rPr kumimoji="1" lang="zh-CN" altLang="en-US" b="1" dirty="0">
                <a:solidFill>
                  <a:schemeClr val="accent2"/>
                </a:solidFill>
              </a:rPr>
              <a:t> </a:t>
            </a:r>
            <a:r>
              <a:rPr kumimoji="1" lang="zh-CN" altLang="en-US" b="1" dirty="0">
                <a:solidFill>
                  <a:srgbClr val="663B76"/>
                </a:solidFill>
              </a:rPr>
              <a:t>定义的代码块称为 </a:t>
            </a:r>
            <a:r>
              <a:rPr kumimoji="1" lang="zh-CN" altLang="en-US" b="1" dirty="0">
                <a:solidFill>
                  <a:srgbClr val="C75885"/>
                </a:solidFill>
              </a:rPr>
              <a:t>类</a:t>
            </a:r>
            <a:endParaRPr kumimoji="1" lang="en-US" altLang="zh-CN" b="1" dirty="0">
              <a:solidFill>
                <a:srgbClr val="C75885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在类里面的</a:t>
            </a:r>
            <a:r>
              <a:rPr kumimoji="1" lang="zh-CN" altLang="en-US" b="1" dirty="0">
                <a:solidFill>
                  <a:srgbClr val="00AF92"/>
                </a:solidFill>
              </a:rPr>
              <a:t>变量</a:t>
            </a:r>
            <a:r>
              <a:rPr kumimoji="1" lang="zh-CN" altLang="en-US" b="1" dirty="0">
                <a:solidFill>
                  <a:srgbClr val="663B76"/>
                </a:solidFill>
              </a:rPr>
              <a:t>称为 类的</a:t>
            </a:r>
            <a:r>
              <a:rPr kumimoji="1" lang="zh-CN" altLang="en-US" b="1" dirty="0">
                <a:solidFill>
                  <a:srgbClr val="C75885"/>
                </a:solidFill>
              </a:rPr>
              <a:t>属性</a:t>
            </a:r>
            <a:endParaRPr kumimoji="1" lang="en-US" altLang="zh-CN" b="1" dirty="0">
              <a:solidFill>
                <a:srgbClr val="C75885"/>
              </a:solidFill>
            </a:endParaRPr>
          </a:p>
          <a:p>
            <a:r>
              <a:rPr kumimoji="1" lang="zh-CN" altLang="en-US" b="1" dirty="0">
                <a:solidFill>
                  <a:srgbClr val="663B76"/>
                </a:solidFill>
              </a:rPr>
              <a:t>在类里面的</a:t>
            </a:r>
            <a:r>
              <a:rPr kumimoji="1" lang="zh-CN" altLang="en-US" b="1" dirty="0">
                <a:solidFill>
                  <a:srgbClr val="00AF92"/>
                </a:solidFill>
              </a:rPr>
              <a:t>函数</a:t>
            </a:r>
            <a:r>
              <a:rPr kumimoji="1" lang="zh-CN" altLang="en-US" b="1" dirty="0">
                <a:solidFill>
                  <a:srgbClr val="663B76"/>
                </a:solidFill>
              </a:rPr>
              <a:t>称为 类的</a:t>
            </a:r>
            <a:r>
              <a:rPr kumimoji="1" lang="zh-CN" altLang="en-US" b="1" dirty="0">
                <a:solidFill>
                  <a:srgbClr val="C75885"/>
                </a:solidFill>
              </a:rPr>
              <a:t>方法</a:t>
            </a:r>
            <a:endParaRPr kumimoji="1" lang="zh-CN" altLang="en-US" b="1" dirty="0">
              <a:solidFill>
                <a:srgbClr val="C758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面向对象介绍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-</a:t>
            </a:r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名词解释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5503" y="1332592"/>
            <a:ext cx="872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6514" y="133259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人的概念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1" name="直线箭头连接符 10"/>
          <p:cNvCxnSpPr>
            <a:stCxn id="6" idx="1"/>
            <a:endCxn id="5" idx="3"/>
          </p:cNvCxnSpPr>
          <p:nvPr/>
        </p:nvCxnSpPr>
        <p:spPr>
          <a:xfrm flipH="1">
            <a:off x="2447858" y="1794257"/>
            <a:ext cx="2438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26852" y="253523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属性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0268" y="253523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名字、年龄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直线箭头连接符 14"/>
          <p:cNvCxnSpPr>
            <a:stCxn id="14" idx="1"/>
            <a:endCxn id="13" idx="3"/>
          </p:cNvCxnSpPr>
          <p:nvPr/>
        </p:nvCxnSpPr>
        <p:spPr>
          <a:xfrm flipH="1">
            <a:off x="2796512" y="2996903"/>
            <a:ext cx="1743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58586" y="373788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方法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8252" y="373788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吃饭睡觉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8" name="直线箭头连接符 17"/>
          <p:cNvCxnSpPr>
            <a:stCxn id="17" idx="1"/>
            <a:endCxn id="16" idx="3"/>
          </p:cNvCxnSpPr>
          <p:nvPr/>
        </p:nvCxnSpPr>
        <p:spPr>
          <a:xfrm flipH="1">
            <a:off x="2828246" y="4199548"/>
            <a:ext cx="2090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936" y="46541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75885"/>
                </a:solidFill>
              </a:rPr>
              <a:t>解决某个问题采用的方式方法</a:t>
            </a:r>
            <a:endParaRPr kumimoji="1" lang="zh-CN" altLang="en-US" dirty="0">
              <a:solidFill>
                <a:srgbClr val="C758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3" grpId="0"/>
      <p:bldP spid="14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面向对象的作用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0223" y="920344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吃面条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889" y="1345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面向过程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6305" y="1888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买面条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829912" y="1888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洗锅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21329" y="1888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放调料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28554" y="1888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烧水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43363" y="18793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煮面条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65397" y="1879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吃面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0888" y="2432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06305" y="29268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进商店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829911" y="2926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点菜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13137" y="29268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吃面条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53469" y="3294274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吃牛肉面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888" y="392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面向对象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06305" y="44187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进商店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762595" y="4416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点牛肉面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149718" y="44187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吃面条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7" grpId="0"/>
      <p:bldP spid="20" grpId="0"/>
      <p:bldP spid="21" grpId="0"/>
      <p:bldP spid="8" grpId="0"/>
      <p:bldP spid="9" grpId="0"/>
      <p:bldP spid="10" grpId="0"/>
      <p:bldP spid="1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ags/tag1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2875</Words>
  <Application>WPS 演示</Application>
  <PresentationFormat>全屏显示(16:9)</PresentationFormat>
  <Paragraphs>444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墨染</cp:lastModifiedBy>
  <cp:revision>54</cp:revision>
  <dcterms:created xsi:type="dcterms:W3CDTF">2016-05-26T11:22:00Z</dcterms:created>
  <dcterms:modified xsi:type="dcterms:W3CDTF">2020-08-24T06:25:55Z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