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8" r:id="rId3"/>
    <p:sldId id="300" r:id="rId5"/>
    <p:sldId id="257" r:id="rId6"/>
    <p:sldId id="258" r:id="rId7"/>
    <p:sldId id="302" r:id="rId8"/>
    <p:sldId id="262" r:id="rId9"/>
    <p:sldId id="316" r:id="rId10"/>
    <p:sldId id="317" r:id="rId11"/>
    <p:sldId id="289" r:id="rId12"/>
    <p:sldId id="259" r:id="rId13"/>
    <p:sldId id="303" r:id="rId14"/>
    <p:sldId id="268" r:id="rId15"/>
    <p:sldId id="319" r:id="rId16"/>
    <p:sldId id="320" r:id="rId17"/>
    <p:sldId id="260" r:id="rId18"/>
    <p:sldId id="311" r:id="rId19"/>
    <p:sldId id="301" r:id="rId20"/>
    <p:sldId id="322" r:id="rId21"/>
    <p:sldId id="323" r:id="rId22"/>
    <p:sldId id="261" r:id="rId23"/>
    <p:sldId id="313" r:id="rId24"/>
    <p:sldId id="280" r:id="rId25"/>
    <p:sldId id="325" r:id="rId26"/>
    <p:sldId id="324" r:id="rId27"/>
    <p:sldId id="326" r:id="rId28"/>
    <p:sldId id="285" r:id="rId29"/>
    <p:sldId id="309" r:id="rId30"/>
    <p:sldId id="299" r:id="rId31"/>
  </p:sldIdLst>
  <p:sldSz cx="9144000" cy="5143500" type="screen16x9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B76"/>
    <a:srgbClr val="E87070"/>
    <a:srgbClr val="00ADBD"/>
    <a:srgbClr val="C75885"/>
    <a:srgbClr val="00AF92"/>
    <a:srgbClr val="FFB850"/>
    <a:srgbClr val="A26CB8"/>
    <a:srgbClr val="E87071"/>
    <a:srgbClr val="01ACBE"/>
    <a:srgbClr val="663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 autoAdjust="0"/>
    <p:restoredTop sz="93009" autoAdjust="0"/>
  </p:normalViewPr>
  <p:slideViewPr>
    <p:cSldViewPr snapToGrid="0">
      <p:cViewPr varScale="1">
        <p:scale>
          <a:sx n="156" d="100"/>
          <a:sy n="156" d="100"/>
        </p:scale>
        <p:origin x="704" y="176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137A3-A659-45B4-A19F-C1B005FCD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455751" y="0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20701">
              <a:alpha val="21961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file:////var/folders/60/b2q0djkx73j1k2lcv35trn3c0000gn/T/com.microsoft.Powerpoint/converted_emf.emf" TargetMode="Externa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4755" y="3772996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让代码充满乐趣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4" y="411585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393095" y="31329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面向对象高级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58351 4.44444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79802" y="1269299"/>
              <a:ext cx="840968" cy="727206"/>
              <a:chOff x="1383933" y="2419508"/>
              <a:chExt cx="1119329" cy="967907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83933" y="2998249"/>
                <a:ext cx="1119329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2646"/>
            <a:chOff x="3446961" y="1695027"/>
            <a:chExt cx="2709581" cy="47264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属性调用过程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学到现在已经接触了很多的内置方法，那么这么多方法，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Python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底层是如何去实现的呢？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属性调用过程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97" y="1116531"/>
            <a:ext cx="6725438" cy="3493969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7055318" y="1432354"/>
            <a:ext cx="17582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这里调用了一些内置的方法，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00ADBD"/>
                </a:solidFill>
              </a:rPr>
              <a:t>也会同样的效果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00ADBD"/>
                </a:solidFill>
              </a:rPr>
              <a:t>这是因为那些函数本身就是调用的这些方法</a:t>
            </a:r>
            <a:endParaRPr kumimoji="1" lang="zh-CN" altLang="en-US" b="1" dirty="0">
              <a:solidFill>
                <a:srgbClr val="00ADB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属性调用过程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755" y="2309089"/>
            <a:ext cx="5130800" cy="1092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825582"/>
            <a:ext cx="4466124" cy="10694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05" y="3949562"/>
            <a:ext cx="2552700" cy="927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77371" y="1374955"/>
            <a:ext cx="2998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当实例调用一个不存在的属性的时候，会发生报错，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00ADBD"/>
                </a:solidFill>
              </a:rPr>
              <a:t>但是如果增加</a:t>
            </a:r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en-US" altLang="zh-CN" b="1" dirty="0" err="1">
                <a:solidFill>
                  <a:srgbClr val="663B76"/>
                </a:solidFill>
              </a:rPr>
              <a:t>getattr</a:t>
            </a:r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zh-CN" altLang="en-US" b="1" dirty="0">
                <a:solidFill>
                  <a:srgbClr val="00ADBD"/>
                </a:solidFill>
              </a:rPr>
              <a:t>方法，则不会报错，而是执行此方法内的内容</a:t>
            </a:r>
            <a:endParaRPr kumimoji="1" lang="zh-CN" altLang="en-US" b="1" dirty="0">
              <a:solidFill>
                <a:srgbClr val="00ADBD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2444817" y="1895021"/>
            <a:ext cx="125129" cy="357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444816" y="3510640"/>
            <a:ext cx="125129" cy="357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属性调用过程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899443" y="918203"/>
            <a:ext cx="1761423" cy="529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ks</a:t>
            </a:r>
            <a:endParaRPr kumimoji="1" lang="zh-CN" altLang="en-US" dirty="0"/>
          </a:p>
        </p:txBody>
      </p:sp>
      <p:sp>
        <p:nvSpPr>
          <p:cNvPr id="9" name="菱形 8"/>
          <p:cNvSpPr/>
          <p:nvPr/>
        </p:nvSpPr>
        <p:spPr>
          <a:xfrm>
            <a:off x="1947570" y="1971511"/>
            <a:ext cx="1665170" cy="48126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ks.size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456682" y="2985491"/>
            <a:ext cx="2646948" cy="5486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dirty="0" err="1"/>
              <a:t>ks</a:t>
            </a:r>
            <a:r>
              <a:rPr kumimoji="1" lang="en-GB" altLang="zh-CN" dirty="0"/>
              <a:t>.__</a:t>
            </a:r>
            <a:r>
              <a:rPr kumimoji="1" lang="en-GB" altLang="zh-CN" dirty="0" err="1"/>
              <a:t>getattribute</a:t>
            </a:r>
            <a:r>
              <a:rPr kumimoji="1" lang="en-GB" altLang="zh-CN" dirty="0"/>
              <a:t>__('size')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158510" y="1961886"/>
            <a:ext cx="2569943" cy="4812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dirty="0" err="1"/>
              <a:t>ks</a:t>
            </a:r>
            <a:r>
              <a:rPr kumimoji="1" lang="en-GB" altLang="zh-CN" dirty="0"/>
              <a:t>.__</a:t>
            </a:r>
            <a:r>
              <a:rPr kumimoji="1" lang="en-GB" altLang="zh-CN" dirty="0" err="1"/>
              <a:t>getattr</a:t>
            </a:r>
            <a:r>
              <a:rPr kumimoji="1" lang="en-GB" altLang="zh-CN" dirty="0"/>
              <a:t>__('size')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610895" y="3534131"/>
            <a:ext cx="1665171" cy="539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报错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793566" y="4481962"/>
            <a:ext cx="1973179" cy="548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结束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8" idx="2"/>
            <a:endCxn id="9" idx="0"/>
          </p:cNvCxnSpPr>
          <p:nvPr/>
        </p:nvCxnSpPr>
        <p:spPr>
          <a:xfrm>
            <a:off x="2780155" y="1447593"/>
            <a:ext cx="0" cy="52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9" idx="3"/>
            <a:endCxn id="12" idx="1"/>
          </p:cNvCxnSpPr>
          <p:nvPr/>
        </p:nvCxnSpPr>
        <p:spPr>
          <a:xfrm flipV="1">
            <a:off x="3612740" y="2202518"/>
            <a:ext cx="1545770" cy="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9" idx="2"/>
            <a:endCxn id="11" idx="0"/>
          </p:cNvCxnSpPr>
          <p:nvPr/>
        </p:nvCxnSpPr>
        <p:spPr>
          <a:xfrm>
            <a:off x="2780155" y="2452774"/>
            <a:ext cx="1" cy="53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1" idx="2"/>
            <a:endCxn id="14" idx="0"/>
          </p:cNvCxnSpPr>
          <p:nvPr/>
        </p:nvCxnSpPr>
        <p:spPr>
          <a:xfrm>
            <a:off x="2780156" y="3534131"/>
            <a:ext cx="0" cy="94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2" idx="2"/>
            <a:endCxn id="13" idx="0"/>
          </p:cNvCxnSpPr>
          <p:nvPr/>
        </p:nvCxnSpPr>
        <p:spPr>
          <a:xfrm flipH="1">
            <a:off x="6443481" y="2443149"/>
            <a:ext cx="1" cy="109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3" idx="2"/>
            <a:endCxn id="14" idx="3"/>
          </p:cNvCxnSpPr>
          <p:nvPr/>
        </p:nvCxnSpPr>
        <p:spPr>
          <a:xfrm rot="5400000">
            <a:off x="4763545" y="3076346"/>
            <a:ext cx="683136" cy="2676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2" idx="3"/>
            <a:endCxn id="14" idx="3"/>
          </p:cNvCxnSpPr>
          <p:nvPr/>
        </p:nvCxnSpPr>
        <p:spPr>
          <a:xfrm flipH="1">
            <a:off x="3766745" y="2202518"/>
            <a:ext cx="3961708" cy="2553764"/>
          </a:xfrm>
          <a:prstGeom prst="bentConnector3">
            <a:avLst>
              <a:gd name="adj1" fmla="val -5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867415" y="2531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属性存在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3692605" y="17979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属性不存在</a:t>
            </a:r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613810" y="28184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无定义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8112549" y="30030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有定义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54" grpId="0"/>
      <p:bldP spid="55" grpId="0"/>
      <p:bldP spid="62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43710" y="1269298"/>
              <a:ext cx="920815" cy="743320"/>
              <a:chOff x="1335895" y="2419508"/>
              <a:chExt cx="1225606" cy="989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35895" y="3019696"/>
                <a:ext cx="1225606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魔术方法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6" y="1643584"/>
            <a:ext cx="4736197" cy="747415"/>
            <a:chOff x="7127272" y="2681303"/>
            <a:chExt cx="4112228" cy="996554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882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刚才展示了这些内置方法，通过这些可以看出，很多时候，都是在使用内置的方法来实现一些功能，通常把这些方法称之为魔法方法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魔法方法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51" y="1236244"/>
            <a:ext cx="5915660" cy="3119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71338" y="1236244"/>
            <a:ext cx="27801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E87070"/>
                </a:solidFill>
              </a:rPr>
              <a:t>Python</a:t>
            </a:r>
            <a:r>
              <a:rPr kumimoji="1" lang="zh-CN" altLang="en-US" b="1" dirty="0">
                <a:solidFill>
                  <a:srgbClr val="E87070"/>
                </a:solidFill>
              </a:rPr>
              <a:t>中很多内置方法都是</a:t>
            </a:r>
            <a:r>
              <a:rPr kumimoji="1" lang="zh-CN" altLang="en-US" b="1" dirty="0">
                <a:solidFill>
                  <a:srgbClr val="663B76"/>
                </a:solidFill>
              </a:rPr>
              <a:t>两个下划线在两边</a:t>
            </a:r>
            <a:r>
              <a:rPr kumimoji="1" lang="zh-CN" altLang="en-US" b="1" dirty="0">
                <a:solidFill>
                  <a:srgbClr val="E87070"/>
                </a:solidFill>
              </a:rPr>
              <a:t>，</a:t>
            </a:r>
            <a:r>
              <a:rPr kumimoji="1" lang="zh-CN" altLang="en-US" b="1" dirty="0">
                <a:solidFill>
                  <a:srgbClr val="663B76"/>
                </a:solidFill>
              </a:rPr>
              <a:t>中间是单词名字</a:t>
            </a:r>
            <a:r>
              <a:rPr kumimoji="1" lang="zh-CN" altLang="en-US" b="1" dirty="0">
                <a:solidFill>
                  <a:srgbClr val="E87070"/>
                </a:solidFill>
              </a:rPr>
              <a:t>，并且这样的方法名字有一定的</a:t>
            </a:r>
            <a:r>
              <a:rPr kumimoji="1" lang="zh-CN" altLang="en-US" b="1" dirty="0">
                <a:solidFill>
                  <a:srgbClr val="663B76"/>
                </a:solidFill>
              </a:rPr>
              <a:t>特殊的含义</a:t>
            </a:r>
            <a:r>
              <a:rPr kumimoji="1" lang="zh-CN" altLang="en-US" b="1" dirty="0">
                <a:solidFill>
                  <a:srgbClr val="E87070"/>
                </a:solidFill>
              </a:rPr>
              <a:t>，把这种方法都称之为</a:t>
            </a:r>
            <a:r>
              <a:rPr kumimoji="1" lang="zh-CN" altLang="en-US" b="1" dirty="0">
                <a:solidFill>
                  <a:srgbClr val="663B76"/>
                </a:solidFill>
              </a:rPr>
              <a:t>魔法方法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比如这里的</a:t>
            </a:r>
            <a:r>
              <a:rPr kumimoji="1" lang="en-US" altLang="zh-CN" b="1" dirty="0">
                <a:solidFill>
                  <a:srgbClr val="663B76"/>
                </a:solidFill>
              </a:rPr>
              <a:t>__new__</a:t>
            </a:r>
            <a:r>
              <a:rPr kumimoji="1" lang="zh-CN" altLang="en-US" b="1" dirty="0">
                <a:solidFill>
                  <a:srgbClr val="E87070"/>
                </a:solidFill>
              </a:rPr>
              <a:t>方法，就是最开始调用的一个方法，会在初始化之前自动调用</a:t>
            </a:r>
            <a:endParaRPr kumimoji="1" lang="zh-CN" altLang="en-US" b="1" dirty="0">
              <a:solidFill>
                <a:srgbClr val="E87070"/>
              </a:solidFill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单例模式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838" y="963949"/>
            <a:ext cx="5351648" cy="28219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71338" y="1236244"/>
            <a:ext cx="27801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E87070"/>
                </a:solidFill>
              </a:rPr>
              <a:t>利用</a:t>
            </a:r>
            <a:r>
              <a:rPr kumimoji="1" lang="en-US" altLang="zh-CN" b="1" dirty="0">
                <a:solidFill>
                  <a:srgbClr val="663B76"/>
                </a:solidFill>
              </a:rPr>
              <a:t>__new__</a:t>
            </a:r>
            <a:r>
              <a:rPr kumimoji="1" lang="zh-CN" altLang="en-US" b="1" dirty="0">
                <a:solidFill>
                  <a:srgbClr val="E87070"/>
                </a:solidFill>
              </a:rPr>
              <a:t>方法，可以很方便的去实现一个类的</a:t>
            </a:r>
            <a:r>
              <a:rPr kumimoji="1" lang="zh-CN" altLang="en-US" b="1" dirty="0">
                <a:solidFill>
                  <a:srgbClr val="663B76"/>
                </a:solidFill>
              </a:rPr>
              <a:t>单例模式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zh-CN" altLang="en-US" b="1" dirty="0">
                <a:solidFill>
                  <a:srgbClr val="E87070"/>
                </a:solidFill>
              </a:rPr>
              <a:t>单例模式的意思是：类始终只有</a:t>
            </a:r>
            <a:r>
              <a:rPr kumimoji="1" lang="zh-CN" altLang="en-US" b="1" dirty="0">
                <a:solidFill>
                  <a:srgbClr val="663B76"/>
                </a:solidFill>
              </a:rPr>
              <a:t>一个</a:t>
            </a:r>
            <a:r>
              <a:rPr kumimoji="1" lang="zh-CN" altLang="en-US" b="1" dirty="0">
                <a:solidFill>
                  <a:srgbClr val="E87070"/>
                </a:solidFill>
              </a:rPr>
              <a:t>实例存在，不会同时出现多个实例</a:t>
            </a:r>
            <a:endParaRPr kumimoji="1" lang="zh-CN" altLang="en-US" b="1" dirty="0">
              <a:solidFill>
                <a:srgbClr val="E8707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90" y="3916126"/>
            <a:ext cx="6161714" cy="1141538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输出魔法方法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9379" y="1123910"/>
            <a:ext cx="3668770" cy="18604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94636" y="1568000"/>
            <a:ext cx="4109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663B76"/>
                </a:solidFill>
              </a:rPr>
              <a:t>__str__</a:t>
            </a:r>
            <a:r>
              <a:rPr kumimoji="1" lang="zh-CN" altLang="en-US" b="1" dirty="0">
                <a:solidFill>
                  <a:srgbClr val="663B76"/>
                </a:solidFill>
              </a:rPr>
              <a:t> </a:t>
            </a:r>
            <a:r>
              <a:rPr kumimoji="1" lang="en-US" altLang="zh-CN" b="1" dirty="0">
                <a:solidFill>
                  <a:srgbClr val="663B76"/>
                </a:solidFill>
              </a:rPr>
              <a:t>:</a:t>
            </a:r>
            <a:r>
              <a:rPr kumimoji="1" lang="zh-CN" altLang="en-US" b="1" dirty="0">
                <a:solidFill>
                  <a:srgbClr val="663B76"/>
                </a:solidFill>
              </a:rPr>
              <a:t> </a:t>
            </a:r>
            <a:r>
              <a:rPr kumimoji="1" lang="zh-CN" altLang="en-US" b="1" dirty="0">
                <a:solidFill>
                  <a:srgbClr val="E87070"/>
                </a:solidFill>
              </a:rPr>
              <a:t>修改</a:t>
            </a:r>
            <a:r>
              <a:rPr kumimoji="1" lang="en-US" altLang="zh-CN" b="1" dirty="0">
                <a:solidFill>
                  <a:srgbClr val="663B76"/>
                </a:solidFill>
              </a:rPr>
              <a:t>print</a:t>
            </a:r>
            <a:r>
              <a:rPr kumimoji="1" lang="zh-CN" altLang="en-US" b="1" dirty="0">
                <a:solidFill>
                  <a:srgbClr val="E87070"/>
                </a:solidFill>
              </a:rPr>
              <a:t>打印时的样子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E87070"/>
              </a:solidFill>
            </a:endParaRPr>
          </a:p>
          <a:p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en-US" altLang="zh-CN" b="1" dirty="0" err="1">
                <a:solidFill>
                  <a:srgbClr val="663B76"/>
                </a:solidFill>
              </a:rPr>
              <a:t>repr</a:t>
            </a:r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zh-CN" altLang="en-US" b="1" dirty="0">
                <a:solidFill>
                  <a:srgbClr val="663B76"/>
                </a:solidFill>
              </a:rPr>
              <a:t> </a:t>
            </a:r>
            <a:r>
              <a:rPr kumimoji="1" lang="en-US" altLang="zh-CN" b="1" dirty="0">
                <a:solidFill>
                  <a:srgbClr val="663B76"/>
                </a:solidFill>
              </a:rPr>
              <a:t>:</a:t>
            </a:r>
            <a:r>
              <a:rPr kumimoji="1" lang="zh-CN" altLang="en-US" b="1" dirty="0">
                <a:solidFill>
                  <a:srgbClr val="663B76"/>
                </a:solidFill>
              </a:rPr>
              <a:t> </a:t>
            </a:r>
            <a:r>
              <a:rPr kumimoji="1" lang="zh-CN" altLang="en-US" b="1" dirty="0">
                <a:solidFill>
                  <a:srgbClr val="E87070"/>
                </a:solidFill>
              </a:rPr>
              <a:t>修改直接打印时的样子</a:t>
            </a:r>
            <a:endParaRPr kumimoji="1" lang="zh-CN" altLang="en-US" b="1" dirty="0">
              <a:solidFill>
                <a:srgbClr val="E8707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972" y="3578176"/>
            <a:ext cx="3413584" cy="11415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38" y="3442662"/>
            <a:ext cx="3322515" cy="1412566"/>
          </a:xfrm>
          <a:prstGeom prst="rect">
            <a:avLst/>
          </a:prstGeom>
        </p:spPr>
      </p:pic>
      <p:cxnSp>
        <p:nvCxnSpPr>
          <p:cNvPr id="9" name="直线箭头连接符 8"/>
          <p:cNvCxnSpPr>
            <a:stCxn id="2" idx="2"/>
            <a:endCxn id="4" idx="0"/>
          </p:cNvCxnSpPr>
          <p:nvPr/>
        </p:nvCxnSpPr>
        <p:spPr>
          <a:xfrm>
            <a:off x="2173764" y="2984314"/>
            <a:ext cx="0" cy="593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4" idx="3"/>
            <a:endCxn id="7" idx="1"/>
          </p:cNvCxnSpPr>
          <p:nvPr/>
        </p:nvCxnSpPr>
        <p:spPr>
          <a:xfrm>
            <a:off x="3880556" y="4148945"/>
            <a:ext cx="1122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38371" y="1306649"/>
            <a:ext cx="3102002" cy="3100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74096" y="1608938"/>
            <a:ext cx="2225441" cy="2625852"/>
            <a:chOff x="4832531" y="1500201"/>
            <a:chExt cx="2966869" cy="3501947"/>
          </a:xfrm>
        </p:grpSpPr>
        <p:sp>
          <p:nvSpPr>
            <p:cNvPr id="7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87377" y="1608938"/>
            <a:ext cx="2225441" cy="2625852"/>
            <a:chOff x="4832531" y="1500201"/>
            <a:chExt cx="2966869" cy="3501947"/>
          </a:xfrm>
        </p:grpSpPr>
        <p:sp>
          <p:nvSpPr>
            <p:cNvPr id="10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71921" y="1608938"/>
            <a:ext cx="2225441" cy="2625852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4038" y="1608938"/>
            <a:ext cx="2225441" cy="2625852"/>
            <a:chOff x="1538516" y="1764413"/>
            <a:chExt cx="2966869" cy="3501947"/>
          </a:xfrm>
        </p:grpSpPr>
        <p:sp>
          <p:nvSpPr>
            <p:cNvPr id="16" name="等腰三角形 16"/>
            <p:cNvSpPr/>
            <p:nvPr/>
          </p:nvSpPr>
          <p:spPr>
            <a:xfrm rot="420000" flipV="1">
              <a:off x="1538516" y="4874931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22584" y="1764413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8371" y="1658294"/>
            <a:ext cx="953815" cy="2397592"/>
            <a:chOff x="1250998" y="1830236"/>
            <a:chExt cx="1271587" cy="3197529"/>
          </a:xfrm>
        </p:grpSpPr>
        <p:sp>
          <p:nvSpPr>
            <p:cNvPr id="19" name="任意多边形 18"/>
            <p:cNvSpPr/>
            <p:nvPr/>
          </p:nvSpPr>
          <p:spPr>
            <a:xfrm>
              <a:off x="1250998" y="1830236"/>
              <a:ext cx="1271587" cy="3197529"/>
            </a:xfrm>
            <a:custGeom>
              <a:avLst/>
              <a:gdLst>
                <a:gd name="connsiteX0" fmla="*/ 767235 w 1271587"/>
                <a:gd name="connsiteY0" fmla="*/ 0 h 3197529"/>
                <a:gd name="connsiteX1" fmla="*/ 1271587 w 1271587"/>
                <a:gd name="connsiteY1" fmla="*/ 126088 h 3197529"/>
                <a:gd name="connsiteX2" fmla="*/ 1271587 w 1271587"/>
                <a:gd name="connsiteY2" fmla="*/ 3066470 h 3197529"/>
                <a:gd name="connsiteX3" fmla="*/ 747354 w 1271587"/>
                <a:gd name="connsiteY3" fmla="*/ 3197529 h 3197529"/>
                <a:gd name="connsiteX4" fmla="*/ 605625 w 1271587"/>
                <a:gd name="connsiteY4" fmla="*/ 3068717 h 3197529"/>
                <a:gd name="connsiteX5" fmla="*/ 0 w 1271587"/>
                <a:gd name="connsiteY5" fmla="*/ 1606609 h 3197529"/>
                <a:gd name="connsiteX6" fmla="*/ 752463 w 1271587"/>
                <a:gd name="connsiteY6" fmla="*/ 11047 h 31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1587" h="3197529">
                  <a:moveTo>
                    <a:pt x="767235" y="0"/>
                  </a:moveTo>
                  <a:lnTo>
                    <a:pt x="1271587" y="126088"/>
                  </a:lnTo>
                  <a:lnTo>
                    <a:pt x="1271587" y="3066470"/>
                  </a:lnTo>
                  <a:lnTo>
                    <a:pt x="747354" y="3197529"/>
                  </a:lnTo>
                  <a:lnTo>
                    <a:pt x="605625" y="3068717"/>
                  </a:lnTo>
                  <a:cubicBezTo>
                    <a:pt x="231439" y="2694531"/>
                    <a:pt x="0" y="2177598"/>
                    <a:pt x="0" y="1606609"/>
                  </a:cubicBezTo>
                  <a:cubicBezTo>
                    <a:pt x="0" y="964247"/>
                    <a:pt x="292915" y="390299"/>
                    <a:pt x="752463" y="11047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innerShdw blurRad="177800" dist="101600" dir="10800000">
                <a:srgbClr val="1F1F1F">
                  <a:alpha val="49804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文本框 3"/>
            <p:cNvSpPr txBox="1"/>
            <p:nvPr/>
          </p:nvSpPr>
          <p:spPr>
            <a:xfrm>
              <a:off x="1709431" y="2227996"/>
              <a:ext cx="656505" cy="25382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上节课主要内容</a:t>
              </a:r>
              <a:endParaRPr lang="zh-CN" altLang="en-US" sz="2000" dirty="0">
                <a:solidFill>
                  <a:prstClr val="white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sp>
        <p:nvSpPr>
          <p:cNvPr id="21" name="文本框 4"/>
          <p:cNvSpPr txBox="1"/>
          <p:nvPr/>
        </p:nvSpPr>
        <p:spPr>
          <a:xfrm>
            <a:off x="2632483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01</a:t>
            </a:r>
            <a:endParaRPr lang="zh-CN" altLang="en-US" sz="2400" dirty="0">
              <a:solidFill>
                <a:srgbClr val="FFB850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87182" y="1908535"/>
            <a:ext cx="476897" cy="66425"/>
          </a:xfrm>
          <a:prstGeom prst="rect">
            <a:avLst/>
          </a:prstGeom>
          <a:solidFill>
            <a:srgbClr val="FFB850"/>
          </a:soli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B850"/>
              </a:solidFill>
            </a:endParaRPr>
          </a:p>
        </p:txBody>
      </p:sp>
      <p:sp>
        <p:nvSpPr>
          <p:cNvPr id="23" name="文本框 29"/>
          <p:cNvSpPr txBox="1"/>
          <p:nvPr/>
        </p:nvSpPr>
        <p:spPr>
          <a:xfrm>
            <a:off x="378800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66538" y="1908535"/>
            <a:ext cx="476897" cy="66425"/>
          </a:xfrm>
          <a:prstGeom prst="rect">
            <a:avLst/>
          </a:prstGeom>
          <a:solidFill>
            <a:srgbClr val="01ACBE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5033252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07276" y="1908535"/>
            <a:ext cx="476897" cy="66425"/>
          </a:xfrm>
          <a:prstGeom prst="rect">
            <a:avLst/>
          </a:prstGeom>
          <a:solidFill>
            <a:srgbClr val="E87071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4F1ED"/>
              </a:solidFill>
            </a:endParaRPr>
          </a:p>
        </p:txBody>
      </p:sp>
      <p:sp>
        <p:nvSpPr>
          <p:cNvPr id="27" name="文本框 33"/>
          <p:cNvSpPr txBox="1"/>
          <p:nvPr/>
        </p:nvSpPr>
        <p:spPr>
          <a:xfrm>
            <a:off x="624638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04</a:t>
            </a:r>
            <a:endParaRPr lang="zh-CN" altLang="en-US" sz="2400" dirty="0">
              <a:solidFill>
                <a:srgbClr val="00AF92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3950" y="1908535"/>
            <a:ext cx="476897" cy="66425"/>
          </a:xfrm>
          <a:prstGeom prst="rect">
            <a:avLst/>
          </a:prstGeom>
          <a:solidFill>
            <a:srgbClr val="00AF92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26858"/>
              </a:solidFill>
            </a:endParaRPr>
          </a:p>
        </p:txBody>
      </p:sp>
      <p:sp>
        <p:nvSpPr>
          <p:cNvPr id="47" name="文本框 53"/>
          <p:cNvSpPr txBox="1"/>
          <p:nvPr/>
        </p:nvSpPr>
        <p:spPr>
          <a:xfrm>
            <a:off x="2180203" y="2949439"/>
            <a:ext cx="1212286" cy="276999"/>
          </a:xfrm>
          <a:prstGeom prst="rect">
            <a:avLst/>
          </a:prstGeom>
          <a:noFill/>
          <a:scene3d>
            <a:camera prst="perspectiveLeft" fov="2700000">
              <a:rot lat="0" lon="1200000" rev="0"/>
            </a:camera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面向对象</a:t>
            </a:r>
            <a:endParaRPr lang="zh-CN" altLang="en-US" sz="1200" b="1" dirty="0">
              <a:solidFill>
                <a:srgbClr val="FFB85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8" name="文本框 55"/>
          <p:cNvSpPr txBox="1"/>
          <p:nvPr/>
        </p:nvSpPr>
        <p:spPr>
          <a:xfrm>
            <a:off x="3372966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类定义和使用</a:t>
            </a:r>
            <a:endParaRPr lang="zh-CN" altLang="en-US" sz="1200" b="1" dirty="0">
              <a:solidFill>
                <a:srgbClr val="01ACB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9" name="文本框 57"/>
          <p:cNvSpPr txBox="1"/>
          <p:nvPr/>
        </p:nvSpPr>
        <p:spPr>
          <a:xfrm>
            <a:off x="4606872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继承</a:t>
            </a:r>
            <a:endParaRPr lang="zh-CN" altLang="en-US" sz="1200" b="1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0" name="文本框 59"/>
          <p:cNvSpPr txBox="1"/>
          <p:nvPr/>
        </p:nvSpPr>
        <p:spPr>
          <a:xfrm>
            <a:off x="5818014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0AF9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多继承</a:t>
            </a:r>
            <a:endParaRPr lang="zh-CN" altLang="en-US" sz="1200" b="1" dirty="0">
              <a:solidFill>
                <a:srgbClr val="00AF92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2" name="文本框 113"/>
          <p:cNvSpPr txBox="1"/>
          <p:nvPr/>
        </p:nvSpPr>
        <p:spPr>
          <a:xfrm>
            <a:off x="2233969" y="3181645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理解：面向对象编程的优势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13"/>
          <p:cNvSpPr txBox="1"/>
          <p:nvPr/>
        </p:nvSpPr>
        <p:spPr>
          <a:xfrm>
            <a:off x="3437726" y="3185031"/>
            <a:ext cx="876065" cy="1283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掌握：类的定义和类的实例化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理解： </a:t>
            </a:r>
            <a:r>
              <a:rPr lang="en-GB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 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 初始化函数和析构函数的应用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113"/>
          <p:cNvSpPr txBox="1"/>
          <p:nvPr/>
        </p:nvSpPr>
        <p:spPr>
          <a:xfrm>
            <a:off x="4678606" y="3185031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掌握：继承的用法和作用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13"/>
          <p:cNvSpPr txBox="1"/>
          <p:nvPr/>
        </p:nvSpPr>
        <p:spPr>
          <a:xfrm>
            <a:off x="5952232" y="3197939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</a:t>
            </a:r>
            <a:r>
              <a:rPr lang="en-GB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mro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的继承规则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上节课内容回顾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7" y="2630169"/>
            <a:ext cx="324475" cy="3747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3" y="2661237"/>
            <a:ext cx="312611" cy="31261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8" y="2664390"/>
            <a:ext cx="373411" cy="28005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86" y="2687840"/>
            <a:ext cx="285966" cy="285966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63A77"/>
                </a:gs>
                <a:gs pos="100000">
                  <a:srgbClr val="A26CB8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A26CB8"/>
                  </a:gs>
                  <a:gs pos="100000">
                    <a:srgbClr val="663A77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37036" y="1269298"/>
              <a:ext cx="775805" cy="690872"/>
              <a:chOff x="1460111" y="2419508"/>
              <a:chExt cx="1032597" cy="91954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63A77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400" dirty="0">
                  <a:solidFill>
                    <a:srgbClr val="663A77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462194" y="2949888"/>
                <a:ext cx="1030514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663A77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663A77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446961" y="1681551"/>
            <a:ext cx="2812632" cy="510577"/>
            <a:chOff x="3446961" y="1681551"/>
            <a:chExt cx="2812632" cy="510577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790400" y="1681551"/>
              <a:ext cx="469193" cy="510577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25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663B76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刚才已经自定义修改了很多的属性，那再大胆点是否可以去自定义类似于元组这样的序列类型呢？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序列协议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255" y="944645"/>
            <a:ext cx="4398745" cy="4064944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46" y="2936440"/>
            <a:ext cx="2380649" cy="2073149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4870383" y="1283730"/>
            <a:ext cx="410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序列协议即定义：</a:t>
            </a:r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en-US" altLang="zh-CN" b="1" dirty="0" err="1">
                <a:solidFill>
                  <a:srgbClr val="663B76"/>
                </a:solidFill>
              </a:rPr>
              <a:t>len</a:t>
            </a:r>
            <a:r>
              <a:rPr kumimoji="1" lang="en-US" altLang="zh-CN" b="1" dirty="0">
                <a:solidFill>
                  <a:srgbClr val="663B76"/>
                </a:solidFill>
              </a:rPr>
              <a:t>__, __</a:t>
            </a:r>
            <a:r>
              <a:rPr kumimoji="1" lang="en-US" altLang="zh-CN" b="1" dirty="0" err="1">
                <a:solidFill>
                  <a:srgbClr val="663B76"/>
                </a:solidFill>
              </a:rPr>
              <a:t>getitem</a:t>
            </a:r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zh-CN" altLang="en-US" b="1" dirty="0">
                <a:solidFill>
                  <a:srgbClr val="663B76"/>
                </a:solidFill>
              </a:rPr>
              <a:t>，</a:t>
            </a:r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en-US" altLang="zh-CN" b="1" dirty="0" err="1">
                <a:solidFill>
                  <a:srgbClr val="663B76"/>
                </a:solidFill>
              </a:rPr>
              <a:t>setitem</a:t>
            </a:r>
            <a:r>
              <a:rPr kumimoji="1" lang="en-US" altLang="zh-CN" b="1" dirty="0">
                <a:solidFill>
                  <a:srgbClr val="663B76"/>
                </a:solidFill>
              </a:rPr>
              <a:t>__,__</a:t>
            </a:r>
            <a:r>
              <a:rPr kumimoji="1" lang="en-US" altLang="zh-CN" b="1" dirty="0" err="1">
                <a:solidFill>
                  <a:srgbClr val="663B76"/>
                </a:solidFill>
              </a:rPr>
              <a:t>delitem</a:t>
            </a:r>
            <a:r>
              <a:rPr kumimoji="1" lang="en-US" altLang="zh-CN" b="1" dirty="0">
                <a:solidFill>
                  <a:srgbClr val="663B76"/>
                </a:solidFill>
              </a:rPr>
              <a:t>__</a:t>
            </a:r>
            <a:r>
              <a:rPr kumimoji="1" lang="zh-CN" altLang="en-US" b="1" dirty="0">
                <a:solidFill>
                  <a:srgbClr val="663B76"/>
                </a:solidFill>
              </a:rPr>
              <a:t>等协议，如果不需要改变，那后两个就不要定义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协议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921972" y="2110085"/>
            <a:ext cx="7227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663B76"/>
                </a:solidFill>
              </a:rPr>
              <a:t>Python</a:t>
            </a:r>
            <a:r>
              <a:rPr kumimoji="1" lang="zh-CN" altLang="en-US" b="1" dirty="0">
                <a:solidFill>
                  <a:srgbClr val="663B76"/>
                </a:solidFill>
              </a:rPr>
              <a:t>中有很多的协议，比如序列协议等很多协议，只要遵守这些协议，既可以说是对应的类型，比如定义了序列类型协议，则定义的类就是序列类型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迭代器协议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189" y="949219"/>
            <a:ext cx="3892924" cy="4065471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8" y="3531435"/>
            <a:ext cx="4329210" cy="1298763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4720110" y="1612065"/>
            <a:ext cx="4032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只要类实现了</a:t>
            </a:r>
            <a:r>
              <a:rPr kumimoji="1" lang="en-US" altLang="zh-CN" b="1" dirty="0">
                <a:solidFill>
                  <a:schemeClr val="accent6"/>
                </a:solidFill>
              </a:rPr>
              <a:t>__</a:t>
            </a:r>
            <a:r>
              <a:rPr kumimoji="1" lang="en-US" altLang="zh-CN" b="1" dirty="0" err="1">
                <a:solidFill>
                  <a:schemeClr val="accent6"/>
                </a:solidFill>
              </a:rPr>
              <a:t>iter</a:t>
            </a:r>
            <a:r>
              <a:rPr kumimoji="1" lang="en-US" altLang="zh-CN" b="1" dirty="0">
                <a:solidFill>
                  <a:schemeClr val="accent6"/>
                </a:solidFill>
              </a:rPr>
              <a:t>__ </a:t>
            </a:r>
            <a:r>
              <a:rPr kumimoji="1" lang="zh-CN" altLang="en-US" b="1" dirty="0">
                <a:solidFill>
                  <a:srgbClr val="663B76"/>
                </a:solidFill>
              </a:rPr>
              <a:t>和</a:t>
            </a:r>
            <a:r>
              <a:rPr kumimoji="1" lang="en-US" altLang="zh-CN" b="1" dirty="0">
                <a:solidFill>
                  <a:srgbClr val="663B76"/>
                </a:solidFill>
              </a:rPr>
              <a:t> </a:t>
            </a:r>
            <a:r>
              <a:rPr kumimoji="1" lang="en-US" altLang="zh-CN" b="1" dirty="0">
                <a:solidFill>
                  <a:schemeClr val="accent6"/>
                </a:solidFill>
              </a:rPr>
              <a:t>__next__ </a:t>
            </a:r>
            <a:r>
              <a:rPr kumimoji="1" lang="zh-CN" altLang="en-US" b="1" dirty="0">
                <a:solidFill>
                  <a:srgbClr val="663B76"/>
                </a:solidFill>
              </a:rPr>
              <a:t>方法，则这个类就是迭代器，因此只要实现这两个方法，则是可以迭代对象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上下文协议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467" y="1292727"/>
            <a:ext cx="4255021" cy="2114616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662" y="3646938"/>
            <a:ext cx="3438629" cy="1298763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4571998" y="1958575"/>
            <a:ext cx="4032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同样的还有上下文协议，即我们之前讲过的</a:t>
            </a:r>
            <a:r>
              <a:rPr kumimoji="1" lang="en-US" altLang="zh-CN" b="1" dirty="0">
                <a:solidFill>
                  <a:schemeClr val="accent2"/>
                </a:solidFill>
              </a:rPr>
              <a:t>with</a:t>
            </a:r>
            <a:r>
              <a:rPr kumimoji="1" lang="zh-CN" altLang="en-US" b="1" dirty="0">
                <a:solidFill>
                  <a:srgbClr val="663B76"/>
                </a:solidFill>
              </a:rPr>
              <a:t>的使用，只要类里面定义</a:t>
            </a:r>
            <a:r>
              <a:rPr kumimoji="1" lang="en-US" altLang="zh-CN" b="1" dirty="0">
                <a:solidFill>
                  <a:schemeClr val="accent6"/>
                </a:solidFill>
              </a:rPr>
              <a:t>__enter__</a:t>
            </a:r>
            <a:r>
              <a:rPr kumimoji="1" lang="zh-CN" altLang="en-US" b="1" dirty="0">
                <a:solidFill>
                  <a:srgbClr val="663B76"/>
                </a:solidFill>
              </a:rPr>
              <a:t>和</a:t>
            </a:r>
            <a:r>
              <a:rPr kumimoji="1" lang="en-US" altLang="zh-CN" b="1" dirty="0">
                <a:solidFill>
                  <a:schemeClr val="accent6"/>
                </a:solidFill>
              </a:rPr>
              <a:t>__exit__</a:t>
            </a:r>
            <a:r>
              <a:rPr kumimoji="1" lang="zh-CN" altLang="en-US" b="1" dirty="0">
                <a:solidFill>
                  <a:srgbClr val="663B76"/>
                </a:solidFill>
              </a:rPr>
              <a:t>这两个方法，则可以使用</a:t>
            </a:r>
            <a:r>
              <a:rPr kumimoji="1" lang="en-US" altLang="zh-CN" b="1" dirty="0">
                <a:solidFill>
                  <a:schemeClr val="accent2"/>
                </a:solidFill>
              </a:rPr>
              <a:t>with</a:t>
            </a:r>
            <a:r>
              <a:rPr kumimoji="1" lang="zh-CN" altLang="en-US" b="1" dirty="0">
                <a:solidFill>
                  <a:srgbClr val="663B76"/>
                </a:solidFill>
              </a:rPr>
              <a:t>去使用此对象</a:t>
            </a:r>
            <a:endParaRPr kumimoji="1" lang="zh-CN" altLang="en-US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本节课总结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4231" y="1206809"/>
            <a:ext cx="3376729" cy="3362700"/>
            <a:chOff x="3845140" y="1609452"/>
            <a:chExt cx="4501719" cy="4484638"/>
          </a:xfrm>
        </p:grpSpPr>
        <p:sp>
          <p:nvSpPr>
            <p:cNvPr id="4" name="任意多边形 3"/>
            <p:cNvSpPr/>
            <p:nvPr/>
          </p:nvSpPr>
          <p:spPr>
            <a:xfrm rot="10800000" flipH="1">
              <a:off x="5186896" y="1613642"/>
              <a:ext cx="857606" cy="2199361"/>
            </a:xfrm>
            <a:custGeom>
              <a:avLst/>
              <a:gdLst>
                <a:gd name="connsiteX0" fmla="*/ 0 w 1385972"/>
                <a:gd name="connsiteY0" fmla="*/ 2442900 h 3554375"/>
                <a:gd name="connsiteX1" fmla="*/ 0 w 1385972"/>
                <a:gd name="connsiteY1" fmla="*/ 3 h 3554375"/>
                <a:gd name="connsiteX2" fmla="*/ 1189110 w 1385972"/>
                <a:gd name="connsiteY2" fmla="*/ 3 h 3554375"/>
                <a:gd name="connsiteX3" fmla="*/ 1189135 w 1385972"/>
                <a:gd name="connsiteY3" fmla="*/ 0 h 3554375"/>
                <a:gd name="connsiteX4" fmla="*/ 1189135 w 1385972"/>
                <a:gd name="connsiteY4" fmla="*/ 1 h 3554375"/>
                <a:gd name="connsiteX5" fmla="*/ 1368968 w 1385972"/>
                <a:gd name="connsiteY5" fmla="*/ 119204 h 3554375"/>
                <a:gd name="connsiteX6" fmla="*/ 1369044 w 1385972"/>
                <a:gd name="connsiteY6" fmla="*/ 119449 h 3554375"/>
                <a:gd name="connsiteX7" fmla="*/ 1380341 w 1385972"/>
                <a:gd name="connsiteY7" fmla="*/ 155842 h 3554375"/>
                <a:gd name="connsiteX8" fmla="*/ 1384306 w 1385972"/>
                <a:gd name="connsiteY8" fmla="*/ 195176 h 3554375"/>
                <a:gd name="connsiteX9" fmla="*/ 1384305 w 1385972"/>
                <a:gd name="connsiteY9" fmla="*/ 3349132 h 3554375"/>
                <a:gd name="connsiteX10" fmla="*/ 1385972 w 1385972"/>
                <a:gd name="connsiteY10" fmla="*/ 3357698 h 3554375"/>
                <a:gd name="connsiteX11" fmla="*/ 1371681 w 1385972"/>
                <a:gd name="connsiteY11" fmla="*/ 3431143 h 3554375"/>
                <a:gd name="connsiteX12" fmla="*/ 1357037 w 1385972"/>
                <a:gd name="connsiteY12" fmla="*/ 3453195 h 3554375"/>
                <a:gd name="connsiteX13" fmla="*/ 1339737 w 1385972"/>
                <a:gd name="connsiteY13" fmla="*/ 3483350 h 3554375"/>
                <a:gd name="connsiteX14" fmla="*/ 1333329 w 1385972"/>
                <a:gd name="connsiteY14" fmla="*/ 3488897 h 3554375"/>
                <a:gd name="connsiteX15" fmla="*/ 1328807 w 1385972"/>
                <a:gd name="connsiteY15" fmla="*/ 3495707 h 3554375"/>
                <a:gd name="connsiteX16" fmla="*/ 1328808 w 1385972"/>
                <a:gd name="connsiteY16" fmla="*/ 3495707 h 3554375"/>
                <a:gd name="connsiteX17" fmla="*/ 1314458 w 1385972"/>
                <a:gd name="connsiteY17" fmla="*/ 3505236 h 3554375"/>
                <a:gd name="connsiteX18" fmla="*/ 1290337 w 1385972"/>
                <a:gd name="connsiteY18" fmla="*/ 3526119 h 3554375"/>
                <a:gd name="connsiteX19" fmla="*/ 1272413 w 1385972"/>
                <a:gd name="connsiteY19" fmla="*/ 3533156 h 3554375"/>
                <a:gd name="connsiteX20" fmla="*/ 1264245 w 1385972"/>
                <a:gd name="connsiteY20" fmla="*/ 3538580 h 3554375"/>
                <a:gd name="connsiteX21" fmla="*/ 1253047 w 1385972"/>
                <a:gd name="connsiteY21" fmla="*/ 3540759 h 3554375"/>
                <a:gd name="connsiteX22" fmla="*/ 1228467 w 1385972"/>
                <a:gd name="connsiteY22" fmla="*/ 3550409 h 3554375"/>
                <a:gd name="connsiteX23" fmla="*/ 1189134 w 1385972"/>
                <a:gd name="connsiteY23" fmla="*/ 3554375 h 3554375"/>
                <a:gd name="connsiteX24" fmla="*/ 1149800 w 1385972"/>
                <a:gd name="connsiteY24" fmla="*/ 3550409 h 3554375"/>
                <a:gd name="connsiteX25" fmla="*/ 1121945 w 1385972"/>
                <a:gd name="connsiteY25" fmla="*/ 3539473 h 3554375"/>
                <a:gd name="connsiteX26" fmla="*/ 1117357 w 1385972"/>
                <a:gd name="connsiteY26" fmla="*/ 3538580 h 3554375"/>
                <a:gd name="connsiteX27" fmla="*/ 1114011 w 1385972"/>
                <a:gd name="connsiteY27" fmla="*/ 3536358 h 3554375"/>
                <a:gd name="connsiteX28" fmla="*/ 1087931 w 1385972"/>
                <a:gd name="connsiteY28" fmla="*/ 3526119 h 3554375"/>
                <a:gd name="connsiteX29" fmla="*/ 1052835 w 1385972"/>
                <a:gd name="connsiteY29" fmla="*/ 3495733 h 3554375"/>
                <a:gd name="connsiteX30" fmla="*/ 1052794 w 1385972"/>
                <a:gd name="connsiteY30" fmla="*/ 3495707 h 3554375"/>
                <a:gd name="connsiteX31" fmla="*/ 1052734 w 1385972"/>
                <a:gd name="connsiteY31" fmla="*/ 3495646 h 3554375"/>
                <a:gd name="connsiteX32" fmla="*/ 1038530 w 1385972"/>
                <a:gd name="connsiteY32" fmla="*/ 3483350 h 3554375"/>
                <a:gd name="connsiteX33" fmla="*/ 1035965 w 1385972"/>
                <a:gd name="connsiteY33" fmla="*/ 3478877 h 355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85972" h="3554375">
                  <a:moveTo>
                    <a:pt x="0" y="2442900"/>
                  </a:moveTo>
                  <a:lnTo>
                    <a:pt x="0" y="3"/>
                  </a:lnTo>
                  <a:lnTo>
                    <a:pt x="1189110" y="3"/>
                  </a:lnTo>
                  <a:lnTo>
                    <a:pt x="1189135" y="0"/>
                  </a:lnTo>
                  <a:lnTo>
                    <a:pt x="1189135" y="1"/>
                  </a:lnTo>
                  <a:cubicBezTo>
                    <a:pt x="1269978" y="1"/>
                    <a:pt x="1339340" y="49154"/>
                    <a:pt x="1368968" y="119204"/>
                  </a:cubicBezTo>
                  <a:lnTo>
                    <a:pt x="1369044" y="119449"/>
                  </a:lnTo>
                  <a:lnTo>
                    <a:pt x="1380341" y="155842"/>
                  </a:lnTo>
                  <a:cubicBezTo>
                    <a:pt x="1382941" y="168547"/>
                    <a:pt x="1384306" y="181702"/>
                    <a:pt x="1384306" y="195176"/>
                  </a:cubicBezTo>
                  <a:lnTo>
                    <a:pt x="1384305" y="3349132"/>
                  </a:lnTo>
                  <a:lnTo>
                    <a:pt x="1385972" y="3357698"/>
                  </a:lnTo>
                  <a:cubicBezTo>
                    <a:pt x="1385971" y="3382673"/>
                    <a:pt x="1381209" y="3407648"/>
                    <a:pt x="1371681" y="3431143"/>
                  </a:cubicBezTo>
                  <a:lnTo>
                    <a:pt x="1357037" y="3453195"/>
                  </a:lnTo>
                  <a:lnTo>
                    <a:pt x="1339737" y="3483350"/>
                  </a:lnTo>
                  <a:lnTo>
                    <a:pt x="1333329" y="3488897"/>
                  </a:lnTo>
                  <a:lnTo>
                    <a:pt x="1328807" y="3495707"/>
                  </a:lnTo>
                  <a:lnTo>
                    <a:pt x="1328808" y="3495707"/>
                  </a:lnTo>
                  <a:lnTo>
                    <a:pt x="1314458" y="3505236"/>
                  </a:lnTo>
                  <a:lnTo>
                    <a:pt x="1290337" y="3526119"/>
                  </a:lnTo>
                  <a:lnTo>
                    <a:pt x="1272413" y="3533156"/>
                  </a:lnTo>
                  <a:lnTo>
                    <a:pt x="1264245" y="3538580"/>
                  </a:lnTo>
                  <a:lnTo>
                    <a:pt x="1253047" y="3540759"/>
                  </a:lnTo>
                  <a:lnTo>
                    <a:pt x="1228467" y="3550409"/>
                  </a:lnTo>
                  <a:lnTo>
                    <a:pt x="1189134" y="3554375"/>
                  </a:lnTo>
                  <a:lnTo>
                    <a:pt x="1149800" y="3550409"/>
                  </a:lnTo>
                  <a:lnTo>
                    <a:pt x="1121945" y="3539473"/>
                  </a:lnTo>
                  <a:lnTo>
                    <a:pt x="1117357" y="3538580"/>
                  </a:lnTo>
                  <a:lnTo>
                    <a:pt x="1114011" y="3536358"/>
                  </a:lnTo>
                  <a:lnTo>
                    <a:pt x="1087931" y="3526119"/>
                  </a:lnTo>
                  <a:lnTo>
                    <a:pt x="1052835" y="3495733"/>
                  </a:lnTo>
                  <a:lnTo>
                    <a:pt x="1052794" y="3495707"/>
                  </a:lnTo>
                  <a:lnTo>
                    <a:pt x="1052734" y="3495646"/>
                  </a:lnTo>
                  <a:lnTo>
                    <a:pt x="1038530" y="3483350"/>
                  </a:lnTo>
                  <a:lnTo>
                    <a:pt x="1035965" y="3478877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5664567" y="1135971"/>
              <a:ext cx="857607" cy="4496458"/>
            </a:xfrm>
            <a:custGeom>
              <a:avLst/>
              <a:gdLst>
                <a:gd name="connsiteX0" fmla="*/ 0 w 1385974"/>
                <a:gd name="connsiteY0" fmla="*/ 6155222 h 7266697"/>
                <a:gd name="connsiteX1" fmla="*/ 0 w 1385974"/>
                <a:gd name="connsiteY1" fmla="*/ 3712325 h 7266697"/>
                <a:gd name="connsiteX2" fmla="*/ 1 w 1385974"/>
                <a:gd name="connsiteY2" fmla="*/ 3712325 h 7266697"/>
                <a:gd name="connsiteX3" fmla="*/ 1 w 1385974"/>
                <a:gd name="connsiteY3" fmla="*/ 3712318 h 7266697"/>
                <a:gd name="connsiteX4" fmla="*/ 1 w 1385974"/>
                <a:gd name="connsiteY4" fmla="*/ 3554381 h 7266697"/>
                <a:gd name="connsiteX5" fmla="*/ 1 w 1385974"/>
                <a:gd name="connsiteY5" fmla="*/ 1269421 h 7266697"/>
                <a:gd name="connsiteX6" fmla="*/ 2 w 1385974"/>
                <a:gd name="connsiteY6" fmla="*/ 1269420 h 7266697"/>
                <a:gd name="connsiteX7" fmla="*/ 2 w 1385974"/>
                <a:gd name="connsiteY7" fmla="*/ 1111477 h 7266697"/>
                <a:gd name="connsiteX8" fmla="*/ 1035967 w 1385974"/>
                <a:gd name="connsiteY8" fmla="*/ 75499 h 7266697"/>
                <a:gd name="connsiteX9" fmla="*/ 1038532 w 1385974"/>
                <a:gd name="connsiteY9" fmla="*/ 71027 h 7266697"/>
                <a:gd name="connsiteX10" fmla="*/ 1052736 w 1385974"/>
                <a:gd name="connsiteY10" fmla="*/ 58731 h 7266697"/>
                <a:gd name="connsiteX11" fmla="*/ 1052796 w 1385974"/>
                <a:gd name="connsiteY11" fmla="*/ 58669 h 7266697"/>
                <a:gd name="connsiteX12" fmla="*/ 1052837 w 1385974"/>
                <a:gd name="connsiteY12" fmla="*/ 58643 h 7266697"/>
                <a:gd name="connsiteX13" fmla="*/ 1087933 w 1385974"/>
                <a:gd name="connsiteY13" fmla="*/ 28257 h 7266697"/>
                <a:gd name="connsiteX14" fmla="*/ 1114013 w 1385974"/>
                <a:gd name="connsiteY14" fmla="*/ 18019 h 7266697"/>
                <a:gd name="connsiteX15" fmla="*/ 1117359 w 1385974"/>
                <a:gd name="connsiteY15" fmla="*/ 15797 h 7266697"/>
                <a:gd name="connsiteX16" fmla="*/ 1121947 w 1385974"/>
                <a:gd name="connsiteY16" fmla="*/ 14903 h 7266697"/>
                <a:gd name="connsiteX17" fmla="*/ 1149802 w 1385974"/>
                <a:gd name="connsiteY17" fmla="*/ 3967 h 7266697"/>
                <a:gd name="connsiteX18" fmla="*/ 1189136 w 1385974"/>
                <a:gd name="connsiteY18" fmla="*/ 0 h 7266697"/>
                <a:gd name="connsiteX19" fmla="*/ 1228469 w 1385974"/>
                <a:gd name="connsiteY19" fmla="*/ 3967 h 7266697"/>
                <a:gd name="connsiteX20" fmla="*/ 1253049 w 1385974"/>
                <a:gd name="connsiteY20" fmla="*/ 13617 h 7266697"/>
                <a:gd name="connsiteX21" fmla="*/ 1264247 w 1385974"/>
                <a:gd name="connsiteY21" fmla="*/ 15797 h 7266697"/>
                <a:gd name="connsiteX22" fmla="*/ 1272415 w 1385974"/>
                <a:gd name="connsiteY22" fmla="*/ 21221 h 7266697"/>
                <a:gd name="connsiteX23" fmla="*/ 1290339 w 1385974"/>
                <a:gd name="connsiteY23" fmla="*/ 28257 h 7266697"/>
                <a:gd name="connsiteX24" fmla="*/ 1314460 w 1385974"/>
                <a:gd name="connsiteY24" fmla="*/ 49141 h 7266697"/>
                <a:gd name="connsiteX25" fmla="*/ 1328810 w 1385974"/>
                <a:gd name="connsiteY25" fmla="*/ 58669 h 7266697"/>
                <a:gd name="connsiteX26" fmla="*/ 1328809 w 1385974"/>
                <a:gd name="connsiteY26" fmla="*/ 58669 h 7266697"/>
                <a:gd name="connsiteX27" fmla="*/ 1333331 w 1385974"/>
                <a:gd name="connsiteY27" fmla="*/ 65479 h 7266697"/>
                <a:gd name="connsiteX28" fmla="*/ 1339739 w 1385974"/>
                <a:gd name="connsiteY28" fmla="*/ 71027 h 7266697"/>
                <a:gd name="connsiteX29" fmla="*/ 1357039 w 1385974"/>
                <a:gd name="connsiteY29" fmla="*/ 101181 h 7266697"/>
                <a:gd name="connsiteX30" fmla="*/ 1371683 w 1385974"/>
                <a:gd name="connsiteY30" fmla="*/ 123233 h 7266697"/>
                <a:gd name="connsiteX31" fmla="*/ 1385974 w 1385974"/>
                <a:gd name="connsiteY31" fmla="*/ 196679 h 7266697"/>
                <a:gd name="connsiteX32" fmla="*/ 1384307 w 1385974"/>
                <a:gd name="connsiteY32" fmla="*/ 205245 h 7266697"/>
                <a:gd name="connsiteX33" fmla="*/ 1384307 w 1385974"/>
                <a:gd name="connsiteY33" fmla="*/ 346061 h 7266697"/>
                <a:gd name="connsiteX34" fmla="*/ 1385973 w 1385974"/>
                <a:gd name="connsiteY34" fmla="*/ 354623 h 7266697"/>
                <a:gd name="connsiteX35" fmla="*/ 1384307 w 1385974"/>
                <a:gd name="connsiteY35" fmla="*/ 363184 h 7266697"/>
                <a:gd name="connsiteX36" fmla="*/ 1384308 w 1385974"/>
                <a:gd name="connsiteY36" fmla="*/ 2491961 h 7266697"/>
                <a:gd name="connsiteX37" fmla="*/ 1385974 w 1385974"/>
                <a:gd name="connsiteY37" fmla="*/ 2491961 h 7266697"/>
                <a:gd name="connsiteX38" fmla="*/ 1385974 w 1385974"/>
                <a:gd name="connsiteY38" fmla="*/ 4940351 h 7266697"/>
                <a:gd name="connsiteX39" fmla="*/ 1385973 w 1385974"/>
                <a:gd name="connsiteY39" fmla="*/ 4940351 h 7266697"/>
                <a:gd name="connsiteX40" fmla="*/ 1385973 w 1385974"/>
                <a:gd name="connsiteY40" fmla="*/ 5098295 h 7266697"/>
                <a:gd name="connsiteX41" fmla="*/ 1384307 w 1385974"/>
                <a:gd name="connsiteY41" fmla="*/ 5098295 h 7266697"/>
                <a:gd name="connsiteX42" fmla="*/ 1384306 w 1385974"/>
                <a:gd name="connsiteY42" fmla="*/ 6903510 h 7266697"/>
                <a:gd name="connsiteX43" fmla="*/ 1385973 w 1385974"/>
                <a:gd name="connsiteY43" fmla="*/ 6912076 h 7266697"/>
                <a:gd name="connsiteX44" fmla="*/ 1384305 w 1385974"/>
                <a:gd name="connsiteY44" fmla="*/ 6920648 h 7266697"/>
                <a:gd name="connsiteX45" fmla="*/ 1384305 w 1385974"/>
                <a:gd name="connsiteY45" fmla="*/ 7061454 h 7266697"/>
                <a:gd name="connsiteX46" fmla="*/ 1385972 w 1385974"/>
                <a:gd name="connsiteY46" fmla="*/ 7070020 h 7266697"/>
                <a:gd name="connsiteX47" fmla="*/ 1371681 w 1385974"/>
                <a:gd name="connsiteY47" fmla="*/ 7143465 h 7266697"/>
                <a:gd name="connsiteX48" fmla="*/ 1357037 w 1385974"/>
                <a:gd name="connsiteY48" fmla="*/ 7165517 h 7266697"/>
                <a:gd name="connsiteX49" fmla="*/ 1339737 w 1385974"/>
                <a:gd name="connsiteY49" fmla="*/ 7195672 h 7266697"/>
                <a:gd name="connsiteX50" fmla="*/ 1333329 w 1385974"/>
                <a:gd name="connsiteY50" fmla="*/ 7201219 h 7266697"/>
                <a:gd name="connsiteX51" fmla="*/ 1328807 w 1385974"/>
                <a:gd name="connsiteY51" fmla="*/ 7208029 h 7266697"/>
                <a:gd name="connsiteX52" fmla="*/ 1328808 w 1385974"/>
                <a:gd name="connsiteY52" fmla="*/ 7208029 h 7266697"/>
                <a:gd name="connsiteX53" fmla="*/ 1314458 w 1385974"/>
                <a:gd name="connsiteY53" fmla="*/ 7217558 h 7266697"/>
                <a:gd name="connsiteX54" fmla="*/ 1290337 w 1385974"/>
                <a:gd name="connsiteY54" fmla="*/ 7238441 h 7266697"/>
                <a:gd name="connsiteX55" fmla="*/ 1272413 w 1385974"/>
                <a:gd name="connsiteY55" fmla="*/ 7245478 h 7266697"/>
                <a:gd name="connsiteX56" fmla="*/ 1264245 w 1385974"/>
                <a:gd name="connsiteY56" fmla="*/ 7250902 h 7266697"/>
                <a:gd name="connsiteX57" fmla="*/ 1253047 w 1385974"/>
                <a:gd name="connsiteY57" fmla="*/ 7253081 h 7266697"/>
                <a:gd name="connsiteX58" fmla="*/ 1228467 w 1385974"/>
                <a:gd name="connsiteY58" fmla="*/ 7262731 h 7266697"/>
                <a:gd name="connsiteX59" fmla="*/ 1189134 w 1385974"/>
                <a:gd name="connsiteY59" fmla="*/ 7266697 h 7266697"/>
                <a:gd name="connsiteX60" fmla="*/ 1149800 w 1385974"/>
                <a:gd name="connsiteY60" fmla="*/ 7262731 h 7266697"/>
                <a:gd name="connsiteX61" fmla="*/ 1121945 w 1385974"/>
                <a:gd name="connsiteY61" fmla="*/ 7251795 h 7266697"/>
                <a:gd name="connsiteX62" fmla="*/ 1117357 w 1385974"/>
                <a:gd name="connsiteY62" fmla="*/ 7250902 h 7266697"/>
                <a:gd name="connsiteX63" fmla="*/ 1114011 w 1385974"/>
                <a:gd name="connsiteY63" fmla="*/ 7248680 h 7266697"/>
                <a:gd name="connsiteX64" fmla="*/ 1087931 w 1385974"/>
                <a:gd name="connsiteY64" fmla="*/ 7238441 h 7266697"/>
                <a:gd name="connsiteX65" fmla="*/ 1052835 w 1385974"/>
                <a:gd name="connsiteY65" fmla="*/ 7208055 h 7266697"/>
                <a:gd name="connsiteX66" fmla="*/ 1052794 w 1385974"/>
                <a:gd name="connsiteY66" fmla="*/ 7208029 h 7266697"/>
                <a:gd name="connsiteX67" fmla="*/ 1052734 w 1385974"/>
                <a:gd name="connsiteY67" fmla="*/ 7207968 h 7266697"/>
                <a:gd name="connsiteX68" fmla="*/ 1038530 w 1385974"/>
                <a:gd name="connsiteY68" fmla="*/ 7195672 h 7266697"/>
                <a:gd name="connsiteX69" fmla="*/ 1035965 w 1385974"/>
                <a:gd name="connsiteY69" fmla="*/ 7191199 h 72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4" h="7266697">
                  <a:moveTo>
                    <a:pt x="0" y="6155222"/>
                  </a:moveTo>
                  <a:lnTo>
                    <a:pt x="0" y="3712325"/>
                  </a:lnTo>
                  <a:lnTo>
                    <a:pt x="1" y="3712325"/>
                  </a:lnTo>
                  <a:lnTo>
                    <a:pt x="1" y="3712318"/>
                  </a:lnTo>
                  <a:lnTo>
                    <a:pt x="1" y="3554381"/>
                  </a:lnTo>
                  <a:lnTo>
                    <a:pt x="1" y="1269421"/>
                  </a:lnTo>
                  <a:lnTo>
                    <a:pt x="2" y="1269420"/>
                  </a:lnTo>
                  <a:lnTo>
                    <a:pt x="2" y="1111477"/>
                  </a:lnTo>
                  <a:lnTo>
                    <a:pt x="1035967" y="75499"/>
                  </a:lnTo>
                  <a:lnTo>
                    <a:pt x="1038532" y="71027"/>
                  </a:lnTo>
                  <a:lnTo>
                    <a:pt x="1052736" y="58731"/>
                  </a:lnTo>
                  <a:lnTo>
                    <a:pt x="1052796" y="58669"/>
                  </a:lnTo>
                  <a:lnTo>
                    <a:pt x="1052837" y="58643"/>
                  </a:lnTo>
                  <a:lnTo>
                    <a:pt x="1087933" y="28257"/>
                  </a:lnTo>
                  <a:lnTo>
                    <a:pt x="1114013" y="18019"/>
                  </a:lnTo>
                  <a:lnTo>
                    <a:pt x="1117359" y="15797"/>
                  </a:lnTo>
                  <a:lnTo>
                    <a:pt x="1121947" y="14903"/>
                  </a:lnTo>
                  <a:lnTo>
                    <a:pt x="1149802" y="3967"/>
                  </a:lnTo>
                  <a:lnTo>
                    <a:pt x="1189136" y="0"/>
                  </a:lnTo>
                  <a:lnTo>
                    <a:pt x="1228469" y="3967"/>
                  </a:lnTo>
                  <a:lnTo>
                    <a:pt x="1253049" y="13617"/>
                  </a:lnTo>
                  <a:lnTo>
                    <a:pt x="1264247" y="15797"/>
                  </a:lnTo>
                  <a:lnTo>
                    <a:pt x="1272415" y="21221"/>
                  </a:lnTo>
                  <a:lnTo>
                    <a:pt x="1290339" y="28257"/>
                  </a:lnTo>
                  <a:lnTo>
                    <a:pt x="1314460" y="49141"/>
                  </a:lnTo>
                  <a:lnTo>
                    <a:pt x="1328810" y="58669"/>
                  </a:lnTo>
                  <a:lnTo>
                    <a:pt x="1328809" y="58669"/>
                  </a:lnTo>
                  <a:lnTo>
                    <a:pt x="1333331" y="65479"/>
                  </a:lnTo>
                  <a:lnTo>
                    <a:pt x="1339739" y="71027"/>
                  </a:lnTo>
                  <a:lnTo>
                    <a:pt x="1357039" y="101181"/>
                  </a:lnTo>
                  <a:lnTo>
                    <a:pt x="1371683" y="123233"/>
                  </a:lnTo>
                  <a:cubicBezTo>
                    <a:pt x="1381211" y="146729"/>
                    <a:pt x="1385973" y="171703"/>
                    <a:pt x="1385974" y="196679"/>
                  </a:cubicBezTo>
                  <a:lnTo>
                    <a:pt x="1384307" y="205245"/>
                  </a:lnTo>
                  <a:lnTo>
                    <a:pt x="1384307" y="346061"/>
                  </a:lnTo>
                  <a:lnTo>
                    <a:pt x="1385973" y="354623"/>
                  </a:lnTo>
                  <a:lnTo>
                    <a:pt x="1384307" y="363184"/>
                  </a:lnTo>
                  <a:lnTo>
                    <a:pt x="1384308" y="2491961"/>
                  </a:lnTo>
                  <a:lnTo>
                    <a:pt x="1385974" y="2491961"/>
                  </a:lnTo>
                  <a:lnTo>
                    <a:pt x="1385974" y="4940351"/>
                  </a:lnTo>
                  <a:lnTo>
                    <a:pt x="1385973" y="4940351"/>
                  </a:lnTo>
                  <a:lnTo>
                    <a:pt x="1385973" y="5098295"/>
                  </a:lnTo>
                  <a:lnTo>
                    <a:pt x="1384307" y="5098295"/>
                  </a:lnTo>
                  <a:lnTo>
                    <a:pt x="1384306" y="6903510"/>
                  </a:lnTo>
                  <a:lnTo>
                    <a:pt x="1385973" y="6912076"/>
                  </a:lnTo>
                  <a:lnTo>
                    <a:pt x="1384305" y="6920648"/>
                  </a:lnTo>
                  <a:lnTo>
                    <a:pt x="1384305" y="7061454"/>
                  </a:lnTo>
                  <a:lnTo>
                    <a:pt x="1385972" y="7070020"/>
                  </a:lnTo>
                  <a:cubicBezTo>
                    <a:pt x="1385971" y="7094995"/>
                    <a:pt x="1381209" y="7119970"/>
                    <a:pt x="1371681" y="7143465"/>
                  </a:cubicBezTo>
                  <a:lnTo>
                    <a:pt x="1357037" y="7165517"/>
                  </a:lnTo>
                  <a:lnTo>
                    <a:pt x="1339737" y="7195672"/>
                  </a:lnTo>
                  <a:lnTo>
                    <a:pt x="1333329" y="7201219"/>
                  </a:lnTo>
                  <a:lnTo>
                    <a:pt x="1328807" y="7208029"/>
                  </a:lnTo>
                  <a:lnTo>
                    <a:pt x="1328808" y="7208029"/>
                  </a:lnTo>
                  <a:lnTo>
                    <a:pt x="1314458" y="7217558"/>
                  </a:lnTo>
                  <a:lnTo>
                    <a:pt x="1290337" y="7238441"/>
                  </a:lnTo>
                  <a:lnTo>
                    <a:pt x="1272413" y="7245478"/>
                  </a:lnTo>
                  <a:lnTo>
                    <a:pt x="1264245" y="7250902"/>
                  </a:lnTo>
                  <a:lnTo>
                    <a:pt x="1253047" y="7253081"/>
                  </a:lnTo>
                  <a:lnTo>
                    <a:pt x="1228467" y="7262731"/>
                  </a:lnTo>
                  <a:lnTo>
                    <a:pt x="1189134" y="7266697"/>
                  </a:lnTo>
                  <a:lnTo>
                    <a:pt x="1149800" y="7262731"/>
                  </a:lnTo>
                  <a:lnTo>
                    <a:pt x="1121945" y="7251795"/>
                  </a:lnTo>
                  <a:lnTo>
                    <a:pt x="1117357" y="7250902"/>
                  </a:lnTo>
                  <a:lnTo>
                    <a:pt x="1114011" y="7248680"/>
                  </a:lnTo>
                  <a:lnTo>
                    <a:pt x="1087931" y="7238441"/>
                  </a:lnTo>
                  <a:lnTo>
                    <a:pt x="1052835" y="7208055"/>
                  </a:lnTo>
                  <a:lnTo>
                    <a:pt x="1052794" y="7208029"/>
                  </a:lnTo>
                  <a:lnTo>
                    <a:pt x="1052734" y="7207968"/>
                  </a:lnTo>
                  <a:lnTo>
                    <a:pt x="1038530" y="7195672"/>
                  </a:lnTo>
                  <a:lnTo>
                    <a:pt x="1035965" y="7191199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>
              <a:off x="6135867" y="1612636"/>
              <a:ext cx="857607" cy="4481454"/>
            </a:xfrm>
            <a:custGeom>
              <a:avLst/>
              <a:gdLst>
                <a:gd name="connsiteX0" fmla="*/ 1189134 w 1385973"/>
                <a:gd name="connsiteY0" fmla="*/ 7242452 h 7242452"/>
                <a:gd name="connsiteX1" fmla="*/ 1149800 w 1385973"/>
                <a:gd name="connsiteY1" fmla="*/ 7238486 h 7242452"/>
                <a:gd name="connsiteX2" fmla="*/ 1121945 w 1385973"/>
                <a:gd name="connsiteY2" fmla="*/ 7227550 h 7242452"/>
                <a:gd name="connsiteX3" fmla="*/ 1117357 w 1385973"/>
                <a:gd name="connsiteY3" fmla="*/ 7226657 h 7242452"/>
                <a:gd name="connsiteX4" fmla="*/ 1114011 w 1385973"/>
                <a:gd name="connsiteY4" fmla="*/ 7224435 h 7242452"/>
                <a:gd name="connsiteX5" fmla="*/ 1087931 w 1385973"/>
                <a:gd name="connsiteY5" fmla="*/ 7214196 h 7242452"/>
                <a:gd name="connsiteX6" fmla="*/ 1052835 w 1385973"/>
                <a:gd name="connsiteY6" fmla="*/ 7183810 h 7242452"/>
                <a:gd name="connsiteX7" fmla="*/ 1052794 w 1385973"/>
                <a:gd name="connsiteY7" fmla="*/ 7183784 h 7242452"/>
                <a:gd name="connsiteX8" fmla="*/ 1052734 w 1385973"/>
                <a:gd name="connsiteY8" fmla="*/ 7183723 h 7242452"/>
                <a:gd name="connsiteX9" fmla="*/ 1038530 w 1385973"/>
                <a:gd name="connsiteY9" fmla="*/ 7171427 h 7242452"/>
                <a:gd name="connsiteX10" fmla="*/ 1035965 w 1385973"/>
                <a:gd name="connsiteY10" fmla="*/ 7166954 h 7242452"/>
                <a:gd name="connsiteX11" fmla="*/ 0 w 1385973"/>
                <a:gd name="connsiteY11" fmla="*/ 6130977 h 7242452"/>
                <a:gd name="connsiteX12" fmla="*/ 0 w 1385973"/>
                <a:gd name="connsiteY12" fmla="*/ 5997277 h 7242452"/>
                <a:gd name="connsiteX13" fmla="*/ 0 w 1385973"/>
                <a:gd name="connsiteY13" fmla="*/ 3688080 h 7242452"/>
                <a:gd name="connsiteX14" fmla="*/ 0 w 1385973"/>
                <a:gd name="connsiteY14" fmla="*/ 3554380 h 7242452"/>
                <a:gd name="connsiteX15" fmla="*/ 1 w 1385973"/>
                <a:gd name="connsiteY15" fmla="*/ 3554380 h 7242452"/>
                <a:gd name="connsiteX16" fmla="*/ 1 w 1385973"/>
                <a:gd name="connsiteY16" fmla="*/ 3554373 h 7242452"/>
                <a:gd name="connsiteX17" fmla="*/ 1 w 1385973"/>
                <a:gd name="connsiteY17" fmla="*/ 1245176 h 7242452"/>
                <a:gd name="connsiteX18" fmla="*/ 1 w 1385973"/>
                <a:gd name="connsiteY18" fmla="*/ 1111476 h 7242452"/>
                <a:gd name="connsiteX19" fmla="*/ 1035966 w 1385973"/>
                <a:gd name="connsiteY19" fmla="*/ 75498 h 7242452"/>
                <a:gd name="connsiteX20" fmla="*/ 1038531 w 1385973"/>
                <a:gd name="connsiteY20" fmla="*/ 71026 h 7242452"/>
                <a:gd name="connsiteX21" fmla="*/ 1052735 w 1385973"/>
                <a:gd name="connsiteY21" fmla="*/ 58730 h 7242452"/>
                <a:gd name="connsiteX22" fmla="*/ 1052795 w 1385973"/>
                <a:gd name="connsiteY22" fmla="*/ 58668 h 7242452"/>
                <a:gd name="connsiteX23" fmla="*/ 1052836 w 1385973"/>
                <a:gd name="connsiteY23" fmla="*/ 58642 h 7242452"/>
                <a:gd name="connsiteX24" fmla="*/ 1087932 w 1385973"/>
                <a:gd name="connsiteY24" fmla="*/ 28256 h 7242452"/>
                <a:gd name="connsiteX25" fmla="*/ 1114012 w 1385973"/>
                <a:gd name="connsiteY25" fmla="*/ 18018 h 7242452"/>
                <a:gd name="connsiteX26" fmla="*/ 1117358 w 1385973"/>
                <a:gd name="connsiteY26" fmla="*/ 15796 h 7242452"/>
                <a:gd name="connsiteX27" fmla="*/ 1121946 w 1385973"/>
                <a:gd name="connsiteY27" fmla="*/ 14902 h 7242452"/>
                <a:gd name="connsiteX28" fmla="*/ 1149801 w 1385973"/>
                <a:gd name="connsiteY28" fmla="*/ 3966 h 7242452"/>
                <a:gd name="connsiteX29" fmla="*/ 1189135 w 1385973"/>
                <a:gd name="connsiteY29" fmla="*/ 0 h 7242452"/>
                <a:gd name="connsiteX30" fmla="*/ 1228468 w 1385973"/>
                <a:gd name="connsiteY30" fmla="*/ 3966 h 7242452"/>
                <a:gd name="connsiteX31" fmla="*/ 1253048 w 1385973"/>
                <a:gd name="connsiteY31" fmla="*/ 13616 h 7242452"/>
                <a:gd name="connsiteX32" fmla="*/ 1264246 w 1385973"/>
                <a:gd name="connsiteY32" fmla="*/ 15796 h 7242452"/>
                <a:gd name="connsiteX33" fmla="*/ 1272414 w 1385973"/>
                <a:gd name="connsiteY33" fmla="*/ 21220 h 7242452"/>
                <a:gd name="connsiteX34" fmla="*/ 1290338 w 1385973"/>
                <a:gd name="connsiteY34" fmla="*/ 28256 h 7242452"/>
                <a:gd name="connsiteX35" fmla="*/ 1314459 w 1385973"/>
                <a:gd name="connsiteY35" fmla="*/ 49140 h 7242452"/>
                <a:gd name="connsiteX36" fmla="*/ 1328809 w 1385973"/>
                <a:gd name="connsiteY36" fmla="*/ 58668 h 7242452"/>
                <a:gd name="connsiteX37" fmla="*/ 1328808 w 1385973"/>
                <a:gd name="connsiteY37" fmla="*/ 58668 h 7242452"/>
                <a:gd name="connsiteX38" fmla="*/ 1333330 w 1385973"/>
                <a:gd name="connsiteY38" fmla="*/ 65478 h 7242452"/>
                <a:gd name="connsiteX39" fmla="*/ 1339738 w 1385973"/>
                <a:gd name="connsiteY39" fmla="*/ 71026 h 7242452"/>
                <a:gd name="connsiteX40" fmla="*/ 1357038 w 1385973"/>
                <a:gd name="connsiteY40" fmla="*/ 101180 h 7242452"/>
                <a:gd name="connsiteX41" fmla="*/ 1371682 w 1385973"/>
                <a:gd name="connsiteY41" fmla="*/ 123232 h 7242452"/>
                <a:gd name="connsiteX42" fmla="*/ 1385973 w 1385973"/>
                <a:gd name="connsiteY42" fmla="*/ 196678 h 7242452"/>
                <a:gd name="connsiteX43" fmla="*/ 1384306 w 1385973"/>
                <a:gd name="connsiteY43" fmla="*/ 205244 h 7242452"/>
                <a:gd name="connsiteX44" fmla="*/ 1384306 w 1385973"/>
                <a:gd name="connsiteY44" fmla="*/ 321811 h 7242452"/>
                <a:gd name="connsiteX45" fmla="*/ 1385973 w 1385973"/>
                <a:gd name="connsiteY45" fmla="*/ 330378 h 7242452"/>
                <a:gd name="connsiteX46" fmla="*/ 1384306 w 1385973"/>
                <a:gd name="connsiteY46" fmla="*/ 338944 h 7242452"/>
                <a:gd name="connsiteX47" fmla="*/ 1384307 w 1385973"/>
                <a:gd name="connsiteY47" fmla="*/ 2491960 h 7242452"/>
                <a:gd name="connsiteX48" fmla="*/ 1385973 w 1385973"/>
                <a:gd name="connsiteY48" fmla="*/ 2491960 h 7242452"/>
                <a:gd name="connsiteX49" fmla="*/ 1385973 w 1385973"/>
                <a:gd name="connsiteY49" fmla="*/ 2625660 h 7242452"/>
                <a:gd name="connsiteX50" fmla="*/ 1385973 w 1385973"/>
                <a:gd name="connsiteY50" fmla="*/ 4940350 h 7242452"/>
                <a:gd name="connsiteX51" fmla="*/ 1385973 w 1385973"/>
                <a:gd name="connsiteY51" fmla="*/ 5074050 h 7242452"/>
                <a:gd name="connsiteX52" fmla="*/ 1384306 w 1385973"/>
                <a:gd name="connsiteY52" fmla="*/ 5074050 h 7242452"/>
                <a:gd name="connsiteX53" fmla="*/ 1384305 w 1385973"/>
                <a:gd name="connsiteY53" fmla="*/ 6903510 h 7242452"/>
                <a:gd name="connsiteX54" fmla="*/ 1385972 w 1385973"/>
                <a:gd name="connsiteY54" fmla="*/ 6912075 h 7242452"/>
                <a:gd name="connsiteX55" fmla="*/ 1384305 w 1385973"/>
                <a:gd name="connsiteY55" fmla="*/ 6920642 h 7242452"/>
                <a:gd name="connsiteX56" fmla="*/ 1384305 w 1385973"/>
                <a:gd name="connsiteY56" fmla="*/ 7037209 h 7242452"/>
                <a:gd name="connsiteX57" fmla="*/ 1385972 w 1385973"/>
                <a:gd name="connsiteY57" fmla="*/ 7045775 h 7242452"/>
                <a:gd name="connsiteX58" fmla="*/ 1371681 w 1385973"/>
                <a:gd name="connsiteY58" fmla="*/ 7119220 h 7242452"/>
                <a:gd name="connsiteX59" fmla="*/ 1357037 w 1385973"/>
                <a:gd name="connsiteY59" fmla="*/ 7141272 h 7242452"/>
                <a:gd name="connsiteX60" fmla="*/ 1339737 w 1385973"/>
                <a:gd name="connsiteY60" fmla="*/ 7171427 h 7242452"/>
                <a:gd name="connsiteX61" fmla="*/ 1333329 w 1385973"/>
                <a:gd name="connsiteY61" fmla="*/ 7176974 h 7242452"/>
                <a:gd name="connsiteX62" fmla="*/ 1328807 w 1385973"/>
                <a:gd name="connsiteY62" fmla="*/ 7183784 h 7242452"/>
                <a:gd name="connsiteX63" fmla="*/ 1328808 w 1385973"/>
                <a:gd name="connsiteY63" fmla="*/ 7183784 h 7242452"/>
                <a:gd name="connsiteX64" fmla="*/ 1314458 w 1385973"/>
                <a:gd name="connsiteY64" fmla="*/ 7193313 h 7242452"/>
                <a:gd name="connsiteX65" fmla="*/ 1290337 w 1385973"/>
                <a:gd name="connsiteY65" fmla="*/ 7214196 h 7242452"/>
                <a:gd name="connsiteX66" fmla="*/ 1272413 w 1385973"/>
                <a:gd name="connsiteY66" fmla="*/ 7221233 h 7242452"/>
                <a:gd name="connsiteX67" fmla="*/ 1264245 w 1385973"/>
                <a:gd name="connsiteY67" fmla="*/ 7226657 h 7242452"/>
                <a:gd name="connsiteX68" fmla="*/ 1253047 w 1385973"/>
                <a:gd name="connsiteY68" fmla="*/ 7228836 h 7242452"/>
                <a:gd name="connsiteX69" fmla="*/ 1228467 w 1385973"/>
                <a:gd name="connsiteY69" fmla="*/ 7238486 h 724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42452">
                  <a:moveTo>
                    <a:pt x="1189134" y="7242452"/>
                  </a:moveTo>
                  <a:lnTo>
                    <a:pt x="1149800" y="7238486"/>
                  </a:lnTo>
                  <a:lnTo>
                    <a:pt x="1121945" y="7227550"/>
                  </a:lnTo>
                  <a:lnTo>
                    <a:pt x="1117357" y="7226657"/>
                  </a:lnTo>
                  <a:lnTo>
                    <a:pt x="1114011" y="7224435"/>
                  </a:lnTo>
                  <a:lnTo>
                    <a:pt x="1087931" y="7214196"/>
                  </a:lnTo>
                  <a:lnTo>
                    <a:pt x="1052835" y="7183810"/>
                  </a:lnTo>
                  <a:lnTo>
                    <a:pt x="1052794" y="7183784"/>
                  </a:lnTo>
                  <a:lnTo>
                    <a:pt x="1052734" y="7183723"/>
                  </a:lnTo>
                  <a:lnTo>
                    <a:pt x="1038530" y="7171427"/>
                  </a:lnTo>
                  <a:lnTo>
                    <a:pt x="1035965" y="7166954"/>
                  </a:lnTo>
                  <a:lnTo>
                    <a:pt x="0" y="6130977"/>
                  </a:lnTo>
                  <a:lnTo>
                    <a:pt x="0" y="5997277"/>
                  </a:lnTo>
                  <a:lnTo>
                    <a:pt x="0" y="3688080"/>
                  </a:lnTo>
                  <a:lnTo>
                    <a:pt x="0" y="3554380"/>
                  </a:lnTo>
                  <a:lnTo>
                    <a:pt x="1" y="3554380"/>
                  </a:lnTo>
                  <a:lnTo>
                    <a:pt x="1" y="3554373"/>
                  </a:lnTo>
                  <a:lnTo>
                    <a:pt x="1" y="1245176"/>
                  </a:lnTo>
                  <a:lnTo>
                    <a:pt x="1" y="1111476"/>
                  </a:lnTo>
                  <a:lnTo>
                    <a:pt x="1035966" y="75498"/>
                  </a:lnTo>
                  <a:lnTo>
                    <a:pt x="1038531" y="71026"/>
                  </a:lnTo>
                  <a:lnTo>
                    <a:pt x="1052735" y="58730"/>
                  </a:lnTo>
                  <a:lnTo>
                    <a:pt x="1052795" y="58668"/>
                  </a:lnTo>
                  <a:lnTo>
                    <a:pt x="1052836" y="58642"/>
                  </a:lnTo>
                  <a:lnTo>
                    <a:pt x="1087932" y="28256"/>
                  </a:lnTo>
                  <a:lnTo>
                    <a:pt x="1114012" y="18018"/>
                  </a:lnTo>
                  <a:lnTo>
                    <a:pt x="1117358" y="15796"/>
                  </a:lnTo>
                  <a:lnTo>
                    <a:pt x="1121946" y="14902"/>
                  </a:lnTo>
                  <a:lnTo>
                    <a:pt x="1149801" y="3966"/>
                  </a:lnTo>
                  <a:lnTo>
                    <a:pt x="1189135" y="0"/>
                  </a:lnTo>
                  <a:lnTo>
                    <a:pt x="1228468" y="3966"/>
                  </a:lnTo>
                  <a:lnTo>
                    <a:pt x="1253048" y="13616"/>
                  </a:lnTo>
                  <a:lnTo>
                    <a:pt x="1264246" y="15796"/>
                  </a:lnTo>
                  <a:lnTo>
                    <a:pt x="1272414" y="21220"/>
                  </a:lnTo>
                  <a:lnTo>
                    <a:pt x="1290338" y="28256"/>
                  </a:lnTo>
                  <a:lnTo>
                    <a:pt x="1314459" y="49140"/>
                  </a:lnTo>
                  <a:lnTo>
                    <a:pt x="1328809" y="58668"/>
                  </a:lnTo>
                  <a:lnTo>
                    <a:pt x="1328808" y="58668"/>
                  </a:lnTo>
                  <a:lnTo>
                    <a:pt x="1333330" y="65478"/>
                  </a:lnTo>
                  <a:lnTo>
                    <a:pt x="1339738" y="71026"/>
                  </a:lnTo>
                  <a:lnTo>
                    <a:pt x="1357038" y="101180"/>
                  </a:lnTo>
                  <a:lnTo>
                    <a:pt x="1371682" y="123232"/>
                  </a:lnTo>
                  <a:cubicBezTo>
                    <a:pt x="1381210" y="146728"/>
                    <a:pt x="1385972" y="171702"/>
                    <a:pt x="1385973" y="196678"/>
                  </a:cubicBezTo>
                  <a:lnTo>
                    <a:pt x="1384306" y="205244"/>
                  </a:lnTo>
                  <a:lnTo>
                    <a:pt x="1384306" y="321811"/>
                  </a:lnTo>
                  <a:lnTo>
                    <a:pt x="1385973" y="330378"/>
                  </a:lnTo>
                  <a:lnTo>
                    <a:pt x="1384306" y="338944"/>
                  </a:lnTo>
                  <a:lnTo>
                    <a:pt x="1384307" y="2491960"/>
                  </a:lnTo>
                  <a:lnTo>
                    <a:pt x="1385973" y="2491960"/>
                  </a:lnTo>
                  <a:lnTo>
                    <a:pt x="1385973" y="2625660"/>
                  </a:lnTo>
                  <a:lnTo>
                    <a:pt x="1385973" y="4940350"/>
                  </a:lnTo>
                  <a:lnTo>
                    <a:pt x="1385973" y="5074050"/>
                  </a:lnTo>
                  <a:lnTo>
                    <a:pt x="1384306" y="5074050"/>
                  </a:lnTo>
                  <a:lnTo>
                    <a:pt x="1384305" y="6903510"/>
                  </a:lnTo>
                  <a:lnTo>
                    <a:pt x="1385972" y="6912075"/>
                  </a:lnTo>
                  <a:lnTo>
                    <a:pt x="1384305" y="6920642"/>
                  </a:lnTo>
                  <a:lnTo>
                    <a:pt x="1384305" y="7037209"/>
                  </a:lnTo>
                  <a:lnTo>
                    <a:pt x="1385972" y="7045775"/>
                  </a:lnTo>
                  <a:cubicBezTo>
                    <a:pt x="1385971" y="7070750"/>
                    <a:pt x="1381209" y="7095725"/>
                    <a:pt x="1371681" y="7119220"/>
                  </a:cubicBezTo>
                  <a:lnTo>
                    <a:pt x="1357037" y="7141272"/>
                  </a:lnTo>
                  <a:lnTo>
                    <a:pt x="1339737" y="7171427"/>
                  </a:lnTo>
                  <a:lnTo>
                    <a:pt x="1333329" y="7176974"/>
                  </a:lnTo>
                  <a:lnTo>
                    <a:pt x="1328807" y="7183784"/>
                  </a:lnTo>
                  <a:lnTo>
                    <a:pt x="1328808" y="7183784"/>
                  </a:lnTo>
                  <a:lnTo>
                    <a:pt x="1314458" y="7193313"/>
                  </a:lnTo>
                  <a:lnTo>
                    <a:pt x="1290337" y="7214196"/>
                  </a:lnTo>
                  <a:lnTo>
                    <a:pt x="1272413" y="7221233"/>
                  </a:lnTo>
                  <a:lnTo>
                    <a:pt x="1264245" y="7226657"/>
                  </a:lnTo>
                  <a:lnTo>
                    <a:pt x="1253047" y="7228836"/>
                  </a:lnTo>
                  <a:lnTo>
                    <a:pt x="1228467" y="7238486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6200000" flipV="1">
              <a:off x="5666937" y="2057226"/>
              <a:ext cx="857606" cy="4501199"/>
            </a:xfrm>
            <a:custGeom>
              <a:avLst/>
              <a:gdLst>
                <a:gd name="connsiteX0" fmla="*/ 1385973 w 1385973"/>
                <a:gd name="connsiteY0" fmla="*/ 5105957 h 7274359"/>
                <a:gd name="connsiteX1" fmla="*/ 1385973 w 1385973"/>
                <a:gd name="connsiteY1" fmla="*/ 4940351 h 7274359"/>
                <a:gd name="connsiteX2" fmla="*/ 1385973 w 1385973"/>
                <a:gd name="connsiteY2" fmla="*/ 2657567 h 7274359"/>
                <a:gd name="connsiteX3" fmla="*/ 1385973 w 1385973"/>
                <a:gd name="connsiteY3" fmla="*/ 2491961 h 7274359"/>
                <a:gd name="connsiteX4" fmla="*/ 1384307 w 1385973"/>
                <a:gd name="connsiteY4" fmla="*/ 2491961 h 7274359"/>
                <a:gd name="connsiteX5" fmla="*/ 1384306 w 1385973"/>
                <a:gd name="connsiteY5" fmla="*/ 370851 h 7274359"/>
                <a:gd name="connsiteX6" fmla="*/ 1385973 w 1385973"/>
                <a:gd name="connsiteY6" fmla="*/ 362285 h 7274359"/>
                <a:gd name="connsiteX7" fmla="*/ 1384306 w 1385973"/>
                <a:gd name="connsiteY7" fmla="*/ 353718 h 7274359"/>
                <a:gd name="connsiteX8" fmla="*/ 1384306 w 1385973"/>
                <a:gd name="connsiteY8" fmla="*/ 205245 h 7274359"/>
                <a:gd name="connsiteX9" fmla="*/ 1385973 w 1385973"/>
                <a:gd name="connsiteY9" fmla="*/ 196679 h 7274359"/>
                <a:gd name="connsiteX10" fmla="*/ 1371682 w 1385973"/>
                <a:gd name="connsiteY10" fmla="*/ 123233 h 7274359"/>
                <a:gd name="connsiteX11" fmla="*/ 1357038 w 1385973"/>
                <a:gd name="connsiteY11" fmla="*/ 101181 h 7274359"/>
                <a:gd name="connsiteX12" fmla="*/ 1339738 w 1385973"/>
                <a:gd name="connsiteY12" fmla="*/ 71027 h 7274359"/>
                <a:gd name="connsiteX13" fmla="*/ 1333330 w 1385973"/>
                <a:gd name="connsiteY13" fmla="*/ 65479 h 7274359"/>
                <a:gd name="connsiteX14" fmla="*/ 1328808 w 1385973"/>
                <a:gd name="connsiteY14" fmla="*/ 58669 h 7274359"/>
                <a:gd name="connsiteX15" fmla="*/ 1328809 w 1385973"/>
                <a:gd name="connsiteY15" fmla="*/ 58669 h 7274359"/>
                <a:gd name="connsiteX16" fmla="*/ 1314459 w 1385973"/>
                <a:gd name="connsiteY16" fmla="*/ 49141 h 7274359"/>
                <a:gd name="connsiteX17" fmla="*/ 1290338 w 1385973"/>
                <a:gd name="connsiteY17" fmla="*/ 28257 h 7274359"/>
                <a:gd name="connsiteX18" fmla="*/ 1272414 w 1385973"/>
                <a:gd name="connsiteY18" fmla="*/ 21221 h 7274359"/>
                <a:gd name="connsiteX19" fmla="*/ 1264246 w 1385973"/>
                <a:gd name="connsiteY19" fmla="*/ 15797 h 7274359"/>
                <a:gd name="connsiteX20" fmla="*/ 1253048 w 1385973"/>
                <a:gd name="connsiteY20" fmla="*/ 13617 h 7274359"/>
                <a:gd name="connsiteX21" fmla="*/ 1228468 w 1385973"/>
                <a:gd name="connsiteY21" fmla="*/ 3967 h 7274359"/>
                <a:gd name="connsiteX22" fmla="*/ 1189135 w 1385973"/>
                <a:gd name="connsiteY22" fmla="*/ 0 h 7274359"/>
                <a:gd name="connsiteX23" fmla="*/ 1149801 w 1385973"/>
                <a:gd name="connsiteY23" fmla="*/ 3967 h 7274359"/>
                <a:gd name="connsiteX24" fmla="*/ 1121946 w 1385973"/>
                <a:gd name="connsiteY24" fmla="*/ 14903 h 7274359"/>
                <a:gd name="connsiteX25" fmla="*/ 1117358 w 1385973"/>
                <a:gd name="connsiteY25" fmla="*/ 15797 h 7274359"/>
                <a:gd name="connsiteX26" fmla="*/ 1114012 w 1385973"/>
                <a:gd name="connsiteY26" fmla="*/ 18019 h 7274359"/>
                <a:gd name="connsiteX27" fmla="*/ 1087932 w 1385973"/>
                <a:gd name="connsiteY27" fmla="*/ 28257 h 7274359"/>
                <a:gd name="connsiteX28" fmla="*/ 1052836 w 1385973"/>
                <a:gd name="connsiteY28" fmla="*/ 58643 h 7274359"/>
                <a:gd name="connsiteX29" fmla="*/ 1052795 w 1385973"/>
                <a:gd name="connsiteY29" fmla="*/ 58669 h 7274359"/>
                <a:gd name="connsiteX30" fmla="*/ 1052735 w 1385973"/>
                <a:gd name="connsiteY30" fmla="*/ 58731 h 7274359"/>
                <a:gd name="connsiteX31" fmla="*/ 1038531 w 1385973"/>
                <a:gd name="connsiteY31" fmla="*/ 71027 h 7274359"/>
                <a:gd name="connsiteX32" fmla="*/ 1035966 w 1385973"/>
                <a:gd name="connsiteY32" fmla="*/ 75499 h 7274359"/>
                <a:gd name="connsiteX33" fmla="*/ 1 w 1385973"/>
                <a:gd name="connsiteY33" fmla="*/ 1111477 h 7274359"/>
                <a:gd name="connsiteX34" fmla="*/ 1 w 1385973"/>
                <a:gd name="connsiteY34" fmla="*/ 1277083 h 7274359"/>
                <a:gd name="connsiteX35" fmla="*/ 1 w 1385973"/>
                <a:gd name="connsiteY35" fmla="*/ 3554374 h 7274359"/>
                <a:gd name="connsiteX36" fmla="*/ 1 w 1385973"/>
                <a:gd name="connsiteY36" fmla="*/ 3554381 h 7274359"/>
                <a:gd name="connsiteX37" fmla="*/ 0 w 1385973"/>
                <a:gd name="connsiteY37" fmla="*/ 3554381 h 7274359"/>
                <a:gd name="connsiteX38" fmla="*/ 0 w 1385973"/>
                <a:gd name="connsiteY38" fmla="*/ 3719987 h 7274359"/>
                <a:gd name="connsiteX39" fmla="*/ 0 w 1385973"/>
                <a:gd name="connsiteY39" fmla="*/ 5997278 h 7274359"/>
                <a:gd name="connsiteX40" fmla="*/ 0 w 1385973"/>
                <a:gd name="connsiteY40" fmla="*/ 6162884 h 7274359"/>
                <a:gd name="connsiteX41" fmla="*/ 1035965 w 1385973"/>
                <a:gd name="connsiteY41" fmla="*/ 7198861 h 7274359"/>
                <a:gd name="connsiteX42" fmla="*/ 1038530 w 1385973"/>
                <a:gd name="connsiteY42" fmla="*/ 7203334 h 7274359"/>
                <a:gd name="connsiteX43" fmla="*/ 1052734 w 1385973"/>
                <a:gd name="connsiteY43" fmla="*/ 7215630 h 7274359"/>
                <a:gd name="connsiteX44" fmla="*/ 1052794 w 1385973"/>
                <a:gd name="connsiteY44" fmla="*/ 7215691 h 7274359"/>
                <a:gd name="connsiteX45" fmla="*/ 1052835 w 1385973"/>
                <a:gd name="connsiteY45" fmla="*/ 7215717 h 7274359"/>
                <a:gd name="connsiteX46" fmla="*/ 1087931 w 1385973"/>
                <a:gd name="connsiteY46" fmla="*/ 7246103 h 7274359"/>
                <a:gd name="connsiteX47" fmla="*/ 1114011 w 1385973"/>
                <a:gd name="connsiteY47" fmla="*/ 7256342 h 7274359"/>
                <a:gd name="connsiteX48" fmla="*/ 1117357 w 1385973"/>
                <a:gd name="connsiteY48" fmla="*/ 7258564 h 7274359"/>
                <a:gd name="connsiteX49" fmla="*/ 1121945 w 1385973"/>
                <a:gd name="connsiteY49" fmla="*/ 7259457 h 7274359"/>
                <a:gd name="connsiteX50" fmla="*/ 1149800 w 1385973"/>
                <a:gd name="connsiteY50" fmla="*/ 7270393 h 7274359"/>
                <a:gd name="connsiteX51" fmla="*/ 1189134 w 1385973"/>
                <a:gd name="connsiteY51" fmla="*/ 7274359 h 7274359"/>
                <a:gd name="connsiteX52" fmla="*/ 1228467 w 1385973"/>
                <a:gd name="connsiteY52" fmla="*/ 7270393 h 7274359"/>
                <a:gd name="connsiteX53" fmla="*/ 1253047 w 1385973"/>
                <a:gd name="connsiteY53" fmla="*/ 7260743 h 7274359"/>
                <a:gd name="connsiteX54" fmla="*/ 1264245 w 1385973"/>
                <a:gd name="connsiteY54" fmla="*/ 7258564 h 7274359"/>
                <a:gd name="connsiteX55" fmla="*/ 1272413 w 1385973"/>
                <a:gd name="connsiteY55" fmla="*/ 7253140 h 7274359"/>
                <a:gd name="connsiteX56" fmla="*/ 1290337 w 1385973"/>
                <a:gd name="connsiteY56" fmla="*/ 7246103 h 7274359"/>
                <a:gd name="connsiteX57" fmla="*/ 1314458 w 1385973"/>
                <a:gd name="connsiteY57" fmla="*/ 7225220 h 7274359"/>
                <a:gd name="connsiteX58" fmla="*/ 1328808 w 1385973"/>
                <a:gd name="connsiteY58" fmla="*/ 7215691 h 7274359"/>
                <a:gd name="connsiteX59" fmla="*/ 1328807 w 1385973"/>
                <a:gd name="connsiteY59" fmla="*/ 7215691 h 7274359"/>
                <a:gd name="connsiteX60" fmla="*/ 1333329 w 1385973"/>
                <a:gd name="connsiteY60" fmla="*/ 7208881 h 7274359"/>
                <a:gd name="connsiteX61" fmla="*/ 1339737 w 1385973"/>
                <a:gd name="connsiteY61" fmla="*/ 7203334 h 7274359"/>
                <a:gd name="connsiteX62" fmla="*/ 1357037 w 1385973"/>
                <a:gd name="connsiteY62" fmla="*/ 7173179 h 7274359"/>
                <a:gd name="connsiteX63" fmla="*/ 1371681 w 1385973"/>
                <a:gd name="connsiteY63" fmla="*/ 7151127 h 7274359"/>
                <a:gd name="connsiteX64" fmla="*/ 1385972 w 1385973"/>
                <a:gd name="connsiteY64" fmla="*/ 7077682 h 7274359"/>
                <a:gd name="connsiteX65" fmla="*/ 1384305 w 1385973"/>
                <a:gd name="connsiteY65" fmla="*/ 7069116 h 7274359"/>
                <a:gd name="connsiteX66" fmla="*/ 1384305 w 1385973"/>
                <a:gd name="connsiteY66" fmla="*/ 6920643 h 7274359"/>
                <a:gd name="connsiteX67" fmla="*/ 1385972 w 1385973"/>
                <a:gd name="connsiteY67" fmla="*/ 6912076 h 7274359"/>
                <a:gd name="connsiteX68" fmla="*/ 1384305 w 1385973"/>
                <a:gd name="connsiteY68" fmla="*/ 6903510 h 7274359"/>
                <a:gd name="connsiteX69" fmla="*/ 1384306 w 1385973"/>
                <a:gd name="connsiteY69" fmla="*/ 5105957 h 727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74359">
                  <a:moveTo>
                    <a:pt x="1385973" y="5105957"/>
                  </a:moveTo>
                  <a:lnTo>
                    <a:pt x="1385973" y="4940351"/>
                  </a:lnTo>
                  <a:lnTo>
                    <a:pt x="1385973" y="2657567"/>
                  </a:lnTo>
                  <a:lnTo>
                    <a:pt x="1385973" y="2491961"/>
                  </a:lnTo>
                  <a:lnTo>
                    <a:pt x="1384307" y="2491961"/>
                  </a:lnTo>
                  <a:lnTo>
                    <a:pt x="1384306" y="370851"/>
                  </a:lnTo>
                  <a:lnTo>
                    <a:pt x="1385973" y="362285"/>
                  </a:lnTo>
                  <a:lnTo>
                    <a:pt x="1384306" y="353718"/>
                  </a:lnTo>
                  <a:lnTo>
                    <a:pt x="1384306" y="205245"/>
                  </a:lnTo>
                  <a:lnTo>
                    <a:pt x="1385973" y="196679"/>
                  </a:lnTo>
                  <a:cubicBezTo>
                    <a:pt x="1385972" y="171703"/>
                    <a:pt x="1381210" y="146729"/>
                    <a:pt x="1371682" y="123233"/>
                  </a:cubicBezTo>
                  <a:lnTo>
                    <a:pt x="1357038" y="101181"/>
                  </a:lnTo>
                  <a:lnTo>
                    <a:pt x="1339738" y="71027"/>
                  </a:lnTo>
                  <a:lnTo>
                    <a:pt x="1333330" y="65479"/>
                  </a:lnTo>
                  <a:lnTo>
                    <a:pt x="1328808" y="58669"/>
                  </a:lnTo>
                  <a:lnTo>
                    <a:pt x="1328809" y="58669"/>
                  </a:lnTo>
                  <a:lnTo>
                    <a:pt x="1314459" y="49141"/>
                  </a:lnTo>
                  <a:lnTo>
                    <a:pt x="1290338" y="28257"/>
                  </a:lnTo>
                  <a:lnTo>
                    <a:pt x="1272414" y="21221"/>
                  </a:lnTo>
                  <a:lnTo>
                    <a:pt x="1264246" y="15797"/>
                  </a:lnTo>
                  <a:lnTo>
                    <a:pt x="1253048" y="13617"/>
                  </a:lnTo>
                  <a:lnTo>
                    <a:pt x="1228468" y="3967"/>
                  </a:lnTo>
                  <a:lnTo>
                    <a:pt x="1189135" y="0"/>
                  </a:lnTo>
                  <a:lnTo>
                    <a:pt x="1149801" y="3967"/>
                  </a:lnTo>
                  <a:lnTo>
                    <a:pt x="1121946" y="14903"/>
                  </a:lnTo>
                  <a:lnTo>
                    <a:pt x="1117358" y="15797"/>
                  </a:lnTo>
                  <a:lnTo>
                    <a:pt x="1114012" y="18019"/>
                  </a:lnTo>
                  <a:lnTo>
                    <a:pt x="1087932" y="28257"/>
                  </a:lnTo>
                  <a:lnTo>
                    <a:pt x="1052836" y="58643"/>
                  </a:lnTo>
                  <a:lnTo>
                    <a:pt x="1052795" y="58669"/>
                  </a:lnTo>
                  <a:lnTo>
                    <a:pt x="1052735" y="58731"/>
                  </a:lnTo>
                  <a:lnTo>
                    <a:pt x="1038531" y="71027"/>
                  </a:lnTo>
                  <a:lnTo>
                    <a:pt x="1035966" y="75499"/>
                  </a:lnTo>
                  <a:lnTo>
                    <a:pt x="1" y="1111477"/>
                  </a:lnTo>
                  <a:lnTo>
                    <a:pt x="1" y="1277083"/>
                  </a:lnTo>
                  <a:lnTo>
                    <a:pt x="1" y="3554374"/>
                  </a:lnTo>
                  <a:lnTo>
                    <a:pt x="1" y="3554381"/>
                  </a:lnTo>
                  <a:lnTo>
                    <a:pt x="0" y="3554381"/>
                  </a:lnTo>
                  <a:lnTo>
                    <a:pt x="0" y="3719987"/>
                  </a:lnTo>
                  <a:lnTo>
                    <a:pt x="0" y="5997278"/>
                  </a:lnTo>
                  <a:lnTo>
                    <a:pt x="0" y="6162884"/>
                  </a:lnTo>
                  <a:lnTo>
                    <a:pt x="1035965" y="7198861"/>
                  </a:lnTo>
                  <a:lnTo>
                    <a:pt x="1038530" y="7203334"/>
                  </a:lnTo>
                  <a:lnTo>
                    <a:pt x="1052734" y="7215630"/>
                  </a:lnTo>
                  <a:lnTo>
                    <a:pt x="1052794" y="7215691"/>
                  </a:lnTo>
                  <a:lnTo>
                    <a:pt x="1052835" y="7215717"/>
                  </a:lnTo>
                  <a:lnTo>
                    <a:pt x="1087931" y="7246103"/>
                  </a:lnTo>
                  <a:lnTo>
                    <a:pt x="1114011" y="7256342"/>
                  </a:lnTo>
                  <a:lnTo>
                    <a:pt x="1117357" y="7258564"/>
                  </a:lnTo>
                  <a:lnTo>
                    <a:pt x="1121945" y="7259457"/>
                  </a:lnTo>
                  <a:lnTo>
                    <a:pt x="1149800" y="7270393"/>
                  </a:lnTo>
                  <a:lnTo>
                    <a:pt x="1189134" y="7274359"/>
                  </a:lnTo>
                  <a:lnTo>
                    <a:pt x="1228467" y="7270393"/>
                  </a:lnTo>
                  <a:lnTo>
                    <a:pt x="1253047" y="7260743"/>
                  </a:lnTo>
                  <a:lnTo>
                    <a:pt x="1264245" y="7258564"/>
                  </a:lnTo>
                  <a:lnTo>
                    <a:pt x="1272413" y="7253140"/>
                  </a:lnTo>
                  <a:lnTo>
                    <a:pt x="1290337" y="7246103"/>
                  </a:lnTo>
                  <a:lnTo>
                    <a:pt x="1314458" y="7225220"/>
                  </a:lnTo>
                  <a:lnTo>
                    <a:pt x="1328808" y="7215691"/>
                  </a:lnTo>
                  <a:lnTo>
                    <a:pt x="1328807" y="7215691"/>
                  </a:lnTo>
                  <a:lnTo>
                    <a:pt x="1333329" y="7208881"/>
                  </a:lnTo>
                  <a:lnTo>
                    <a:pt x="1339737" y="7203334"/>
                  </a:lnTo>
                  <a:lnTo>
                    <a:pt x="1357037" y="7173179"/>
                  </a:lnTo>
                  <a:lnTo>
                    <a:pt x="1371681" y="7151127"/>
                  </a:lnTo>
                  <a:cubicBezTo>
                    <a:pt x="1381209" y="7127632"/>
                    <a:pt x="1385971" y="7102657"/>
                    <a:pt x="1385972" y="7077682"/>
                  </a:cubicBezTo>
                  <a:lnTo>
                    <a:pt x="1384305" y="7069116"/>
                  </a:lnTo>
                  <a:lnTo>
                    <a:pt x="1384305" y="6920643"/>
                  </a:lnTo>
                  <a:lnTo>
                    <a:pt x="1385972" y="6912076"/>
                  </a:lnTo>
                  <a:lnTo>
                    <a:pt x="1384305" y="6903510"/>
                  </a:lnTo>
                  <a:lnTo>
                    <a:pt x="1384306" y="5105957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0800000" flipH="1" flipV="1">
              <a:off x="5171463" y="3816171"/>
              <a:ext cx="857607" cy="2269220"/>
            </a:xfrm>
            <a:custGeom>
              <a:avLst/>
              <a:gdLst>
                <a:gd name="connsiteX0" fmla="*/ 0 w 980636"/>
                <a:gd name="connsiteY0" fmla="*/ 0 h 2594754"/>
                <a:gd name="connsiteX1" fmla="*/ 980636 w 980636"/>
                <a:gd name="connsiteY1" fmla="*/ 0 h 2594754"/>
                <a:gd name="connsiteX2" fmla="*/ 980636 w 980636"/>
                <a:gd name="connsiteY2" fmla="*/ 503855 h 2594754"/>
                <a:gd name="connsiteX3" fmla="*/ 979457 w 980636"/>
                <a:gd name="connsiteY3" fmla="*/ 503855 h 2594754"/>
                <a:gd name="connsiteX4" fmla="*/ 979457 w 980636"/>
                <a:gd name="connsiteY4" fmla="*/ 2449536 h 2594754"/>
                <a:gd name="connsiteX5" fmla="*/ 980636 w 980636"/>
                <a:gd name="connsiteY5" fmla="*/ 2455597 h 2594754"/>
                <a:gd name="connsiteX6" fmla="*/ 970525 w 980636"/>
                <a:gd name="connsiteY6" fmla="*/ 2507562 h 2594754"/>
                <a:gd name="connsiteX7" fmla="*/ 960163 w 980636"/>
                <a:gd name="connsiteY7" fmla="*/ 2523165 h 2594754"/>
                <a:gd name="connsiteX8" fmla="*/ 947923 w 980636"/>
                <a:gd name="connsiteY8" fmla="*/ 2544501 h 2594754"/>
                <a:gd name="connsiteX9" fmla="*/ 943389 w 980636"/>
                <a:gd name="connsiteY9" fmla="*/ 2548426 h 2594754"/>
                <a:gd name="connsiteX10" fmla="*/ 940190 w 980636"/>
                <a:gd name="connsiteY10" fmla="*/ 2553244 h 2594754"/>
                <a:gd name="connsiteX11" fmla="*/ 940190 w 980636"/>
                <a:gd name="connsiteY11" fmla="*/ 2553244 h 2594754"/>
                <a:gd name="connsiteX12" fmla="*/ 930037 w 980636"/>
                <a:gd name="connsiteY12" fmla="*/ 2559986 h 2594754"/>
                <a:gd name="connsiteX13" fmla="*/ 912970 w 980636"/>
                <a:gd name="connsiteY13" fmla="*/ 2574762 h 2594754"/>
                <a:gd name="connsiteX14" fmla="*/ 900288 w 980636"/>
                <a:gd name="connsiteY14" fmla="*/ 2579741 h 2594754"/>
                <a:gd name="connsiteX15" fmla="*/ 894509 w 980636"/>
                <a:gd name="connsiteY15" fmla="*/ 2583578 h 2594754"/>
                <a:gd name="connsiteX16" fmla="*/ 886586 w 980636"/>
                <a:gd name="connsiteY16" fmla="*/ 2585120 h 2594754"/>
                <a:gd name="connsiteX17" fmla="*/ 869195 w 980636"/>
                <a:gd name="connsiteY17" fmla="*/ 2591948 h 2594754"/>
                <a:gd name="connsiteX18" fmla="*/ 841365 w 980636"/>
                <a:gd name="connsiteY18" fmla="*/ 2594754 h 2594754"/>
                <a:gd name="connsiteX19" fmla="*/ 813534 w 980636"/>
                <a:gd name="connsiteY19" fmla="*/ 2591948 h 2594754"/>
                <a:gd name="connsiteX20" fmla="*/ 793826 w 980636"/>
                <a:gd name="connsiteY20" fmla="*/ 2584210 h 2594754"/>
                <a:gd name="connsiteX21" fmla="*/ 790580 w 980636"/>
                <a:gd name="connsiteY21" fmla="*/ 2583578 h 2594754"/>
                <a:gd name="connsiteX22" fmla="*/ 788212 w 980636"/>
                <a:gd name="connsiteY22" fmla="*/ 2582006 h 2594754"/>
                <a:gd name="connsiteX23" fmla="*/ 769759 w 980636"/>
                <a:gd name="connsiteY23" fmla="*/ 2574762 h 2594754"/>
                <a:gd name="connsiteX24" fmla="*/ 744927 w 980636"/>
                <a:gd name="connsiteY24" fmla="*/ 2553262 h 2594754"/>
                <a:gd name="connsiteX25" fmla="*/ 744898 w 980636"/>
                <a:gd name="connsiteY25" fmla="*/ 2553244 h 2594754"/>
                <a:gd name="connsiteX26" fmla="*/ 744856 w 980636"/>
                <a:gd name="connsiteY26" fmla="*/ 2553201 h 2594754"/>
                <a:gd name="connsiteX27" fmla="*/ 734806 w 980636"/>
                <a:gd name="connsiteY27" fmla="*/ 2544501 h 2594754"/>
                <a:gd name="connsiteX28" fmla="*/ 732991 w 980636"/>
                <a:gd name="connsiteY28" fmla="*/ 2541336 h 2594754"/>
                <a:gd name="connsiteX29" fmla="*/ 1 w 980636"/>
                <a:gd name="connsiteY29" fmla="*/ 1808338 h 2594754"/>
                <a:gd name="connsiteX30" fmla="*/ 1 w 980636"/>
                <a:gd name="connsiteY30" fmla="*/ 503855 h 2594754"/>
                <a:gd name="connsiteX31" fmla="*/ 0 w 980636"/>
                <a:gd name="connsiteY31" fmla="*/ 503855 h 25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0636" h="2594754">
                  <a:moveTo>
                    <a:pt x="0" y="0"/>
                  </a:moveTo>
                  <a:lnTo>
                    <a:pt x="980636" y="0"/>
                  </a:lnTo>
                  <a:lnTo>
                    <a:pt x="980636" y="503855"/>
                  </a:lnTo>
                  <a:lnTo>
                    <a:pt x="979457" y="503855"/>
                  </a:lnTo>
                  <a:lnTo>
                    <a:pt x="979457" y="2449536"/>
                  </a:lnTo>
                  <a:lnTo>
                    <a:pt x="980636" y="2455597"/>
                  </a:lnTo>
                  <a:cubicBezTo>
                    <a:pt x="980636" y="2473268"/>
                    <a:pt x="977266" y="2490938"/>
                    <a:pt x="970525" y="2507562"/>
                  </a:cubicBezTo>
                  <a:lnTo>
                    <a:pt x="960163" y="2523165"/>
                  </a:lnTo>
                  <a:lnTo>
                    <a:pt x="947923" y="2544501"/>
                  </a:lnTo>
                  <a:lnTo>
                    <a:pt x="943389" y="2548426"/>
                  </a:lnTo>
                  <a:lnTo>
                    <a:pt x="940190" y="2553244"/>
                  </a:lnTo>
                  <a:lnTo>
                    <a:pt x="940190" y="2553244"/>
                  </a:lnTo>
                  <a:lnTo>
                    <a:pt x="930037" y="2559986"/>
                  </a:lnTo>
                  <a:lnTo>
                    <a:pt x="912970" y="2574762"/>
                  </a:lnTo>
                  <a:lnTo>
                    <a:pt x="900288" y="2579741"/>
                  </a:lnTo>
                  <a:lnTo>
                    <a:pt x="894509" y="2583578"/>
                  </a:lnTo>
                  <a:lnTo>
                    <a:pt x="886586" y="2585120"/>
                  </a:lnTo>
                  <a:lnTo>
                    <a:pt x="869195" y="2591948"/>
                  </a:lnTo>
                  <a:lnTo>
                    <a:pt x="841365" y="2594754"/>
                  </a:lnTo>
                  <a:lnTo>
                    <a:pt x="813534" y="2591948"/>
                  </a:lnTo>
                  <a:lnTo>
                    <a:pt x="793826" y="2584210"/>
                  </a:lnTo>
                  <a:lnTo>
                    <a:pt x="790580" y="2583578"/>
                  </a:lnTo>
                  <a:lnTo>
                    <a:pt x="788212" y="2582006"/>
                  </a:lnTo>
                  <a:lnTo>
                    <a:pt x="769759" y="2574762"/>
                  </a:lnTo>
                  <a:lnTo>
                    <a:pt x="744927" y="2553262"/>
                  </a:lnTo>
                  <a:lnTo>
                    <a:pt x="744898" y="2553244"/>
                  </a:lnTo>
                  <a:lnTo>
                    <a:pt x="744856" y="2553201"/>
                  </a:lnTo>
                  <a:lnTo>
                    <a:pt x="734806" y="2544501"/>
                  </a:lnTo>
                  <a:lnTo>
                    <a:pt x="732991" y="2541336"/>
                  </a:lnTo>
                  <a:lnTo>
                    <a:pt x="1" y="1808338"/>
                  </a:lnTo>
                  <a:lnTo>
                    <a:pt x="1" y="503855"/>
                  </a:lnTo>
                  <a:lnTo>
                    <a:pt x="0" y="503855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423910" y="3565851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845142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FEB750"/>
            </a:solidFill>
            <a:ln w="19050">
              <a:noFill/>
            </a:ln>
            <a:effectLst>
              <a:outerShdw blurRad="5842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246337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E27172"/>
            </a:solidFill>
            <a:ln w="19050">
              <a:noFill/>
            </a:ln>
            <a:effectLst>
              <a:outerShdw blurRad="584200" dist="152400" dir="81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3845142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03ACBE"/>
            </a:solidFill>
            <a:ln w="19050">
              <a:noFill/>
            </a:ln>
            <a:effectLst>
              <a:outerShdw blurRad="584200" dist="152400" dir="18900000" algn="b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H="1" flipV="1">
              <a:off x="6250503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633E72"/>
            </a:solidFill>
            <a:ln w="19050">
              <a:noFill/>
            </a:ln>
            <a:effectLst>
              <a:outerShdw blurRad="584200" dist="152400" dir="13500000" algn="b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 flipV="1">
              <a:off x="5432239" y="234744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6386077" y="448271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5400000" flipV="1">
              <a:off x="6394406" y="3269862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2299" y="3881130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0800000" flipV="1">
              <a:off x="6026867" y="38707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82661" y="2964029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0800000" flipV="1">
              <a:off x="6988898" y="29536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10800000" flipH="1">
              <a:off x="3846336" y="1609452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6138642" y="1615844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10800000" flipH="1" flipV="1">
              <a:off x="3850779" y="3875595"/>
              <a:ext cx="2173791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0800000" flipV="1">
              <a:off x="6149192" y="3881987"/>
              <a:ext cx="2194328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683630" y="1613617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6000"/>
                  </a:srgbClr>
                </a:gs>
                <a:gs pos="2000">
                  <a:schemeClr val="bg1">
                    <a:lumMod val="95000"/>
                    <a:alpha val="5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6258207" y="1612883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6249877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35000"/>
                  </a:schemeClr>
                </a:gs>
                <a:gs pos="2000">
                  <a:schemeClr val="tx1">
                    <a:alpha val="12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4691258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 flipV="1">
              <a:off x="3339197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16200000">
              <a:off x="3339197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200000" flipH="1" flipV="1">
              <a:off x="7606218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17000">
                  <a:schemeClr val="tx1">
                    <a:alpha val="19000"/>
                  </a:schemeClr>
                </a:gs>
                <a:gs pos="2000">
                  <a:schemeClr val="tx1">
                    <a:alpha val="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5400000" flipH="1">
              <a:off x="7606218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33" name="文本框 111"/>
          <p:cNvSpPr txBox="1"/>
          <p:nvPr/>
        </p:nvSpPr>
        <p:spPr>
          <a:xfrm>
            <a:off x="3834712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EB750"/>
                </a:solidFill>
                <a:latin typeface="Impact" panose="020B0806030902050204" pitchFamily="34" charset="0"/>
              </a:rPr>
              <a:t>01</a:t>
            </a:r>
            <a:endParaRPr lang="zh-CN" altLang="en-US" sz="3000" dirty="0">
              <a:solidFill>
                <a:srgbClr val="FEB750"/>
              </a:solidFill>
              <a:latin typeface="Impact" panose="020B0806030902050204" pitchFamily="34" charset="0"/>
            </a:endParaRPr>
          </a:p>
        </p:txBody>
      </p:sp>
      <p:sp>
        <p:nvSpPr>
          <p:cNvPr id="34" name="文本框 112"/>
          <p:cNvSpPr txBox="1"/>
          <p:nvPr/>
        </p:nvSpPr>
        <p:spPr>
          <a:xfrm>
            <a:off x="3834712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03ACBE"/>
                </a:solidFill>
                <a:latin typeface="Impact" panose="020B0806030902050204" pitchFamily="34" charset="0"/>
              </a:rPr>
              <a:t>04</a:t>
            </a:r>
            <a:endParaRPr lang="zh-CN" altLang="en-US" sz="3000" dirty="0">
              <a:solidFill>
                <a:srgbClr val="03ACBE"/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113"/>
          <p:cNvSpPr txBox="1"/>
          <p:nvPr/>
        </p:nvSpPr>
        <p:spPr>
          <a:xfrm>
            <a:off x="4544636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E27172"/>
                </a:solidFill>
                <a:latin typeface="Impact" panose="020B0806030902050204" pitchFamily="34" charset="0"/>
              </a:rPr>
              <a:t>02</a:t>
            </a:r>
            <a:endParaRPr lang="zh-CN" altLang="en-US" sz="3000" dirty="0">
              <a:solidFill>
                <a:srgbClr val="E27172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文本框 114"/>
          <p:cNvSpPr txBox="1"/>
          <p:nvPr/>
        </p:nvSpPr>
        <p:spPr>
          <a:xfrm>
            <a:off x="4544636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633E72"/>
                </a:solidFill>
                <a:latin typeface="Impact" panose="020B0806030902050204" pitchFamily="34" charset="0"/>
              </a:rPr>
              <a:t>03</a:t>
            </a:r>
            <a:endParaRPr lang="zh-CN" altLang="en-US" sz="3000" dirty="0">
              <a:solidFill>
                <a:srgbClr val="633E72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Group 41"/>
          <p:cNvGrpSpPr>
            <a:grpSpLocks noChangeAspect="1"/>
          </p:cNvGrpSpPr>
          <p:nvPr/>
        </p:nvGrpSpPr>
        <p:grpSpPr bwMode="auto">
          <a:xfrm>
            <a:off x="3345610" y="1608811"/>
            <a:ext cx="242345" cy="296554"/>
            <a:chOff x="3783" y="2089"/>
            <a:chExt cx="116" cy="142"/>
          </a:xfrm>
          <a:solidFill>
            <a:schemeClr val="bg1"/>
          </a:solidFill>
          <a:effectLst/>
        </p:grpSpPr>
        <p:sp>
          <p:nvSpPr>
            <p:cNvPr id="38" name="Freeform 42"/>
            <p:cNvSpPr/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52"/>
          <p:cNvGrpSpPr>
            <a:grpSpLocks noChangeAspect="1"/>
          </p:cNvGrpSpPr>
          <p:nvPr/>
        </p:nvGrpSpPr>
        <p:grpSpPr bwMode="auto">
          <a:xfrm>
            <a:off x="3341161" y="3825818"/>
            <a:ext cx="279542" cy="277031"/>
            <a:chOff x="3783" y="2102"/>
            <a:chExt cx="116" cy="115"/>
          </a:xfrm>
          <a:solidFill>
            <a:schemeClr val="bg1"/>
          </a:solidFill>
          <a:effectLst/>
        </p:grpSpPr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9" name="Freeform 55"/>
            <p:cNvSpPr/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0" name="Freeform 56"/>
            <p:cNvSpPr/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1" name="Freeform 57"/>
            <p:cNvSpPr/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2" name="Freeform 58"/>
            <p:cNvSpPr/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3" name="Freeform 59"/>
            <p:cNvSpPr/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62"/>
          <p:cNvGrpSpPr>
            <a:grpSpLocks noChangeAspect="1"/>
          </p:cNvGrpSpPr>
          <p:nvPr/>
        </p:nvGrpSpPr>
        <p:grpSpPr bwMode="auto">
          <a:xfrm>
            <a:off x="5487189" y="1663284"/>
            <a:ext cx="298095" cy="237928"/>
            <a:chOff x="3775" y="2110"/>
            <a:chExt cx="129" cy="103"/>
          </a:xfrm>
          <a:solidFill>
            <a:schemeClr val="bg1"/>
          </a:solidFill>
          <a:effectLst/>
        </p:grpSpPr>
        <p:sp>
          <p:nvSpPr>
            <p:cNvPr id="55" name="Freeform 63"/>
            <p:cNvSpPr/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6" name="Freeform 64"/>
            <p:cNvSpPr/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68"/>
          <p:cNvGrpSpPr>
            <a:grpSpLocks noChangeAspect="1"/>
          </p:cNvGrpSpPr>
          <p:nvPr/>
        </p:nvGrpSpPr>
        <p:grpSpPr bwMode="auto">
          <a:xfrm>
            <a:off x="5616624" y="3827758"/>
            <a:ext cx="265912" cy="256115"/>
            <a:chOff x="3770" y="2095"/>
            <a:chExt cx="137" cy="132"/>
          </a:xfrm>
          <a:solidFill>
            <a:schemeClr val="bg1"/>
          </a:solidFill>
          <a:effectLst/>
        </p:grpSpPr>
        <p:sp>
          <p:nvSpPr>
            <p:cNvPr id="59" name="Freeform 69"/>
            <p:cNvSpPr/>
            <p:nvPr/>
          </p:nvSpPr>
          <p:spPr bwMode="auto">
            <a:xfrm>
              <a:off x="3770" y="2190"/>
              <a:ext cx="137" cy="37"/>
            </a:xfrm>
            <a:custGeom>
              <a:avLst/>
              <a:gdLst>
                <a:gd name="T0" fmla="*/ 52 w 55"/>
                <a:gd name="T1" fmla="*/ 6 h 15"/>
                <a:gd name="T2" fmla="*/ 38 w 55"/>
                <a:gd name="T3" fmla="*/ 6 h 15"/>
                <a:gd name="T4" fmla="*/ 37 w 55"/>
                <a:gd name="T5" fmla="*/ 6 h 15"/>
                <a:gd name="T6" fmla="*/ 37 w 55"/>
                <a:gd name="T7" fmla="*/ 3 h 15"/>
                <a:gd name="T8" fmla="*/ 37 w 55"/>
                <a:gd name="T9" fmla="*/ 1 h 15"/>
                <a:gd name="T10" fmla="*/ 35 w 55"/>
                <a:gd name="T11" fmla="*/ 0 h 15"/>
                <a:gd name="T12" fmla="*/ 20 w 55"/>
                <a:gd name="T13" fmla="*/ 0 h 15"/>
                <a:gd name="T14" fmla="*/ 18 w 55"/>
                <a:gd name="T15" fmla="*/ 3 h 15"/>
                <a:gd name="T16" fmla="*/ 18 w 55"/>
                <a:gd name="T17" fmla="*/ 6 h 15"/>
                <a:gd name="T18" fmla="*/ 18 w 55"/>
                <a:gd name="T19" fmla="*/ 6 h 15"/>
                <a:gd name="T20" fmla="*/ 3 w 55"/>
                <a:gd name="T21" fmla="*/ 6 h 15"/>
                <a:gd name="T22" fmla="*/ 0 w 55"/>
                <a:gd name="T23" fmla="*/ 8 h 15"/>
                <a:gd name="T24" fmla="*/ 0 w 55"/>
                <a:gd name="T25" fmla="*/ 14 h 15"/>
                <a:gd name="T26" fmla="*/ 1 w 55"/>
                <a:gd name="T27" fmla="*/ 15 h 15"/>
                <a:gd name="T28" fmla="*/ 2 w 55"/>
                <a:gd name="T29" fmla="*/ 14 h 15"/>
                <a:gd name="T30" fmla="*/ 2 w 55"/>
                <a:gd name="T31" fmla="*/ 8 h 15"/>
                <a:gd name="T32" fmla="*/ 3 w 55"/>
                <a:gd name="T33" fmla="*/ 8 h 15"/>
                <a:gd name="T34" fmla="*/ 18 w 55"/>
                <a:gd name="T35" fmla="*/ 8 h 15"/>
                <a:gd name="T36" fmla="*/ 18 w 55"/>
                <a:gd name="T37" fmla="*/ 8 h 15"/>
                <a:gd name="T38" fmla="*/ 18 w 55"/>
                <a:gd name="T39" fmla="*/ 9 h 15"/>
                <a:gd name="T40" fmla="*/ 19 w 55"/>
                <a:gd name="T41" fmla="*/ 9 h 15"/>
                <a:gd name="T42" fmla="*/ 20 w 55"/>
                <a:gd name="T43" fmla="*/ 9 h 15"/>
                <a:gd name="T44" fmla="*/ 20 w 55"/>
                <a:gd name="T45" fmla="*/ 8 h 15"/>
                <a:gd name="T46" fmla="*/ 20 w 55"/>
                <a:gd name="T47" fmla="*/ 3 h 15"/>
                <a:gd name="T48" fmla="*/ 20 w 55"/>
                <a:gd name="T49" fmla="*/ 2 h 15"/>
                <a:gd name="T50" fmla="*/ 35 w 55"/>
                <a:gd name="T51" fmla="*/ 2 h 15"/>
                <a:gd name="T52" fmla="*/ 35 w 55"/>
                <a:gd name="T53" fmla="*/ 3 h 15"/>
                <a:gd name="T54" fmla="*/ 35 w 55"/>
                <a:gd name="T55" fmla="*/ 8 h 15"/>
                <a:gd name="T56" fmla="*/ 36 w 55"/>
                <a:gd name="T57" fmla="*/ 9 h 15"/>
                <a:gd name="T58" fmla="*/ 36 w 55"/>
                <a:gd name="T59" fmla="*/ 9 h 15"/>
                <a:gd name="T60" fmla="*/ 37 w 55"/>
                <a:gd name="T61" fmla="*/ 9 h 15"/>
                <a:gd name="T62" fmla="*/ 37 w 55"/>
                <a:gd name="T63" fmla="*/ 8 h 15"/>
                <a:gd name="T64" fmla="*/ 38 w 55"/>
                <a:gd name="T65" fmla="*/ 8 h 15"/>
                <a:gd name="T66" fmla="*/ 52 w 55"/>
                <a:gd name="T67" fmla="*/ 8 h 15"/>
                <a:gd name="T68" fmla="*/ 53 w 55"/>
                <a:gd name="T69" fmla="*/ 8 h 15"/>
                <a:gd name="T70" fmla="*/ 53 w 55"/>
                <a:gd name="T71" fmla="*/ 14 h 15"/>
                <a:gd name="T72" fmla="*/ 54 w 55"/>
                <a:gd name="T73" fmla="*/ 15 h 15"/>
                <a:gd name="T74" fmla="*/ 55 w 55"/>
                <a:gd name="T75" fmla="*/ 14 h 15"/>
                <a:gd name="T76" fmla="*/ 55 w 55"/>
                <a:gd name="T77" fmla="*/ 8 h 15"/>
                <a:gd name="T78" fmla="*/ 52 w 55"/>
                <a:gd name="T7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" h="1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0" name="Freeform 70"/>
            <p:cNvSpPr/>
            <p:nvPr/>
          </p:nvSpPr>
          <p:spPr bwMode="auto">
            <a:xfrm>
              <a:off x="3820" y="2118"/>
              <a:ext cx="37" cy="69"/>
            </a:xfrm>
            <a:custGeom>
              <a:avLst/>
              <a:gdLst>
                <a:gd name="T0" fmla="*/ 2 w 15"/>
                <a:gd name="T1" fmla="*/ 14 h 28"/>
                <a:gd name="T2" fmla="*/ 3 w 15"/>
                <a:gd name="T3" fmla="*/ 13 h 28"/>
                <a:gd name="T4" fmla="*/ 3 w 15"/>
                <a:gd name="T5" fmla="*/ 8 h 28"/>
                <a:gd name="T6" fmla="*/ 4 w 15"/>
                <a:gd name="T7" fmla="*/ 4 h 28"/>
                <a:gd name="T8" fmla="*/ 4 w 15"/>
                <a:gd name="T9" fmla="*/ 4 h 28"/>
                <a:gd name="T10" fmla="*/ 4 w 15"/>
                <a:gd name="T11" fmla="*/ 12 h 28"/>
                <a:gd name="T12" fmla="*/ 4 w 15"/>
                <a:gd name="T13" fmla="*/ 13 h 28"/>
                <a:gd name="T14" fmla="*/ 4 w 15"/>
                <a:gd name="T15" fmla="*/ 26 h 28"/>
                <a:gd name="T16" fmla="*/ 5 w 15"/>
                <a:gd name="T17" fmla="*/ 28 h 28"/>
                <a:gd name="T18" fmla="*/ 5 w 15"/>
                <a:gd name="T19" fmla="*/ 28 h 28"/>
                <a:gd name="T20" fmla="*/ 5 w 15"/>
                <a:gd name="T21" fmla="*/ 28 h 28"/>
                <a:gd name="T22" fmla="*/ 7 w 15"/>
                <a:gd name="T23" fmla="*/ 26 h 28"/>
                <a:gd name="T24" fmla="*/ 7 w 15"/>
                <a:gd name="T25" fmla="*/ 14 h 28"/>
                <a:gd name="T26" fmla="*/ 8 w 15"/>
                <a:gd name="T27" fmla="*/ 14 h 28"/>
                <a:gd name="T28" fmla="*/ 8 w 15"/>
                <a:gd name="T29" fmla="*/ 26 h 28"/>
                <a:gd name="T30" fmla="*/ 10 w 15"/>
                <a:gd name="T31" fmla="*/ 28 h 28"/>
                <a:gd name="T32" fmla="*/ 10 w 15"/>
                <a:gd name="T33" fmla="*/ 28 h 28"/>
                <a:gd name="T34" fmla="*/ 10 w 15"/>
                <a:gd name="T35" fmla="*/ 28 h 28"/>
                <a:gd name="T36" fmla="*/ 12 w 15"/>
                <a:gd name="T37" fmla="*/ 26 h 28"/>
                <a:gd name="T38" fmla="*/ 12 w 15"/>
                <a:gd name="T39" fmla="*/ 13 h 28"/>
                <a:gd name="T40" fmla="*/ 12 w 15"/>
                <a:gd name="T41" fmla="*/ 12 h 28"/>
                <a:gd name="T42" fmla="*/ 12 w 15"/>
                <a:gd name="T43" fmla="*/ 4 h 28"/>
                <a:gd name="T44" fmla="*/ 12 w 15"/>
                <a:gd name="T45" fmla="*/ 4 h 28"/>
                <a:gd name="T46" fmla="*/ 12 w 15"/>
                <a:gd name="T47" fmla="*/ 8 h 28"/>
                <a:gd name="T48" fmla="*/ 12 w 15"/>
                <a:gd name="T49" fmla="*/ 13 h 28"/>
                <a:gd name="T50" fmla="*/ 14 w 15"/>
                <a:gd name="T51" fmla="*/ 14 h 28"/>
                <a:gd name="T52" fmla="*/ 15 w 15"/>
                <a:gd name="T53" fmla="*/ 13 h 28"/>
                <a:gd name="T54" fmla="*/ 15 w 15"/>
                <a:gd name="T55" fmla="*/ 8 h 28"/>
                <a:gd name="T56" fmla="*/ 13 w 15"/>
                <a:gd name="T57" fmla="*/ 1 h 28"/>
                <a:gd name="T58" fmla="*/ 10 w 15"/>
                <a:gd name="T59" fmla="*/ 0 h 28"/>
                <a:gd name="T60" fmla="*/ 10 w 15"/>
                <a:gd name="T61" fmla="*/ 0 h 28"/>
                <a:gd name="T62" fmla="*/ 10 w 15"/>
                <a:gd name="T63" fmla="*/ 0 h 28"/>
                <a:gd name="T64" fmla="*/ 10 w 15"/>
                <a:gd name="T65" fmla="*/ 0 h 28"/>
                <a:gd name="T66" fmla="*/ 8 w 15"/>
                <a:gd name="T67" fmla="*/ 4 h 28"/>
                <a:gd name="T68" fmla="*/ 8 w 15"/>
                <a:gd name="T69" fmla="*/ 1 h 28"/>
                <a:gd name="T70" fmla="*/ 8 w 15"/>
                <a:gd name="T71" fmla="*/ 1 h 28"/>
                <a:gd name="T72" fmla="*/ 8 w 15"/>
                <a:gd name="T73" fmla="*/ 0 h 28"/>
                <a:gd name="T74" fmla="*/ 8 w 15"/>
                <a:gd name="T75" fmla="*/ 0 h 28"/>
                <a:gd name="T76" fmla="*/ 7 w 15"/>
                <a:gd name="T77" fmla="*/ 0 h 28"/>
                <a:gd name="T78" fmla="*/ 7 w 15"/>
                <a:gd name="T79" fmla="*/ 0 h 28"/>
                <a:gd name="T80" fmla="*/ 7 w 15"/>
                <a:gd name="T81" fmla="*/ 1 h 28"/>
                <a:gd name="T82" fmla="*/ 7 w 15"/>
                <a:gd name="T83" fmla="*/ 1 h 28"/>
                <a:gd name="T84" fmla="*/ 7 w 15"/>
                <a:gd name="T85" fmla="*/ 4 h 28"/>
                <a:gd name="T86" fmla="*/ 6 w 15"/>
                <a:gd name="T87" fmla="*/ 0 h 28"/>
                <a:gd name="T88" fmla="*/ 6 w 15"/>
                <a:gd name="T89" fmla="*/ 0 h 28"/>
                <a:gd name="T90" fmla="*/ 6 w 15"/>
                <a:gd name="T91" fmla="*/ 0 h 28"/>
                <a:gd name="T92" fmla="*/ 5 w 15"/>
                <a:gd name="T93" fmla="*/ 0 h 28"/>
                <a:gd name="T94" fmla="*/ 2 w 15"/>
                <a:gd name="T95" fmla="*/ 1 h 28"/>
                <a:gd name="T96" fmla="*/ 0 w 15"/>
                <a:gd name="T97" fmla="*/ 8 h 28"/>
                <a:gd name="T98" fmla="*/ 0 w 15"/>
                <a:gd name="T99" fmla="*/ 13 h 28"/>
                <a:gd name="T100" fmla="*/ 2 w 15"/>
                <a:gd name="T10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" h="28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1" name="Freeform 71"/>
            <p:cNvSpPr/>
            <p:nvPr/>
          </p:nvSpPr>
          <p:spPr bwMode="auto">
            <a:xfrm>
              <a:off x="3830" y="2095"/>
              <a:ext cx="17" cy="20"/>
            </a:xfrm>
            <a:custGeom>
              <a:avLst/>
              <a:gdLst>
                <a:gd name="T0" fmla="*/ 1 w 7"/>
                <a:gd name="T1" fmla="*/ 5 h 8"/>
                <a:gd name="T2" fmla="*/ 4 w 7"/>
                <a:gd name="T3" fmla="*/ 8 h 8"/>
                <a:gd name="T4" fmla="*/ 7 w 7"/>
                <a:gd name="T5" fmla="*/ 5 h 8"/>
                <a:gd name="T6" fmla="*/ 7 w 7"/>
                <a:gd name="T7" fmla="*/ 4 h 8"/>
                <a:gd name="T8" fmla="*/ 7 w 7"/>
                <a:gd name="T9" fmla="*/ 4 h 8"/>
                <a:gd name="T10" fmla="*/ 4 w 7"/>
                <a:gd name="T11" fmla="*/ 0 h 8"/>
                <a:gd name="T12" fmla="*/ 1 w 7"/>
                <a:gd name="T13" fmla="*/ 4 h 8"/>
                <a:gd name="T14" fmla="*/ 0 w 7"/>
                <a:gd name="T15" fmla="*/ 4 h 8"/>
                <a:gd name="T16" fmla="*/ 1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2" name="Freeform 72"/>
            <p:cNvSpPr/>
            <p:nvPr/>
          </p:nvSpPr>
          <p:spPr bwMode="auto">
            <a:xfrm>
              <a:off x="3867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3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8 w 14"/>
                <a:gd name="T61" fmla="*/ 0 h 26"/>
                <a:gd name="T62" fmla="*/ 8 w 14"/>
                <a:gd name="T63" fmla="*/ 0 h 26"/>
                <a:gd name="T64" fmla="*/ 8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1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3" name="Freeform 73"/>
            <p:cNvSpPr/>
            <p:nvPr/>
          </p:nvSpPr>
          <p:spPr bwMode="auto">
            <a:xfrm>
              <a:off x="3875" y="2115"/>
              <a:ext cx="17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6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4" name="Freeform 74"/>
            <p:cNvSpPr/>
            <p:nvPr/>
          </p:nvSpPr>
          <p:spPr bwMode="auto">
            <a:xfrm>
              <a:off x="3778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4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9 w 14"/>
                <a:gd name="T61" fmla="*/ 0 h 26"/>
                <a:gd name="T62" fmla="*/ 9 w 14"/>
                <a:gd name="T63" fmla="*/ 0 h 26"/>
                <a:gd name="T64" fmla="*/ 9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2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75"/>
            <p:cNvSpPr/>
            <p:nvPr/>
          </p:nvSpPr>
          <p:spPr bwMode="auto">
            <a:xfrm>
              <a:off x="3785" y="2115"/>
              <a:ext cx="18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7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28648" y="1268939"/>
            <a:ext cx="2388523" cy="522002"/>
            <a:chOff x="8703732" y="1692310"/>
            <a:chExt cx="2288018" cy="696164"/>
          </a:xfrm>
        </p:grpSpPr>
        <p:sp>
          <p:nvSpPr>
            <p:cNvPr id="67" name="文本框 148"/>
            <p:cNvSpPr txBox="1"/>
            <p:nvPr/>
          </p:nvSpPr>
          <p:spPr>
            <a:xfrm>
              <a:off x="8703732" y="1692310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属性调用过程</a:t>
              </a:r>
              <a:endParaRPr lang="zh-CN" altLang="en-US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8744129" y="206164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掌握：属性调用的过程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28649" y="3489296"/>
            <a:ext cx="2388522" cy="515378"/>
            <a:chOff x="8703732" y="4653472"/>
            <a:chExt cx="2288018" cy="687330"/>
          </a:xfrm>
        </p:grpSpPr>
        <p:sp>
          <p:nvSpPr>
            <p:cNvPr id="70" name="文本框 154"/>
            <p:cNvSpPr txBox="1"/>
            <p:nvPr/>
          </p:nvSpPr>
          <p:spPr>
            <a:xfrm>
              <a:off x="8703732" y="4653472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魔法方法</a:t>
              </a:r>
              <a:endParaRPr lang="zh-CN" altLang="en-US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744129" y="5013970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__new___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 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___str___, ___</a:t>
              </a:r>
              <a:r>
                <a:rPr lang="en-US" altLang="zh-CN" sz="7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repr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___</a:t>
              </a:r>
              <a:endPara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11888" y="1268938"/>
            <a:ext cx="2423669" cy="569505"/>
            <a:chOff x="1342678" y="1692310"/>
            <a:chExt cx="2304256" cy="759516"/>
          </a:xfrm>
        </p:grpSpPr>
        <p:sp>
          <p:nvSpPr>
            <p:cNvPr id="73" name="文本框 145"/>
            <p:cNvSpPr txBox="1"/>
            <p:nvPr/>
          </p:nvSpPr>
          <p:spPr>
            <a:xfrm>
              <a:off x="2078995" y="1692310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常用内置函数</a:t>
              </a:r>
              <a:endParaRPr lang="zh-CN" altLang="en-US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113"/>
            <p:cNvSpPr txBox="1"/>
            <p:nvPr/>
          </p:nvSpPr>
          <p:spPr>
            <a:xfrm>
              <a:off x="1342678" y="2124994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7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hasattr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7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getattr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7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setattr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7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isinstance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1888" y="3489293"/>
            <a:ext cx="2423669" cy="562881"/>
            <a:chOff x="1342678" y="4653472"/>
            <a:chExt cx="2304256" cy="750682"/>
          </a:xfrm>
        </p:grpSpPr>
        <p:sp>
          <p:nvSpPr>
            <p:cNvPr id="76" name="文本框 151"/>
            <p:cNvSpPr txBox="1"/>
            <p:nvPr/>
          </p:nvSpPr>
          <p:spPr>
            <a:xfrm>
              <a:off x="2078995" y="4653472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lang="zh-CN" altLang="en-US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113"/>
            <p:cNvSpPr txBox="1"/>
            <p:nvPr/>
          </p:nvSpPr>
          <p:spPr>
            <a:xfrm>
              <a:off x="1342678" y="507732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了解：序列类型协议、上下文协议、迭代器协议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作业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70" name="文本框 154"/>
          <p:cNvSpPr txBox="1"/>
          <p:nvPr/>
        </p:nvSpPr>
        <p:spPr>
          <a:xfrm>
            <a:off x="1725168" y="1927683"/>
            <a:ext cx="5693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测试列表推导和不用列表推导那一种速度更快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不可以使用小数做步长，实现一个可迭代对象，可以实现小数步长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340175" y="3279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59935" y="3723878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码趣教育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6" y="411585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4478" y="3132956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自强不息的自己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  <a:endParaRPr lang="zh-CN" altLang="en-US" sz="20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392888" y="3884269"/>
            <a:ext cx="851396" cy="718592"/>
            <a:chOff x="3190518" y="4807549"/>
            <a:chExt cx="1135194" cy="958123"/>
          </a:xfrm>
        </p:grpSpPr>
        <p:grpSp>
          <p:nvGrpSpPr>
            <p:cNvPr id="31" name="组合 30"/>
            <p:cNvGrpSpPr/>
            <p:nvPr/>
          </p:nvGrpSpPr>
          <p:grpSpPr>
            <a:xfrm>
              <a:off x="3227162" y="4807549"/>
              <a:ext cx="1098550" cy="958123"/>
              <a:chOff x="2857499" y="1149477"/>
              <a:chExt cx="1098550" cy="958123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0518" y="4893611"/>
              <a:ext cx="1048474" cy="824561"/>
              <a:chOff x="2615293" y="1775288"/>
              <a:chExt cx="1048474" cy="82456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14" y="1097853"/>
            <a:ext cx="3522992" cy="863107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13" y="2036347"/>
            <a:ext cx="3522993" cy="859061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16313" y="2974842"/>
            <a:ext cx="3522994" cy="863027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416314" y="3884269"/>
            <a:ext cx="3522992" cy="857105"/>
            <a:chOff x="4555084" y="4807551"/>
            <a:chExt cx="4697323" cy="114280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9050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4" y="4807551"/>
              <a:ext cx="4697323" cy="974450"/>
              <a:chOff x="4555084" y="4807551"/>
              <a:chExt cx="4697323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4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264" y="875607"/>
            <a:ext cx="742053" cy="400388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099" y="1145335"/>
            <a:ext cx="1651311" cy="307777"/>
            <a:chOff x="5788132" y="1155639"/>
            <a:chExt cx="2201748" cy="410370"/>
          </a:xfrm>
        </p:grpSpPr>
        <p:sp>
          <p:nvSpPr>
            <p:cNvPr id="67" name="文本框 66"/>
            <p:cNvSpPr txBox="1"/>
            <p:nvPr/>
          </p:nvSpPr>
          <p:spPr>
            <a:xfrm>
              <a:off x="6299025" y="1155639"/>
              <a:ext cx="169085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常用内置函数</a:t>
              </a:r>
              <a:endPara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664443" cy="307777"/>
            <a:chOff x="4327967" y="2047433"/>
            <a:chExt cx="1664443" cy="307777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属性调用过程</a:t>
              </a:r>
              <a:endParaRPr lang="zh-CN" altLang="en-US" sz="1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1310601" cy="307777"/>
            <a:chOff x="4316479" y="2993556"/>
            <a:chExt cx="1310601" cy="307777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魔法方法</a:t>
              </a:r>
              <a:endParaRPr lang="zh-CN" altLang="en-US" sz="1400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23961" y="3924071"/>
            <a:ext cx="954377" cy="314081"/>
            <a:chOff x="4323961" y="3924071"/>
            <a:chExt cx="954377" cy="314081"/>
          </a:xfrm>
        </p:grpSpPr>
        <p:grpSp>
          <p:nvGrpSpPr>
            <p:cNvPr id="90" name="组合 89"/>
            <p:cNvGrpSpPr/>
            <p:nvPr/>
          </p:nvGrpSpPr>
          <p:grpSpPr>
            <a:xfrm>
              <a:off x="4323961" y="3924071"/>
              <a:ext cx="258633" cy="281445"/>
              <a:chOff x="4873620" y="1965325"/>
              <a:chExt cx="269882" cy="293688"/>
            </a:xfrm>
            <a:solidFill>
              <a:srgbClr val="663A77"/>
            </a:solidFill>
            <a:effectLst/>
          </p:grpSpPr>
          <p:sp>
            <p:nvSpPr>
              <p:cNvPr id="93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734599" y="3930375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lang="zh-CN" altLang="en-US" sz="14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4319423" cy="852875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371875" y="1269298"/>
              <a:ext cx="840968" cy="743320"/>
              <a:chOff x="1373381" y="2419508"/>
              <a:chExt cx="1119329" cy="98935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73381" y="3019696"/>
                <a:ext cx="1119329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537015" y="2045506"/>
            <a:ext cx="2778106" cy="475457"/>
            <a:chOff x="3446961" y="1692216"/>
            <a:chExt cx="2778106" cy="475457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常用内置函数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/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上节课掌握了类的定义和基本使用，可以通过点操作符去访问属性和方法，但是如果属性不存在会怎么办呢？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不希望因为属性不存在而出现报错，如何避免这个问题呢？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属性访问函数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928" y="1046512"/>
            <a:ext cx="4327072" cy="39337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98622" y="1159328"/>
            <a:ext cx="2930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sz="2000" b="1" dirty="0" err="1"/>
              <a:t>ks</a:t>
            </a:r>
            <a:r>
              <a:rPr kumimoji="1" lang="en-GB" altLang="zh-CN" sz="2000" b="1" dirty="0"/>
              <a:t> = </a:t>
            </a:r>
            <a:r>
              <a:rPr kumimoji="1" lang="en-GB" altLang="zh-CN" sz="2000" b="1" dirty="0" err="1">
                <a:solidFill>
                  <a:srgbClr val="00ADBD"/>
                </a:solidFill>
              </a:rPr>
              <a:t>HunXue</a:t>
            </a:r>
            <a:r>
              <a:rPr kumimoji="1" lang="en-GB" altLang="zh-CN" sz="2000" b="1" dirty="0"/>
              <a:t>('</a:t>
            </a:r>
            <a:r>
              <a:rPr kumimoji="1" lang="zh-CN" altLang="en-US" sz="2000" b="1" dirty="0">
                <a:solidFill>
                  <a:schemeClr val="accent6"/>
                </a:solidFill>
              </a:rPr>
              <a:t>空山</a:t>
            </a:r>
            <a:r>
              <a:rPr kumimoji="1" lang="en-US" altLang="zh-CN" sz="2000" b="1" dirty="0"/>
              <a:t>', 18)</a:t>
            </a:r>
            <a:endParaRPr kumimoji="1" lang="zh-CN" altLang="en-US" sz="2000" b="1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767943" y="2071006"/>
            <a:ext cx="3845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>
                <a:solidFill>
                  <a:srgbClr val="663B76"/>
                </a:solidFill>
              </a:rPr>
              <a:t>hasattr</a:t>
            </a:r>
            <a:r>
              <a:rPr kumimoji="1" lang="en-US" altLang="zh-CN" b="1" dirty="0"/>
              <a:t>	</a:t>
            </a:r>
            <a:r>
              <a:rPr kumimoji="1" lang="zh-CN" altLang="en-US" b="1" dirty="0"/>
              <a:t>判断属性是否存在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GB" altLang="zh-CN" b="1" dirty="0" err="1">
                <a:solidFill>
                  <a:srgbClr val="663B76"/>
                </a:solidFill>
              </a:rPr>
              <a:t>getattr</a:t>
            </a:r>
            <a:r>
              <a:rPr kumimoji="1" lang="en-GB" altLang="zh-CN" b="1" dirty="0"/>
              <a:t>	</a:t>
            </a:r>
            <a:r>
              <a:rPr kumimoji="1" lang="zh-CN" altLang="en-GB" b="1" dirty="0"/>
              <a:t>得到</a:t>
            </a:r>
            <a:r>
              <a:rPr kumimoji="1" lang="zh-CN" altLang="en-US" b="1" dirty="0"/>
              <a:t>属性值，没有则报错</a:t>
            </a:r>
            <a:endParaRPr kumimoji="1" lang="en-US" altLang="zh-CN" b="1" dirty="0"/>
          </a:p>
          <a:p>
            <a:endParaRPr kumimoji="1" lang="en-GB" altLang="zh-CN" b="1" dirty="0"/>
          </a:p>
          <a:p>
            <a:r>
              <a:rPr kumimoji="1" lang="en-GB" altLang="zh-CN" b="1" dirty="0" err="1">
                <a:solidFill>
                  <a:srgbClr val="663B76"/>
                </a:solidFill>
              </a:rPr>
              <a:t>setattr</a:t>
            </a:r>
            <a:r>
              <a:rPr kumimoji="1" lang="en-GB" altLang="zh-CN" b="1" dirty="0"/>
              <a:t>	</a:t>
            </a:r>
            <a:r>
              <a:rPr kumimoji="1" lang="zh-CN" altLang="en-US" b="1" dirty="0"/>
              <a:t>设置属性值</a:t>
            </a:r>
            <a:endParaRPr kumimoji="1" lang="en-US" altLang="zh-CN" b="1" dirty="0"/>
          </a:p>
          <a:p>
            <a:endParaRPr kumimoji="1" lang="en-GB" altLang="zh-CN" b="1" dirty="0"/>
          </a:p>
          <a:p>
            <a:r>
              <a:rPr kumimoji="1" lang="en-GB" altLang="zh-CN" b="1" dirty="0" err="1">
                <a:solidFill>
                  <a:srgbClr val="663B76"/>
                </a:solidFill>
              </a:rPr>
              <a:t>delattr</a:t>
            </a:r>
            <a:r>
              <a:rPr kumimoji="1" lang="en-GB" altLang="zh-CN" b="1" dirty="0"/>
              <a:t>	</a:t>
            </a:r>
            <a:r>
              <a:rPr kumimoji="1" lang="zh-CN" altLang="en-US" b="1" dirty="0"/>
              <a:t>删除属性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注意：属性名需要加上引号</a:t>
            </a:r>
            <a:endParaRPr kumimoji="1" lang="en-US" altLang="zh-CN" b="1" dirty="0"/>
          </a:p>
          <a:p>
            <a:r>
              <a:rPr kumimoji="1" lang="en-US" altLang="zh-CN" b="1" dirty="0" err="1"/>
              <a:t>attr</a:t>
            </a:r>
            <a:r>
              <a:rPr kumimoji="1" lang="zh-CN" altLang="en-US" b="1" dirty="0"/>
              <a:t> 即</a:t>
            </a:r>
            <a:r>
              <a:rPr kumimoji="1" lang="en-US" altLang="zh-CN" b="1" dirty="0"/>
              <a:t>attribute</a:t>
            </a:r>
            <a:r>
              <a:rPr kumimoji="1" lang="zh-CN" altLang="en-US" b="1" dirty="0"/>
              <a:t> 的缩写</a:t>
            </a:r>
            <a:endParaRPr kumimoji="1"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属性访问函数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050" y="1106186"/>
            <a:ext cx="4327072" cy="1929640"/>
          </a:xfrm>
          <a:prstGeom prst="rect">
            <a:avLst/>
          </a:prstGeom>
        </p:spPr>
      </p:pic>
      <p:sp>
        <p:nvSpPr>
          <p:cNvPr id="106" name="文本框 105"/>
          <p:cNvSpPr txBox="1"/>
          <p:nvPr/>
        </p:nvSpPr>
        <p:spPr>
          <a:xfrm>
            <a:off x="4677880" y="1655837"/>
            <a:ext cx="432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通过简单</a:t>
            </a:r>
            <a:r>
              <a:rPr kumimoji="1" lang="en-US" altLang="zh-CN" b="1" dirty="0"/>
              <a:t> </a:t>
            </a:r>
            <a:r>
              <a:rPr kumimoji="1" lang="en-US" altLang="zh-CN" b="1" dirty="0">
                <a:solidFill>
                  <a:schemeClr val="accent2"/>
                </a:solidFill>
              </a:rPr>
              <a:t>if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判断就能避免属性不存在时，报错的问题，同时也可以设置属性值</a:t>
            </a:r>
            <a:endParaRPr kumimoji="1"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6" y="3467343"/>
            <a:ext cx="8778242" cy="32378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79351" y="4221321"/>
            <a:ext cx="478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思考：这个三目运算能否保证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得到属性值</a:t>
            </a:r>
            <a:endParaRPr kumimoji="1" lang="en-US" altLang="zh-CN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对象关系方法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050" y="1592532"/>
            <a:ext cx="4327072" cy="956948"/>
          </a:xfrm>
          <a:prstGeom prst="rect">
            <a:avLst/>
          </a:prstGeom>
        </p:spPr>
      </p:pic>
      <p:sp>
        <p:nvSpPr>
          <p:cNvPr id="106" name="文本框 105"/>
          <p:cNvSpPr txBox="1"/>
          <p:nvPr/>
        </p:nvSpPr>
        <p:spPr>
          <a:xfrm>
            <a:off x="4677880" y="1655837"/>
            <a:ext cx="432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>
                <a:solidFill>
                  <a:srgbClr val="663B76"/>
                </a:solidFill>
              </a:rPr>
              <a:t>issubclass</a:t>
            </a:r>
            <a:r>
              <a:rPr kumimoji="1" lang="zh-CN" altLang="en-US" b="1" dirty="0"/>
              <a:t> 判断第一个类是不是后面类的子类</a:t>
            </a:r>
            <a:endParaRPr kumimoji="1"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050" y="2769702"/>
            <a:ext cx="3583687" cy="10490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42905" y="3002269"/>
            <a:ext cx="478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b="1" dirty="0" err="1">
                <a:solidFill>
                  <a:srgbClr val="663B76"/>
                </a:solidFill>
              </a:rPr>
              <a:t>isinstance</a:t>
            </a:r>
            <a:r>
              <a:rPr kumimoji="1" lang="zh-CN" altLang="en-US" b="1" dirty="0"/>
              <a:t>  判断实例是否是后面的实例</a:t>
            </a:r>
            <a:endParaRPr kumimoji="1" lang="en-US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50" y="3998159"/>
            <a:ext cx="3519970" cy="80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42905" y="4216618"/>
            <a:ext cx="478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663B76"/>
                </a:solidFill>
              </a:rPr>
              <a:t>type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也可以判断，但是只能判断单个类</a:t>
            </a:r>
            <a:endParaRPr kumimoji="1" lang="en-US" altLang="zh-CN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属性调用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2"/>
            <a:ext cx="1206047" cy="661223"/>
            <a:chOff x="5141520" y="2534685"/>
            <a:chExt cx="1607854" cy="881833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对象关系方法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676978"/>
            <a:chOff x="1692002" y="2213165"/>
            <a:chExt cx="2816878" cy="902846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属性调用函数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</a:t>
              </a:r>
              <a:r>
                <a:rPr lang="en-GB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hasattr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GB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getattr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GB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setattr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delattr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9"/>
            <a:ext cx="2062964" cy="687479"/>
            <a:chOff x="7893340" y="1967591"/>
            <a:chExt cx="2750260" cy="91684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对象关系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52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掌握：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isinstance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和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type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方法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</p:bldLst>
      </p:timing>
    </mc:Fallback>
  </mc:AlternateContent>
</p:sld>
</file>

<file path=ppt/tags/tag1.xml><?xml version="1.0" encoding="utf-8"?>
<p:tagLst xmlns:p="http://schemas.openxmlformats.org/presentationml/2006/main">
  <p:tag name="ISPRING_PRESENTATION_TITLE" val="微粒体年度总结计划PPT模版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{EB292516-5264-6345-B1E7-64E0BAF3945B}tf16401369</Template>
  <TotalTime>0</TotalTime>
  <Words>2322</Words>
  <Application>WPS 演示</Application>
  <PresentationFormat>全屏显示(16:9)</PresentationFormat>
  <Paragraphs>294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宋体</vt:lpstr>
      <vt:lpstr>Wingdings</vt:lpstr>
      <vt:lpstr>方正正大黑简体</vt:lpstr>
      <vt:lpstr>黑体</vt:lpstr>
      <vt:lpstr>微软雅黑</vt:lpstr>
      <vt:lpstr>方正正中黑简体</vt:lpstr>
      <vt:lpstr>Hiragino Sans GB W6</vt:lpstr>
      <vt:lpstr>时尚中黑简体</vt:lpstr>
      <vt:lpstr>造字工房悦黑体验版细体</vt:lpstr>
      <vt:lpstr>Impact</vt:lpstr>
      <vt:lpstr>LiHei Pro</vt:lpstr>
      <vt:lpstr>Calibri</vt:lpstr>
      <vt:lpstr>Arial Unicode MS</vt:lpstr>
      <vt:lpstr>等线 Light</vt:lpstr>
      <vt:lpstr>Calibri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墨染</cp:lastModifiedBy>
  <cp:revision>44</cp:revision>
  <dcterms:created xsi:type="dcterms:W3CDTF">2016-05-26T11:22:00Z</dcterms:created>
  <dcterms:modified xsi:type="dcterms:W3CDTF">2020-08-24T06:26:56Z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