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86" r:id="rId2"/>
    <p:sldId id="265" r:id="rId3"/>
    <p:sldId id="292" r:id="rId4"/>
    <p:sldId id="266" r:id="rId5"/>
    <p:sldId id="267" r:id="rId6"/>
    <p:sldId id="288" r:id="rId7"/>
    <p:sldId id="258" r:id="rId8"/>
    <p:sldId id="290" r:id="rId9"/>
    <p:sldId id="259" r:id="rId10"/>
    <p:sldId id="289" r:id="rId11"/>
    <p:sldId id="268" r:id="rId12"/>
    <p:sldId id="260" r:id="rId13"/>
    <p:sldId id="271" r:id="rId14"/>
    <p:sldId id="272" r:id="rId15"/>
    <p:sldId id="294" r:id="rId16"/>
    <p:sldId id="273" r:id="rId17"/>
    <p:sldId id="295" r:id="rId18"/>
    <p:sldId id="274" r:id="rId19"/>
    <p:sldId id="283" r:id="rId20"/>
    <p:sldId id="296" r:id="rId21"/>
    <p:sldId id="28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4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AB7817-DD05-488D-9F72-2E71D2C32014}" type="datetimeFigureOut">
              <a:rPr lang="zh-CN" altLang="en-US" smtClean="0"/>
              <a:pPr/>
              <a:t>2017/3/28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5EA3F-FA7B-4113-AB05-E2BC39033B0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2017/3/28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onlinedown.net/soft/255225.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讲座大纲</a:t>
            </a:r>
            <a:endParaRPr lang="zh-CN" altLang="en-US" dirty="0"/>
          </a:p>
        </p:txBody>
      </p:sp>
      <p:sp>
        <p:nvSpPr>
          <p:cNvPr id="3" name="内容占位符 2"/>
          <p:cNvSpPr>
            <a:spLocks noGrp="1"/>
          </p:cNvSpPr>
          <p:nvPr>
            <p:ph idx="1"/>
          </p:nvPr>
        </p:nvSpPr>
        <p:spPr/>
        <p:txBody>
          <a:bodyPr/>
          <a:lstStyle/>
          <a:p>
            <a:pPr>
              <a:buNone/>
            </a:pPr>
            <a:endParaRPr lang="zh-CN" altLang="zh-CN" dirty="0" smtClean="0"/>
          </a:p>
          <a:p>
            <a:pPr lvl="0"/>
            <a:r>
              <a:rPr lang="zh-CN" altLang="zh-CN" dirty="0" smtClean="0"/>
              <a:t>搭建</a:t>
            </a:r>
            <a:r>
              <a:rPr lang="en-US" altLang="zh-CN" dirty="0" smtClean="0"/>
              <a:t>python</a:t>
            </a:r>
            <a:r>
              <a:rPr lang="zh-CN" altLang="zh-CN" dirty="0" smtClean="0"/>
              <a:t>编程环境</a:t>
            </a:r>
            <a:r>
              <a:rPr lang="en-US" altLang="zh-CN" dirty="0" smtClean="0"/>
              <a:t>	</a:t>
            </a:r>
            <a:endParaRPr lang="zh-CN" altLang="zh-CN" dirty="0" smtClean="0"/>
          </a:p>
          <a:p>
            <a:pPr lvl="0"/>
            <a:r>
              <a:rPr lang="zh-CN" altLang="zh-CN" dirty="0" smtClean="0"/>
              <a:t>利用</a:t>
            </a:r>
            <a:r>
              <a:rPr lang="en-US" altLang="zh-CN" dirty="0" err="1" smtClean="0"/>
              <a:t>tushare</a:t>
            </a:r>
            <a:r>
              <a:rPr lang="zh-CN" altLang="zh-CN" dirty="0" smtClean="0"/>
              <a:t>获取行情数据</a:t>
            </a:r>
          </a:p>
          <a:p>
            <a:pPr lvl="0"/>
            <a:r>
              <a:rPr lang="zh-CN" altLang="zh-CN" dirty="0" smtClean="0"/>
              <a:t>在</a:t>
            </a:r>
            <a:r>
              <a:rPr lang="en-US" altLang="zh-CN" dirty="0" smtClean="0"/>
              <a:t>Python</a:t>
            </a:r>
            <a:r>
              <a:rPr lang="zh-CN" altLang="zh-CN" dirty="0" smtClean="0"/>
              <a:t>下实现交易策略。</a:t>
            </a:r>
          </a:p>
          <a:p>
            <a:pPr lvl="0"/>
            <a:r>
              <a:rPr lang="zh-CN" altLang="zh-CN" dirty="0" smtClean="0"/>
              <a:t>交易信号提取与资金曲线展示。</a:t>
            </a:r>
          </a:p>
          <a:p>
            <a:pPr lvl="0"/>
            <a:r>
              <a:rPr lang="en-US" altLang="zh-CN" dirty="0" smtClean="0"/>
              <a:t>Python</a:t>
            </a:r>
            <a:r>
              <a:rPr lang="zh-CN" altLang="zh-CN" dirty="0" smtClean="0"/>
              <a:t>量化研究公用平台介绍</a:t>
            </a:r>
          </a:p>
          <a:p>
            <a:pPr>
              <a:buNone/>
            </a:pP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显示数据</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sz="2400" dirty="0" smtClean="0"/>
              <a:t>完成了对数据的获取之后，我们想查看我们得到的数据。 </a:t>
            </a:r>
            <a:endParaRPr lang="en-US" altLang="zh-CN" sz="2400" dirty="0" smtClean="0"/>
          </a:p>
          <a:p>
            <a:pPr lvl="1">
              <a:buNone/>
            </a:pPr>
            <a:endParaRPr lang="en-US" altLang="zh-CN" sz="2400" dirty="0" smtClean="0"/>
          </a:p>
          <a:p>
            <a:pPr lvl="1">
              <a:buNone/>
            </a:pPr>
            <a:r>
              <a:rPr lang="zh-CN" altLang="en-US" sz="2400" dirty="0" smtClean="0"/>
              <a:t>首先我们要确保我们已经导入了画图的包  </a:t>
            </a:r>
            <a:r>
              <a:rPr lang="en-US" altLang="zh-CN" sz="2400" b="1" dirty="0" err="1" smtClean="0">
                <a:solidFill>
                  <a:srgbClr val="FF0000"/>
                </a:solidFill>
              </a:rPr>
              <a:t>matplotlib</a:t>
            </a:r>
            <a:r>
              <a:rPr lang="en-US" altLang="zh-CN" sz="2400" dirty="0" smtClean="0"/>
              <a:t>.</a:t>
            </a:r>
          </a:p>
          <a:p>
            <a:pPr lvl="1">
              <a:buNone/>
            </a:pPr>
            <a:endParaRPr lang="en-US" altLang="zh-CN" sz="2400" dirty="0" smtClean="0"/>
          </a:p>
          <a:p>
            <a:pPr lvl="1">
              <a:buNone/>
            </a:pPr>
            <a:endParaRPr lang="en-US" altLang="zh-CN" sz="2400" dirty="0" smtClean="0"/>
          </a:p>
          <a:p>
            <a:pPr lvl="1">
              <a:buNone/>
            </a:pPr>
            <a:endParaRPr lang="en-US" altLang="zh-CN" sz="2400" dirty="0" smtClean="0"/>
          </a:p>
          <a:p>
            <a:pPr lvl="1">
              <a:buNone/>
            </a:pPr>
            <a:r>
              <a:rPr lang="zh-CN" altLang="en-US" sz="2400" dirty="0" smtClean="0"/>
              <a:t>然后我们直接调用</a:t>
            </a:r>
            <a:r>
              <a:rPr lang="en-US" altLang="zh-CN" sz="2400" dirty="0" smtClean="0"/>
              <a:t>hs300</a:t>
            </a:r>
            <a:r>
              <a:rPr lang="zh-CN" altLang="en-US" sz="2400" dirty="0" smtClean="0"/>
              <a:t>实例的</a:t>
            </a:r>
            <a:r>
              <a:rPr lang="en-US" altLang="zh-CN" sz="2400" b="1" dirty="0" smtClean="0">
                <a:solidFill>
                  <a:srgbClr val="FF0000"/>
                </a:solidFill>
              </a:rPr>
              <a:t>plot</a:t>
            </a:r>
            <a:r>
              <a:rPr lang="zh-CN" altLang="en-US" sz="2400" b="1" dirty="0" smtClean="0">
                <a:solidFill>
                  <a:srgbClr val="FF0000"/>
                </a:solidFill>
              </a:rPr>
              <a:t>（）</a:t>
            </a:r>
            <a:r>
              <a:rPr lang="zh-CN" altLang="en-US" sz="2400" dirty="0" smtClean="0"/>
              <a:t>方法，就可以对我们的数据进行</a:t>
            </a:r>
            <a:r>
              <a:rPr lang="zh-CN" altLang="en-US" sz="2400" b="1" dirty="0" smtClean="0"/>
              <a:t>画图显示。</a:t>
            </a:r>
            <a:endParaRPr lang="en-US" altLang="zh-CN" sz="2400" b="1" dirty="0" smtClean="0"/>
          </a:p>
          <a:p>
            <a:pPr lvl="1">
              <a:buNone/>
            </a:pPr>
            <a:endParaRPr lang="en-US" altLang="zh-CN" sz="2400" b="1" dirty="0" smtClean="0"/>
          </a:p>
          <a:p>
            <a:pPr lvl="1">
              <a:buNone/>
            </a:pPr>
            <a:r>
              <a:rPr lang="zh-CN" altLang="en-US" sz="2400" dirty="0" smtClean="0"/>
              <a:t>如下展示：</a:t>
            </a:r>
            <a:endParaRPr lang="zh-CN" altLang="en-US" sz="2400" dirty="0"/>
          </a:p>
        </p:txBody>
      </p:sp>
      <p:pic>
        <p:nvPicPr>
          <p:cNvPr id="6" name="图片 5" descr="filehelper_1459849488049_67.png"/>
          <p:cNvPicPr>
            <a:picLocks noChangeAspect="1"/>
          </p:cNvPicPr>
          <p:nvPr/>
        </p:nvPicPr>
        <p:blipFill>
          <a:blip r:embed="rId2" cstate="print"/>
          <a:stretch>
            <a:fillRect/>
          </a:stretch>
        </p:blipFill>
        <p:spPr>
          <a:xfrm>
            <a:off x="857224" y="3429000"/>
            <a:ext cx="7643866" cy="42862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基本交互式讲解</a:t>
            </a:r>
            <a:r>
              <a:rPr lang="en-US" altLang="zh-CN" dirty="0" smtClean="0"/>
              <a:t>—</a:t>
            </a:r>
            <a:r>
              <a:rPr lang="zh-CN" altLang="en-US" dirty="0" smtClean="0"/>
              <a:t>数据展示</a:t>
            </a:r>
            <a:endParaRPr lang="zh-CN" altLang="en-US"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857224" y="1500174"/>
            <a:ext cx="7358114"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85728"/>
            <a:ext cx="8229600" cy="571504"/>
          </a:xfrm>
        </p:spPr>
        <p:txBody>
          <a:bodyPr>
            <a:normAutofit/>
          </a:bodyPr>
          <a:lstStyle/>
          <a:p>
            <a:r>
              <a:rPr lang="zh-CN" altLang="en-US" sz="2400" b="1" dirty="0" smtClean="0">
                <a:solidFill>
                  <a:srgbClr val="FF0000"/>
                </a:solidFill>
              </a:rPr>
              <a:t>均线组合显示</a:t>
            </a:r>
            <a:endParaRPr lang="zh-CN" altLang="en-US" sz="2400" b="1" dirty="0">
              <a:solidFill>
                <a:srgbClr val="FF0000"/>
              </a:solidFill>
            </a:endParaRPr>
          </a:p>
        </p:txBody>
      </p:sp>
      <p:sp>
        <p:nvSpPr>
          <p:cNvPr id="5" name="内容占位符 4"/>
          <p:cNvSpPr>
            <a:spLocks noGrp="1"/>
          </p:cNvSpPr>
          <p:nvPr>
            <p:ph idx="1"/>
          </p:nvPr>
        </p:nvSpPr>
        <p:spPr/>
        <p:txBody>
          <a:bodyPr/>
          <a:lstStyle/>
          <a:p>
            <a:pPr>
              <a:buNone/>
            </a:pP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357158" y="1000108"/>
            <a:ext cx="8429684" cy="55265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lstStyle/>
          <a:p>
            <a:r>
              <a:rPr lang="zh-CN" altLang="en-US" dirty="0" smtClean="0"/>
              <a:t>用</a:t>
            </a:r>
            <a:r>
              <a:rPr lang="en-US" altLang="zh-CN" dirty="0" smtClean="0"/>
              <a:t>python</a:t>
            </a:r>
            <a:r>
              <a:rPr lang="zh-CN" altLang="en-US" dirty="0" smtClean="0"/>
              <a:t>实现一个简单策略</a:t>
            </a:r>
            <a:endParaRPr lang="zh-CN" altLang="en-US" dirty="0"/>
          </a:p>
        </p:txBody>
      </p:sp>
      <p:sp>
        <p:nvSpPr>
          <p:cNvPr id="3" name="内容占位符 2"/>
          <p:cNvSpPr>
            <a:spLocks noGrp="1"/>
          </p:cNvSpPr>
          <p:nvPr>
            <p:ph idx="1"/>
          </p:nvPr>
        </p:nvSpPr>
        <p:spPr>
          <a:xfrm>
            <a:off x="500034" y="1500174"/>
            <a:ext cx="8229600" cy="4757758"/>
          </a:xfrm>
        </p:spPr>
        <p:txBody>
          <a:bodyPr/>
          <a:lstStyle/>
          <a:p>
            <a:r>
              <a:rPr lang="zh-CN" altLang="en-US" dirty="0" smtClean="0"/>
              <a:t>策略逻辑：</a:t>
            </a:r>
            <a:endParaRPr lang="en-US" altLang="zh-CN" dirty="0" smtClean="0"/>
          </a:p>
          <a:p>
            <a:pPr>
              <a:buNone/>
            </a:pPr>
            <a:endParaRPr lang="en-US" altLang="zh-CN" dirty="0" smtClean="0"/>
          </a:p>
          <a:p>
            <a:pPr>
              <a:buNone/>
            </a:pPr>
            <a:r>
              <a:rPr lang="en-US" altLang="zh-CN" dirty="0" smtClean="0"/>
              <a:t>	</a:t>
            </a:r>
            <a:r>
              <a:rPr lang="zh-CN" altLang="en-US" sz="2400" dirty="0" smtClean="0"/>
              <a:t>空仓：</a:t>
            </a:r>
            <a:r>
              <a:rPr lang="en-US" altLang="zh-CN" sz="2400" dirty="0" smtClean="0"/>
              <a:t>10</a:t>
            </a:r>
            <a:r>
              <a:rPr lang="zh-CN" altLang="en-US" sz="2400" dirty="0" smtClean="0"/>
              <a:t>天均线在</a:t>
            </a:r>
            <a:r>
              <a:rPr lang="en-US" altLang="zh-CN" sz="2400" dirty="0" smtClean="0"/>
              <a:t>40</a:t>
            </a:r>
            <a:r>
              <a:rPr lang="zh-CN" altLang="en-US" sz="2400" dirty="0" smtClean="0"/>
              <a:t>天均线的上下</a:t>
            </a:r>
            <a:r>
              <a:rPr lang="en-US" altLang="zh-CN" sz="2400" dirty="0" smtClean="0"/>
              <a:t>3</a:t>
            </a:r>
            <a:r>
              <a:rPr lang="zh-CN" altLang="en-US" sz="2400" dirty="0" smtClean="0"/>
              <a:t>点范围</a:t>
            </a:r>
            <a:r>
              <a:rPr lang="zh-CN" altLang="en-US" sz="2400" dirty="0" smtClean="0">
                <a:solidFill>
                  <a:srgbClr val="FF0000"/>
                </a:solidFill>
              </a:rPr>
              <a:t>内</a:t>
            </a:r>
            <a:r>
              <a:rPr lang="zh-CN" altLang="en-US" sz="2400" dirty="0" smtClean="0"/>
              <a:t>。</a:t>
            </a:r>
            <a:endParaRPr lang="en-US" altLang="zh-CN" sz="2400" dirty="0" smtClean="0"/>
          </a:p>
          <a:p>
            <a:pPr>
              <a:buNone/>
            </a:pPr>
            <a:endParaRPr lang="en-US" altLang="zh-CN" sz="2400" dirty="0" smtClean="0"/>
          </a:p>
          <a:p>
            <a:pPr>
              <a:buNone/>
            </a:pPr>
            <a:r>
              <a:rPr lang="en-US" altLang="zh-CN" dirty="0" smtClean="0"/>
              <a:t>	</a:t>
            </a:r>
            <a:r>
              <a:rPr lang="zh-CN" altLang="en-US" sz="2400" dirty="0" smtClean="0"/>
              <a:t>多头：</a:t>
            </a:r>
            <a:r>
              <a:rPr lang="en-US" altLang="zh-CN" sz="2400" dirty="0" smtClean="0"/>
              <a:t>10</a:t>
            </a:r>
            <a:r>
              <a:rPr lang="zh-CN" altLang="en-US" sz="2400" dirty="0" smtClean="0"/>
              <a:t>天均线 </a:t>
            </a:r>
            <a:r>
              <a:rPr lang="zh-CN" altLang="en-US" sz="2400" dirty="0" smtClean="0">
                <a:solidFill>
                  <a:srgbClr val="FF0000"/>
                </a:solidFill>
              </a:rPr>
              <a:t>高于</a:t>
            </a:r>
            <a:r>
              <a:rPr lang="en-US" altLang="zh-CN" sz="2400" dirty="0" smtClean="0"/>
              <a:t>40</a:t>
            </a:r>
            <a:r>
              <a:rPr lang="zh-CN" altLang="en-US" sz="2400" dirty="0" smtClean="0"/>
              <a:t>天均线势</a:t>
            </a:r>
            <a:r>
              <a:rPr lang="en-US" altLang="zh-CN" sz="2400" dirty="0" smtClean="0"/>
              <a:t>3</a:t>
            </a:r>
            <a:r>
              <a:rPr lang="zh-CN" altLang="en-US" sz="2400" dirty="0" smtClean="0"/>
              <a:t>点。</a:t>
            </a:r>
            <a:endParaRPr lang="en-US" altLang="zh-CN" sz="2400" dirty="0" smtClean="0"/>
          </a:p>
          <a:p>
            <a:pPr>
              <a:buNone/>
            </a:pPr>
            <a:endParaRPr lang="en-US" altLang="zh-CN" sz="2400" dirty="0" smtClean="0"/>
          </a:p>
          <a:p>
            <a:pPr>
              <a:buNone/>
            </a:pPr>
            <a:r>
              <a:rPr lang="en-US" altLang="zh-CN" sz="2400" dirty="0" smtClean="0"/>
              <a:t>	</a:t>
            </a:r>
            <a:r>
              <a:rPr lang="zh-CN" altLang="en-US" sz="2400" dirty="0" smtClean="0"/>
              <a:t>空头：</a:t>
            </a:r>
            <a:r>
              <a:rPr lang="en-US" altLang="zh-CN" sz="2400" dirty="0" smtClean="0"/>
              <a:t>10</a:t>
            </a:r>
            <a:r>
              <a:rPr lang="zh-CN" altLang="en-US" sz="2400" dirty="0" smtClean="0"/>
              <a:t>天均线</a:t>
            </a:r>
            <a:r>
              <a:rPr lang="zh-CN" altLang="en-US" sz="2400" dirty="0" smtClean="0">
                <a:solidFill>
                  <a:srgbClr val="FF0000"/>
                </a:solidFill>
              </a:rPr>
              <a:t>低于</a:t>
            </a:r>
            <a:r>
              <a:rPr lang="en-US" altLang="zh-CN" sz="2400" dirty="0" smtClean="0"/>
              <a:t>40</a:t>
            </a:r>
            <a:r>
              <a:rPr lang="zh-CN" altLang="en-US" sz="2400" dirty="0" smtClean="0"/>
              <a:t>天均线</a:t>
            </a:r>
            <a:r>
              <a:rPr lang="en-US" altLang="zh-CN" sz="2400" dirty="0" smtClean="0"/>
              <a:t>3</a:t>
            </a:r>
            <a:r>
              <a:rPr lang="zh-CN" altLang="en-US" sz="2400" dirty="0" smtClean="0"/>
              <a:t>点。</a:t>
            </a:r>
            <a:endParaRPr lang="en-US" altLang="zh-CN" sz="2400" dirty="0" smtClean="0"/>
          </a:p>
          <a:p>
            <a:pPr>
              <a:buNone/>
            </a:pPr>
            <a:endParaRPr lang="en-US" altLang="zh-CN" sz="2400" dirty="0" smtClean="0"/>
          </a:p>
          <a:p>
            <a:pPr>
              <a:buNone/>
            </a:pPr>
            <a:r>
              <a:rPr lang="zh-CN" altLang="en-US" sz="2400" dirty="0" smtClean="0"/>
              <a:t>（此次略非多即空）</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python</a:t>
            </a:r>
            <a:r>
              <a:rPr lang="zh-CN" altLang="en-US" dirty="0" smtClean="0"/>
              <a:t>实现一个简单策略</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28596" y="1285860"/>
            <a:ext cx="8143932" cy="52268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python</a:t>
            </a:r>
            <a:r>
              <a:rPr lang="zh-CN" altLang="en-US" dirty="0" smtClean="0"/>
              <a:t>实现信号提取</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完成均线的描述以后，我们需要对策略的的多空信号进行提取。 </a:t>
            </a:r>
            <a:endParaRPr lang="en-US" altLang="zh-CN" dirty="0" smtClean="0"/>
          </a:p>
          <a:p>
            <a:endParaRPr lang="en-US" altLang="zh-CN" dirty="0" smtClean="0"/>
          </a:p>
          <a:p>
            <a:r>
              <a:rPr lang="zh-CN" altLang="en-US" dirty="0" smtClean="0"/>
              <a:t>具体做法是通过数据统计库</a:t>
            </a:r>
            <a:r>
              <a:rPr lang="en-US" altLang="zh-CN" dirty="0" err="1" smtClean="0"/>
              <a:t>numpy</a:t>
            </a:r>
            <a:r>
              <a:rPr lang="zh-CN" altLang="en-US" dirty="0" smtClean="0"/>
              <a:t>的</a:t>
            </a:r>
            <a:r>
              <a:rPr lang="en-US" altLang="zh-CN" dirty="0" smtClean="0"/>
              <a:t>where</a:t>
            </a:r>
            <a:r>
              <a:rPr lang="zh-CN" altLang="en-US" dirty="0" smtClean="0"/>
              <a:t>函数对逻辑进行判定。在</a:t>
            </a:r>
            <a:r>
              <a:rPr lang="en-US" altLang="zh-CN" dirty="0" smtClean="0"/>
              <a:t>hs300</a:t>
            </a:r>
            <a:r>
              <a:rPr lang="zh-CN" altLang="en-US" dirty="0" smtClean="0"/>
              <a:t>实例中增加</a:t>
            </a:r>
            <a:r>
              <a:rPr lang="en-US" altLang="zh-CN" dirty="0" smtClean="0"/>
              <a:t>【signal】</a:t>
            </a:r>
            <a:r>
              <a:rPr lang="zh-CN" altLang="en-US" dirty="0" smtClean="0"/>
              <a:t>列，从而产生交易信号。</a:t>
            </a:r>
            <a:endParaRPr lang="en-US" altLang="zh-CN" dirty="0" smtClean="0"/>
          </a:p>
          <a:p>
            <a:endParaRPr lang="en-US" altLang="zh-CN" dirty="0" smtClean="0"/>
          </a:p>
          <a:p>
            <a:endParaRPr lang="en-US" altLang="zh-CN" dirty="0" smtClean="0"/>
          </a:p>
          <a:p>
            <a:pPr>
              <a:buNone/>
            </a:pPr>
            <a:r>
              <a:rPr lang="zh-CN" altLang="en-US" dirty="0" smtClean="0"/>
              <a:t>代码如下： </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python</a:t>
            </a:r>
            <a:r>
              <a:rPr lang="zh-CN" altLang="en-US" dirty="0" smtClean="0"/>
              <a:t>实现信号提取</a:t>
            </a:r>
            <a:endParaRPr lang="zh-CN" alt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71472" y="1357298"/>
            <a:ext cx="7929618" cy="5005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python</a:t>
            </a:r>
            <a:r>
              <a:rPr lang="zh-CN" altLang="en-US" dirty="0" smtClean="0"/>
              <a:t>实现资金曲线</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a:t>
            </a:r>
            <a:r>
              <a:rPr lang="zh-CN" altLang="en-US" dirty="0" smtClean="0"/>
              <a:t>好了，所有数据跟信号已经准备完毕，策略严格上说已经完成了。 但是我们需要做一个简单的回测模块来看看我们的交易策略的运行情况。 </a:t>
            </a:r>
            <a:endParaRPr lang="en-US" altLang="zh-CN" dirty="0" smtClean="0"/>
          </a:p>
          <a:p>
            <a:pPr>
              <a:buNone/>
            </a:pPr>
            <a:endParaRPr lang="en-US" altLang="zh-CN" dirty="0" smtClean="0"/>
          </a:p>
          <a:p>
            <a:pPr>
              <a:buNone/>
            </a:pPr>
            <a:r>
              <a:rPr lang="en-US" altLang="zh-CN" dirty="0" smtClean="0"/>
              <a:t>	</a:t>
            </a:r>
            <a:r>
              <a:rPr lang="zh-CN" altLang="en-US" dirty="0" smtClean="0"/>
              <a:t>具体的思路是通过取对数的方式</a:t>
            </a:r>
            <a:r>
              <a:rPr lang="zh-CN" altLang="en-US" dirty="0" smtClean="0">
                <a:solidFill>
                  <a:srgbClr val="FF0000"/>
                </a:solidFill>
              </a:rPr>
              <a:t>归一化，</a:t>
            </a:r>
            <a:r>
              <a:rPr lang="zh-CN" altLang="en-US" dirty="0" smtClean="0"/>
              <a:t>将价格走势和资金曲线同步显示在一张图标当中，代码如下：</a:t>
            </a: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en-US" dirty="0" smtClean="0"/>
              <a:t>用</a:t>
            </a:r>
            <a:r>
              <a:rPr lang="en-US" altLang="zh-CN" dirty="0" smtClean="0"/>
              <a:t>python</a:t>
            </a:r>
            <a:r>
              <a:rPr lang="zh-CN" altLang="en-US" dirty="0" smtClean="0"/>
              <a:t>实现资金曲线</a:t>
            </a:r>
            <a:endParaRPr lang="zh-CN" altLang="en-US"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285720" y="1000108"/>
            <a:ext cx="8643966" cy="628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一切的背后</a:t>
            </a:r>
            <a:r>
              <a:rPr lang="en-US" altLang="zh-CN" dirty="0" smtClean="0"/>
              <a:t>…..</a:t>
            </a:r>
            <a:endParaRPr lang="zh-CN" alt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785786" y="1500174"/>
            <a:ext cx="7000924" cy="4760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smtClean="0"/>
              <a:t>Anaconda</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8728" y="2357430"/>
            <a:ext cx="5734056" cy="3367606"/>
          </a:xfrm>
          <a:prstGeom prst="rect">
            <a:avLst/>
          </a:prstGeom>
          <a:noFill/>
          <a:ln w="9525">
            <a:noFill/>
            <a:miter lim="800000"/>
            <a:headEnd/>
            <a:tailEnd/>
          </a:ln>
          <a:effectLst/>
        </p:spPr>
      </p:pic>
      <p:sp>
        <p:nvSpPr>
          <p:cNvPr id="5" name="TextBox 4"/>
          <p:cNvSpPr txBox="1"/>
          <p:nvPr/>
        </p:nvSpPr>
        <p:spPr>
          <a:xfrm>
            <a:off x="1142976" y="1714488"/>
            <a:ext cx="6786610" cy="369332"/>
          </a:xfrm>
          <a:prstGeom prst="rect">
            <a:avLst/>
          </a:prstGeom>
          <a:noFill/>
        </p:spPr>
        <p:txBody>
          <a:bodyPr wrap="square" rtlCol="0">
            <a:spAutoFit/>
          </a:bodyPr>
          <a:lstStyle/>
          <a:p>
            <a:r>
              <a:rPr lang="zh-CN" altLang="en-US" dirty="0" smtClean="0"/>
              <a:t>下载地址：</a:t>
            </a:r>
            <a:r>
              <a:rPr lang="en-US" altLang="zh-CN" dirty="0" smtClean="0"/>
              <a:t>https://www.continuum.io/downloads#_windows</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1143000"/>
          </a:xfrm>
        </p:spPr>
        <p:txBody>
          <a:bodyPr>
            <a:normAutofit fontScale="90000"/>
          </a:bodyPr>
          <a:lstStyle/>
          <a:p>
            <a:r>
              <a:rPr lang="zh-CN" altLang="en-US" dirty="0" smtClean="0"/>
              <a:t>把数据放在一个盒子里</a:t>
            </a:r>
            <a:r>
              <a:rPr lang="en-US" altLang="zh-CN" dirty="0" smtClean="0"/>
              <a:t/>
            </a:r>
            <a:br>
              <a:rPr lang="en-US" altLang="zh-CN" dirty="0" smtClean="0"/>
            </a:br>
            <a:r>
              <a:rPr lang="en-US" altLang="zh-CN" dirty="0" err="1" smtClean="0">
                <a:solidFill>
                  <a:srgbClr val="FF0000"/>
                </a:solidFill>
              </a:rPr>
              <a:t>DataFrame</a:t>
            </a:r>
            <a:endParaRPr lang="zh-CN" altLang="en-US" dirty="0">
              <a:solidFill>
                <a:srgbClr val="FF0000"/>
              </a:solidFill>
            </a:endParaRPr>
          </a:p>
        </p:txBody>
      </p:sp>
      <p:pic>
        <p:nvPicPr>
          <p:cNvPr id="4" name="图片 3" descr="filehelper_1459850627493_4.png"/>
          <p:cNvPicPr>
            <a:picLocks noChangeAspect="1"/>
          </p:cNvPicPr>
          <p:nvPr/>
        </p:nvPicPr>
        <p:blipFill>
          <a:blip r:embed="rId2" cstate="print"/>
          <a:stretch>
            <a:fillRect/>
          </a:stretch>
        </p:blipFill>
        <p:spPr>
          <a:xfrm>
            <a:off x="785786" y="1500174"/>
            <a:ext cx="7643866" cy="484363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附：程序源码</a:t>
            </a:r>
            <a:endParaRPr lang="zh-CN" altLang="en-US" dirty="0"/>
          </a:p>
        </p:txBody>
      </p:sp>
      <p:sp>
        <p:nvSpPr>
          <p:cNvPr id="3" name="内容占位符 2"/>
          <p:cNvSpPr>
            <a:spLocks noGrp="1"/>
          </p:cNvSpPr>
          <p:nvPr>
            <p:ph idx="1"/>
          </p:nvPr>
        </p:nvSpPr>
        <p:spPr/>
        <p:txBody>
          <a:bodyPr>
            <a:normAutofit fontScale="25000" lnSpcReduction="20000"/>
          </a:bodyPr>
          <a:lstStyle/>
          <a:p>
            <a:r>
              <a:rPr lang="en-US" altLang="zh-CN" dirty="0" smtClean="0"/>
              <a:t>import </a:t>
            </a:r>
            <a:r>
              <a:rPr lang="en-US" altLang="zh-CN" dirty="0" err="1" smtClean="0"/>
              <a:t>tushare</a:t>
            </a:r>
            <a:r>
              <a:rPr lang="en-US" altLang="zh-CN" dirty="0" smtClean="0"/>
              <a:t> as </a:t>
            </a:r>
            <a:r>
              <a:rPr lang="en-US" altLang="zh-CN" dirty="0" err="1" smtClean="0"/>
              <a:t>ts</a:t>
            </a:r>
            <a:endParaRPr lang="en-US" altLang="zh-CN" dirty="0" smtClean="0"/>
          </a:p>
          <a:p>
            <a:r>
              <a:rPr lang="en-US" altLang="zh-CN" dirty="0" smtClean="0"/>
              <a:t>import </a:t>
            </a:r>
            <a:r>
              <a:rPr lang="en-US" altLang="zh-CN" dirty="0" err="1" smtClean="0"/>
              <a:t>matplotlib.pyplot</a:t>
            </a:r>
            <a:r>
              <a:rPr lang="en-US" altLang="zh-CN" dirty="0" smtClean="0"/>
              <a:t> as </a:t>
            </a:r>
            <a:r>
              <a:rPr lang="en-US" altLang="zh-CN" dirty="0" err="1" smtClean="0"/>
              <a:t>plt</a:t>
            </a:r>
            <a:endParaRPr lang="en-US" altLang="zh-CN" dirty="0" smtClean="0"/>
          </a:p>
          <a:p>
            <a:r>
              <a:rPr lang="en-US" altLang="zh-CN" dirty="0" smtClean="0"/>
              <a:t>import </a:t>
            </a:r>
            <a:r>
              <a:rPr lang="en-US" altLang="zh-CN" dirty="0" err="1" smtClean="0"/>
              <a:t>numpy</a:t>
            </a:r>
            <a:r>
              <a:rPr lang="en-US" altLang="zh-CN" dirty="0" smtClean="0"/>
              <a:t> as </a:t>
            </a:r>
            <a:r>
              <a:rPr lang="en-US" altLang="zh-CN" dirty="0" err="1" smtClean="0"/>
              <a:t>np</a:t>
            </a:r>
            <a:endParaRPr lang="en-US" altLang="zh-CN" dirty="0" smtClean="0"/>
          </a:p>
          <a:p>
            <a:r>
              <a:rPr lang="en-US" altLang="zh-CN" dirty="0" smtClean="0"/>
              <a:t>import pandas as pd</a:t>
            </a:r>
          </a:p>
          <a:p>
            <a:endParaRPr lang="en-US" altLang="zh-CN" dirty="0" smtClean="0"/>
          </a:p>
          <a:p>
            <a:r>
              <a:rPr lang="en-US" altLang="zh-CN" dirty="0" smtClean="0"/>
              <a:t>spread=3</a:t>
            </a:r>
          </a:p>
          <a:p>
            <a:r>
              <a:rPr lang="en-US" altLang="zh-CN" dirty="0" smtClean="0"/>
              <a:t>hs300=</a:t>
            </a:r>
            <a:r>
              <a:rPr lang="en-US" altLang="zh-CN" dirty="0" err="1" smtClean="0"/>
              <a:t>ts.get_hist_data</a:t>
            </a:r>
            <a:r>
              <a:rPr lang="en-US" altLang="zh-CN" dirty="0" smtClean="0"/>
              <a:t>('hs300')</a:t>
            </a:r>
          </a:p>
          <a:p>
            <a:r>
              <a:rPr lang="en-US" altLang="zh-CN" dirty="0" smtClean="0"/>
              <a:t>hs300=hs300.sort_index()</a:t>
            </a:r>
          </a:p>
          <a:p>
            <a:r>
              <a:rPr lang="en-US" altLang="zh-CN" dirty="0" smtClean="0"/>
              <a:t>print hs300.head(10)</a:t>
            </a:r>
          </a:p>
          <a:p>
            <a:r>
              <a:rPr lang="en-US" altLang="zh-CN" dirty="0" smtClean="0"/>
              <a:t>#print hs300.tail(10)</a:t>
            </a:r>
          </a:p>
          <a:p>
            <a:r>
              <a:rPr lang="en-US" altLang="zh-CN" dirty="0" smtClean="0"/>
              <a:t>#hs300.to_csv("path")</a:t>
            </a:r>
          </a:p>
          <a:p>
            <a:r>
              <a:rPr lang="en-US" altLang="zh-CN" dirty="0" smtClean="0"/>
              <a:t>#hs300['close'].plot()</a:t>
            </a:r>
          </a:p>
          <a:p>
            <a:r>
              <a:rPr lang="en-US" altLang="zh-CN" dirty="0" smtClean="0"/>
              <a:t>#hs300['ma10'].plot()</a:t>
            </a:r>
          </a:p>
          <a:p>
            <a:r>
              <a:rPr lang="en-US" altLang="zh-CN" dirty="0" smtClean="0"/>
              <a:t>#hs300['ma20'].plot()</a:t>
            </a:r>
          </a:p>
          <a:p>
            <a:r>
              <a:rPr lang="en-US" altLang="zh-CN" dirty="0" smtClean="0"/>
              <a:t>#</a:t>
            </a:r>
            <a:r>
              <a:rPr lang="en-US" altLang="zh-CN" dirty="0" err="1" smtClean="0"/>
              <a:t>plt.show</a:t>
            </a:r>
            <a:r>
              <a:rPr lang="en-US" altLang="zh-CN" dirty="0" smtClean="0"/>
              <a:t>()</a:t>
            </a:r>
          </a:p>
          <a:p>
            <a:r>
              <a:rPr lang="en-US" altLang="zh-CN" dirty="0" smtClean="0"/>
              <a:t>#print type(hs300)</a:t>
            </a:r>
          </a:p>
          <a:p>
            <a:endParaRPr lang="en-US" altLang="zh-CN" dirty="0" smtClean="0"/>
          </a:p>
          <a:p>
            <a:r>
              <a:rPr lang="en-US" altLang="zh-CN" dirty="0" smtClean="0"/>
              <a:t>hs300['short']=</a:t>
            </a:r>
            <a:r>
              <a:rPr lang="en-US" altLang="zh-CN" dirty="0" err="1" smtClean="0"/>
              <a:t>np.round</a:t>
            </a:r>
            <a:r>
              <a:rPr lang="en-US" altLang="zh-CN" dirty="0" smtClean="0"/>
              <a:t>(</a:t>
            </a:r>
            <a:r>
              <a:rPr lang="en-US" altLang="zh-CN" dirty="0" err="1" smtClean="0"/>
              <a:t>pd.rolling_mean</a:t>
            </a:r>
            <a:r>
              <a:rPr lang="en-US" altLang="zh-CN" dirty="0" smtClean="0"/>
              <a:t>(hs300['close'],window=10),2)</a:t>
            </a:r>
          </a:p>
          <a:p>
            <a:r>
              <a:rPr lang="en-US" altLang="zh-CN" dirty="0" smtClean="0"/>
              <a:t>hs300['long']=</a:t>
            </a:r>
            <a:r>
              <a:rPr lang="en-US" altLang="zh-CN" dirty="0" err="1" smtClean="0"/>
              <a:t>np.round</a:t>
            </a:r>
            <a:r>
              <a:rPr lang="en-US" altLang="zh-CN" dirty="0" smtClean="0"/>
              <a:t>(</a:t>
            </a:r>
            <a:r>
              <a:rPr lang="en-US" altLang="zh-CN" dirty="0" err="1" smtClean="0"/>
              <a:t>pd.rolling_mean</a:t>
            </a:r>
            <a:r>
              <a:rPr lang="en-US" altLang="zh-CN" dirty="0" smtClean="0"/>
              <a:t>(hs300['close'],window=40),2)</a:t>
            </a:r>
          </a:p>
          <a:p>
            <a:r>
              <a:rPr lang="en-US" altLang="zh-CN" dirty="0" smtClean="0"/>
              <a:t>hs300['short-long']=hs300['short']-hs300['long']</a:t>
            </a:r>
          </a:p>
          <a:p>
            <a:endParaRPr lang="en-US" altLang="zh-CN" dirty="0" smtClean="0"/>
          </a:p>
          <a:p>
            <a:r>
              <a:rPr lang="en-US" altLang="zh-CN" dirty="0" smtClean="0"/>
              <a:t>hs300['signal']=</a:t>
            </a:r>
            <a:r>
              <a:rPr lang="en-US" altLang="zh-CN" dirty="0" err="1" smtClean="0"/>
              <a:t>np.where</a:t>
            </a:r>
            <a:r>
              <a:rPr lang="en-US" altLang="zh-CN" dirty="0" smtClean="0"/>
              <a:t>(hs300['short-long']&gt;spread,1,0)</a:t>
            </a:r>
          </a:p>
          <a:p>
            <a:r>
              <a:rPr lang="en-US" altLang="zh-CN" dirty="0" smtClean="0"/>
              <a:t>hs300['signal']=</a:t>
            </a:r>
            <a:r>
              <a:rPr lang="en-US" altLang="zh-CN" dirty="0" err="1" smtClean="0"/>
              <a:t>np.where</a:t>
            </a:r>
            <a:r>
              <a:rPr lang="en-US" altLang="zh-CN" dirty="0" smtClean="0"/>
              <a:t>(hs300['short-long']&lt;spread,-1,hs300['signal'])</a:t>
            </a:r>
          </a:p>
          <a:p>
            <a:r>
              <a:rPr lang="en-US" altLang="zh-CN" dirty="0" smtClean="0"/>
              <a:t>print hs300['signal'].</a:t>
            </a:r>
            <a:r>
              <a:rPr lang="en-US" altLang="zh-CN" dirty="0" err="1" smtClean="0"/>
              <a:t>value_counts</a:t>
            </a:r>
            <a:r>
              <a:rPr lang="en-US" altLang="zh-CN" dirty="0" smtClean="0"/>
              <a:t>()</a:t>
            </a:r>
          </a:p>
          <a:p>
            <a:endParaRPr lang="en-US" altLang="zh-CN" dirty="0" smtClean="0"/>
          </a:p>
          <a:p>
            <a:r>
              <a:rPr lang="en-US" altLang="zh-CN" dirty="0" smtClean="0"/>
              <a:t>#hs300['signal'].plot(</a:t>
            </a:r>
            <a:r>
              <a:rPr lang="en-US" altLang="zh-CN" dirty="0" err="1" smtClean="0"/>
              <a:t>lw</a:t>
            </a:r>
            <a:r>
              <a:rPr lang="en-US" altLang="zh-CN" dirty="0" smtClean="0"/>
              <a:t>=1.5)</a:t>
            </a:r>
          </a:p>
          <a:p>
            <a:r>
              <a:rPr lang="en-US" altLang="zh-CN" dirty="0" smtClean="0"/>
              <a:t>#</a:t>
            </a:r>
            <a:r>
              <a:rPr lang="en-US" altLang="zh-CN" dirty="0" err="1" smtClean="0"/>
              <a:t>plt.ylim</a:t>
            </a:r>
            <a:r>
              <a:rPr lang="en-US" altLang="zh-CN" dirty="0" smtClean="0"/>
              <a:t>([-1.1,1.1])</a:t>
            </a:r>
          </a:p>
          <a:p>
            <a:r>
              <a:rPr lang="en-US" altLang="zh-CN" dirty="0" smtClean="0"/>
              <a:t>#</a:t>
            </a:r>
            <a:r>
              <a:rPr lang="en-US" altLang="zh-CN" dirty="0" err="1" smtClean="0"/>
              <a:t>plt.show</a:t>
            </a:r>
            <a:r>
              <a:rPr lang="en-US" altLang="zh-CN" dirty="0" smtClean="0"/>
              <a:t>()</a:t>
            </a:r>
          </a:p>
          <a:p>
            <a:endParaRPr lang="en-US" altLang="zh-CN" dirty="0" smtClean="0"/>
          </a:p>
          <a:p>
            <a:r>
              <a:rPr lang="en-US" altLang="zh-CN" dirty="0" smtClean="0"/>
              <a:t>hs300['market']=np.log(hs300['close']/hs300['close'].shift(1))</a:t>
            </a:r>
          </a:p>
          <a:p>
            <a:r>
              <a:rPr lang="en-US" altLang="zh-CN" dirty="0" smtClean="0"/>
              <a:t>hs300['</a:t>
            </a:r>
            <a:r>
              <a:rPr lang="en-US" altLang="zh-CN" dirty="0" err="1" smtClean="0"/>
              <a:t>straegy</a:t>
            </a:r>
            <a:r>
              <a:rPr lang="en-US" altLang="zh-CN" dirty="0" smtClean="0"/>
              <a:t>']=hs300['signal'].shift(1)*hs300['market']</a:t>
            </a:r>
          </a:p>
          <a:p>
            <a:r>
              <a:rPr lang="en-US" altLang="zh-CN" dirty="0" smtClean="0"/>
              <a:t>print hs300['</a:t>
            </a:r>
            <a:r>
              <a:rPr lang="en-US" altLang="zh-CN" dirty="0" err="1" smtClean="0"/>
              <a:t>straegy</a:t>
            </a:r>
            <a:r>
              <a:rPr lang="en-US" altLang="zh-CN" dirty="0" smtClean="0"/>
              <a:t>']</a:t>
            </a:r>
          </a:p>
          <a:p>
            <a:r>
              <a:rPr lang="en-US" altLang="zh-CN" dirty="0" smtClean="0"/>
              <a:t>hs300[['</a:t>
            </a:r>
            <a:r>
              <a:rPr lang="en-US" altLang="zh-CN" dirty="0" err="1" smtClean="0"/>
              <a:t>market','straegy</a:t>
            </a:r>
            <a:r>
              <a:rPr lang="en-US" altLang="zh-CN" dirty="0" smtClean="0"/>
              <a:t>']].</a:t>
            </a:r>
            <a:r>
              <a:rPr lang="en-US" altLang="zh-CN" dirty="0" err="1" smtClean="0"/>
              <a:t>cumsum</a:t>
            </a:r>
            <a:r>
              <a:rPr lang="en-US" altLang="zh-CN" dirty="0" smtClean="0"/>
              <a:t>().apply(np.exp).plot()</a:t>
            </a:r>
          </a:p>
          <a:p>
            <a:r>
              <a:rPr lang="en-US" altLang="zh-CN" dirty="0" err="1" smtClean="0"/>
              <a:t>plt.show</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err="1" smtClean="0"/>
              <a:t>Pycharm</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  下载地址</a:t>
            </a:r>
            <a:r>
              <a:rPr lang="en-US" altLang="zh-CN" sz="2000" dirty="0" smtClean="0">
                <a:hlinkClick r:id="rId2"/>
              </a:rPr>
              <a:t>http://www.onlinedown.net/soft/255225.htm</a:t>
            </a:r>
            <a:endParaRPr lang="en-US" altLang="zh-CN" sz="2000" dirty="0" smtClean="0"/>
          </a:p>
          <a:p>
            <a:endParaRPr lang="en-US" altLang="zh-CN" sz="2000" dirty="0" smtClean="0"/>
          </a:p>
          <a:p>
            <a:endParaRPr lang="zh-CN" altLang="en-US" sz="2000" dirty="0"/>
          </a:p>
        </p:txBody>
      </p:sp>
      <p:pic>
        <p:nvPicPr>
          <p:cNvPr id="4" name="图片 3" descr="255225.jpg"/>
          <p:cNvPicPr>
            <a:picLocks noChangeAspect="1"/>
          </p:cNvPicPr>
          <p:nvPr/>
        </p:nvPicPr>
        <p:blipFill>
          <a:blip r:embed="rId3" cstate="print"/>
          <a:stretch>
            <a:fillRect/>
          </a:stretch>
        </p:blipFill>
        <p:spPr>
          <a:xfrm>
            <a:off x="1142976" y="2214554"/>
            <a:ext cx="6858000" cy="4114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normAutofit/>
          </a:bodyPr>
          <a:lstStyle/>
          <a:p>
            <a:r>
              <a:rPr lang="zh-CN" altLang="en-US" sz="3200" dirty="0" smtClean="0"/>
              <a:t>配置</a:t>
            </a:r>
            <a:r>
              <a:rPr lang="en-US" altLang="zh-CN" sz="3200" dirty="0" smtClean="0"/>
              <a:t> PIP</a:t>
            </a:r>
            <a:endParaRPr lang="zh-CN" altLang="en-US" sz="32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42976" y="2071678"/>
            <a:ext cx="6824370" cy="3286148"/>
          </a:xfrm>
          <a:prstGeom prst="rect">
            <a:avLst/>
          </a:prstGeom>
          <a:noFill/>
          <a:ln w="9525">
            <a:noFill/>
            <a:miter lim="800000"/>
            <a:headEnd/>
            <a:tailEnd/>
          </a:ln>
          <a:effectLst/>
        </p:spPr>
      </p:pic>
      <p:sp>
        <p:nvSpPr>
          <p:cNvPr id="5" name="TextBox 4"/>
          <p:cNvSpPr txBox="1"/>
          <p:nvPr/>
        </p:nvSpPr>
        <p:spPr>
          <a:xfrm>
            <a:off x="1071538" y="5643578"/>
            <a:ext cx="7215238" cy="369332"/>
          </a:xfrm>
          <a:prstGeom prst="rect">
            <a:avLst/>
          </a:prstGeom>
          <a:noFill/>
        </p:spPr>
        <p:txBody>
          <a:bodyPr wrap="square" rtlCol="0">
            <a:spAutoFit/>
          </a:bodyPr>
          <a:lstStyle/>
          <a:p>
            <a:r>
              <a:rPr lang="zh-CN" altLang="en-US" dirty="0" smtClean="0"/>
              <a:t>打开</a:t>
            </a:r>
            <a:r>
              <a:rPr lang="en-US" altLang="zh-CN" dirty="0" smtClean="0"/>
              <a:t> C:/Anaconda/Scripts / easy-install.exe   </a:t>
            </a:r>
            <a:r>
              <a:rPr lang="zh-CN" altLang="en-US" dirty="0" smtClean="0"/>
              <a:t>点击安装。安装后可以使用</a:t>
            </a:r>
            <a:endParaRPr lang="zh-CN" altLang="en-US" dirty="0"/>
          </a:p>
        </p:txBody>
      </p:sp>
      <p:sp>
        <p:nvSpPr>
          <p:cNvPr id="6" name="TextBox 5"/>
          <p:cNvSpPr txBox="1"/>
          <p:nvPr/>
        </p:nvSpPr>
        <p:spPr>
          <a:xfrm>
            <a:off x="1285852" y="1142984"/>
            <a:ext cx="6429420" cy="923330"/>
          </a:xfrm>
          <a:prstGeom prst="rect">
            <a:avLst/>
          </a:prstGeom>
          <a:noFill/>
        </p:spPr>
        <p:txBody>
          <a:bodyPr wrap="square" rtlCol="0">
            <a:spAutoFit/>
          </a:bodyPr>
          <a:lstStyle/>
          <a:p>
            <a:r>
              <a:rPr lang="en-US" altLang="zh-CN" dirty="0" smtClean="0"/>
              <a:t>PIP</a:t>
            </a:r>
            <a:r>
              <a:rPr lang="zh-CN" altLang="en-US" dirty="0" smtClean="0"/>
              <a:t>是一个安装和管理 </a:t>
            </a:r>
            <a:r>
              <a:rPr lang="en-US" altLang="zh-CN" dirty="0" smtClean="0"/>
              <a:t>Python </a:t>
            </a:r>
            <a:r>
              <a:rPr lang="zh-CN" altLang="en-US" dirty="0" smtClean="0"/>
              <a:t>包的工具，安装了</a:t>
            </a:r>
            <a:r>
              <a:rPr lang="en-US" altLang="zh-CN" dirty="0" smtClean="0"/>
              <a:t>PIP</a:t>
            </a:r>
            <a:r>
              <a:rPr lang="zh-CN" altLang="en-US" dirty="0" smtClean="0"/>
              <a:t>以后我们可以很方便地安装和管理各种</a:t>
            </a:r>
            <a:r>
              <a:rPr lang="en-US" altLang="zh-CN" dirty="0" smtClean="0"/>
              <a:t>python</a:t>
            </a:r>
            <a:r>
              <a:rPr lang="zh-CN" altLang="en-US" dirty="0" smtClean="0"/>
              <a:t>包。本教程中使用</a:t>
            </a:r>
            <a:r>
              <a:rPr lang="en-US" altLang="zh-CN" dirty="0" smtClean="0"/>
              <a:t>pip</a:t>
            </a:r>
            <a:r>
              <a:rPr lang="zh-CN" altLang="en-US" dirty="0" smtClean="0"/>
              <a:t>安装行情接口</a:t>
            </a:r>
            <a:r>
              <a:rPr lang="en-US" altLang="zh-CN" dirty="0" err="1" smtClean="0"/>
              <a:t>tushare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normAutofit/>
          </a:bodyPr>
          <a:lstStyle/>
          <a:p>
            <a:r>
              <a:rPr lang="zh-CN" altLang="en-US" dirty="0" smtClean="0"/>
              <a:t>使用</a:t>
            </a:r>
            <a:r>
              <a:rPr lang="en-US" altLang="zh-CN" dirty="0" smtClean="0"/>
              <a:t>pip</a:t>
            </a:r>
            <a:r>
              <a:rPr lang="zh-CN" altLang="en-US" dirty="0" smtClean="0"/>
              <a:t>安装获取数据工具</a:t>
            </a:r>
            <a:r>
              <a:rPr lang="en-US" altLang="zh-CN" dirty="0" err="1" smtClean="0"/>
              <a:t>tushare</a:t>
            </a:r>
            <a:endParaRPr lang="zh-CN" altLang="en-US" dirty="0"/>
          </a:p>
        </p:txBody>
      </p:sp>
      <p:pic>
        <p:nvPicPr>
          <p:cNvPr id="4" name="图片 3" descr="QQ截图20160405172223.png"/>
          <p:cNvPicPr>
            <a:picLocks noChangeAspect="1"/>
          </p:cNvPicPr>
          <p:nvPr/>
        </p:nvPicPr>
        <p:blipFill>
          <a:blip r:embed="rId2" cstate="print"/>
          <a:stretch>
            <a:fillRect/>
          </a:stretch>
        </p:blipFill>
        <p:spPr>
          <a:xfrm>
            <a:off x="642910" y="1857364"/>
            <a:ext cx="3343275" cy="1809750"/>
          </a:xfrm>
          <a:prstGeom prst="rect">
            <a:avLst/>
          </a:prstGeom>
        </p:spPr>
      </p:pic>
      <p:sp>
        <p:nvSpPr>
          <p:cNvPr id="5" name="内容占位符 4"/>
          <p:cNvSpPr>
            <a:spLocks noGrp="1"/>
          </p:cNvSpPr>
          <p:nvPr>
            <p:ph idx="1"/>
          </p:nvPr>
        </p:nvSpPr>
        <p:spPr>
          <a:xfrm>
            <a:off x="428596" y="1357298"/>
            <a:ext cx="8229600" cy="428628"/>
          </a:xfrm>
        </p:spPr>
        <p:txBody>
          <a:bodyPr>
            <a:normAutofit fontScale="85000" lnSpcReduction="20000"/>
          </a:bodyPr>
          <a:lstStyle/>
          <a:p>
            <a:pPr>
              <a:buNone/>
            </a:pPr>
            <a:r>
              <a:rPr lang="zh-CN" altLang="en-US" dirty="0" smtClean="0"/>
              <a:t>第一步，点击开始，调出</a:t>
            </a:r>
            <a:r>
              <a:rPr lang="en-US" altLang="zh-CN" dirty="0" smtClean="0"/>
              <a:t>CMD</a:t>
            </a:r>
            <a:endParaRPr lang="zh-CN" altLang="en-US" dirty="0"/>
          </a:p>
        </p:txBody>
      </p:sp>
      <p:sp>
        <p:nvSpPr>
          <p:cNvPr id="6" name="TextBox 5"/>
          <p:cNvSpPr txBox="1"/>
          <p:nvPr/>
        </p:nvSpPr>
        <p:spPr>
          <a:xfrm>
            <a:off x="500034" y="3929066"/>
            <a:ext cx="5572164" cy="369332"/>
          </a:xfrm>
          <a:prstGeom prst="rect">
            <a:avLst/>
          </a:prstGeom>
          <a:noFill/>
        </p:spPr>
        <p:txBody>
          <a:bodyPr wrap="square" rtlCol="0">
            <a:spAutoFit/>
          </a:bodyPr>
          <a:lstStyle/>
          <a:p>
            <a:r>
              <a:rPr lang="zh-CN" altLang="en-US" dirty="0" smtClean="0"/>
              <a:t>第二步，输入 </a:t>
            </a:r>
            <a:r>
              <a:rPr lang="en-US" altLang="zh-CN" dirty="0" smtClean="0"/>
              <a:t>pip install </a:t>
            </a:r>
            <a:r>
              <a:rPr lang="en-US" altLang="zh-CN" dirty="0" err="1" smtClean="0"/>
              <a:t>tushare</a:t>
            </a:r>
            <a:r>
              <a:rPr lang="en-US" altLang="zh-CN" dirty="0" smtClean="0"/>
              <a:t> </a:t>
            </a:r>
            <a:r>
              <a:rPr lang="zh-CN" altLang="en-US" dirty="0" smtClean="0"/>
              <a:t>安装行情接口</a:t>
            </a:r>
            <a:r>
              <a:rPr lang="en-US" altLang="zh-CN" dirty="0" smtClean="0"/>
              <a:t> </a:t>
            </a:r>
            <a:endParaRPr lang="zh-CN" altLang="en-US" dirty="0"/>
          </a:p>
        </p:txBody>
      </p:sp>
      <p:pic>
        <p:nvPicPr>
          <p:cNvPr id="3" name="Picture 2"/>
          <p:cNvPicPr>
            <a:picLocks noChangeAspect="1" noChangeArrowheads="1"/>
          </p:cNvPicPr>
          <p:nvPr/>
        </p:nvPicPr>
        <p:blipFill>
          <a:blip r:embed="rId3" cstate="print"/>
          <a:srcRect/>
          <a:stretch>
            <a:fillRect/>
          </a:stretch>
        </p:blipFill>
        <p:spPr bwMode="auto">
          <a:xfrm>
            <a:off x="571472" y="4357694"/>
            <a:ext cx="5574329"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获取历时行情数据</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smtClean="0"/>
              <a:t>	</a:t>
            </a:r>
            <a:r>
              <a:rPr lang="zh-CN" altLang="en-US" sz="2600" dirty="0" smtClean="0"/>
              <a:t>我们已经完成了必备软件的下载和安装，接下来我们将要进行历时行情的获取。主要分为两步</a:t>
            </a:r>
            <a:endParaRPr lang="en-US" altLang="zh-CN" sz="2600" dirty="0" smtClean="0"/>
          </a:p>
          <a:p>
            <a:pPr>
              <a:buNone/>
            </a:pPr>
            <a:endParaRPr lang="en-US" altLang="zh-CN" dirty="0" smtClean="0"/>
          </a:p>
          <a:p>
            <a:pPr>
              <a:buNone/>
            </a:pPr>
            <a:r>
              <a:rPr lang="en-US" altLang="zh-CN" dirty="0" smtClean="0"/>
              <a:t>	</a:t>
            </a:r>
            <a:r>
              <a:rPr lang="zh-CN" altLang="en-US" sz="2400" dirty="0" smtClean="0"/>
              <a:t>第一步，在</a:t>
            </a:r>
            <a:r>
              <a:rPr lang="en-US" altLang="zh-CN" sz="2400" dirty="0" err="1" smtClean="0"/>
              <a:t>pyothon</a:t>
            </a:r>
            <a:r>
              <a:rPr lang="zh-CN" altLang="en-US" sz="2400" dirty="0" smtClean="0"/>
              <a:t>项目开始时导入</a:t>
            </a:r>
            <a:r>
              <a:rPr lang="en-US" altLang="zh-CN" sz="2400" dirty="0" err="1" smtClean="0"/>
              <a:t>tushare</a:t>
            </a:r>
            <a:r>
              <a:rPr lang="zh-CN" altLang="en-US" sz="2400" dirty="0" smtClean="0"/>
              <a:t>包。</a:t>
            </a:r>
            <a:endParaRPr lang="en-US" altLang="zh-CN" sz="2400" dirty="0" smtClean="0"/>
          </a:p>
          <a:p>
            <a:pPr>
              <a:buNone/>
            </a:pPr>
            <a:endParaRPr lang="en-US" altLang="zh-CN" sz="2400" dirty="0" smtClean="0"/>
          </a:p>
          <a:p>
            <a:pPr>
              <a:buNone/>
            </a:pPr>
            <a:r>
              <a:rPr lang="en-US" altLang="zh-CN" sz="2400" dirty="0" smtClean="0"/>
              <a:t>	</a:t>
            </a:r>
            <a:r>
              <a:rPr lang="zh-CN" altLang="en-US" sz="2400" dirty="0" smtClean="0"/>
              <a:t>第二部， 生成</a:t>
            </a:r>
            <a:r>
              <a:rPr lang="en-US" altLang="zh-CN" sz="2400" dirty="0" err="1" smtClean="0"/>
              <a:t>tushare</a:t>
            </a:r>
            <a:r>
              <a:rPr lang="zh-CN" altLang="en-US" sz="2400" dirty="0" smtClean="0"/>
              <a:t>实例，这里我们生成了一个沪深</a:t>
            </a:r>
            <a:r>
              <a:rPr lang="en-US" altLang="zh-CN" sz="2400" dirty="0" smtClean="0"/>
              <a:t>300</a:t>
            </a:r>
            <a:r>
              <a:rPr lang="zh-CN" altLang="en-US" sz="2400" dirty="0" smtClean="0"/>
              <a:t>指数的实例</a:t>
            </a:r>
            <a:r>
              <a:rPr lang="zh-CN" altLang="en-US" dirty="0" smtClean="0"/>
              <a:t>。 </a:t>
            </a:r>
            <a:endParaRPr lang="en-US" altLang="zh-CN" dirty="0" smtClean="0"/>
          </a:p>
          <a:p>
            <a:pPr>
              <a:buNone/>
            </a:pPr>
            <a:r>
              <a:rPr lang="en-US" altLang="zh-CN" dirty="0" smtClean="0"/>
              <a:t>	</a:t>
            </a:r>
          </a:p>
          <a:p>
            <a:pPr>
              <a:buNone/>
            </a:pPr>
            <a:r>
              <a:rPr lang="en-US" altLang="zh-CN" dirty="0" smtClean="0"/>
              <a:t>	</a:t>
            </a:r>
            <a:r>
              <a:rPr lang="zh-CN" altLang="en-US" dirty="0" smtClean="0"/>
              <a:t>代码如下： </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57158" y="352468"/>
            <a:ext cx="8286808" cy="61483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1143000"/>
          </a:xfrm>
        </p:spPr>
        <p:txBody>
          <a:bodyPr>
            <a:normAutofit fontScale="90000"/>
          </a:bodyPr>
          <a:lstStyle/>
          <a:p>
            <a:r>
              <a:rPr lang="zh-CN" altLang="en-US" dirty="0" smtClean="0"/>
              <a:t>把数据放在一个盒子里</a:t>
            </a:r>
            <a:r>
              <a:rPr lang="en-US" altLang="zh-CN" dirty="0" smtClean="0"/>
              <a:t/>
            </a:r>
            <a:br>
              <a:rPr lang="en-US" altLang="zh-CN" dirty="0" smtClean="0"/>
            </a:br>
            <a:r>
              <a:rPr lang="en-US" altLang="zh-CN" dirty="0" err="1" smtClean="0">
                <a:solidFill>
                  <a:srgbClr val="FF0000"/>
                </a:solidFill>
              </a:rPr>
              <a:t>DataFrame</a:t>
            </a:r>
            <a:endParaRPr lang="zh-CN" altLang="en-US" dirty="0">
              <a:solidFill>
                <a:srgbClr val="FF0000"/>
              </a:solidFill>
            </a:endParaRPr>
          </a:p>
        </p:txBody>
      </p:sp>
      <p:pic>
        <p:nvPicPr>
          <p:cNvPr id="4" name="图片 3" descr="filehelper_1459850627493_4.png"/>
          <p:cNvPicPr>
            <a:picLocks noChangeAspect="1"/>
          </p:cNvPicPr>
          <p:nvPr/>
        </p:nvPicPr>
        <p:blipFill>
          <a:blip r:embed="rId2" cstate="print"/>
          <a:stretch>
            <a:fillRect/>
          </a:stretch>
        </p:blipFill>
        <p:spPr>
          <a:xfrm>
            <a:off x="785786" y="1500174"/>
            <a:ext cx="7643866" cy="484363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8229600" cy="725470"/>
          </a:xfrm>
        </p:spPr>
        <p:txBody>
          <a:bodyPr>
            <a:normAutofit fontScale="90000"/>
          </a:bodyPr>
          <a:lstStyle/>
          <a:p>
            <a:r>
              <a:rPr lang="zh-CN" altLang="en-US" dirty="0" smtClean="0"/>
              <a:t>保存数据</a:t>
            </a:r>
            <a:endParaRPr lang="zh-CN" altLang="en-US" dirty="0"/>
          </a:p>
        </p:txBody>
      </p:sp>
      <p:pic>
        <p:nvPicPr>
          <p:cNvPr id="5123" name="Picture 3"/>
          <p:cNvPicPr>
            <a:picLocks noGrp="1" noChangeAspect="1" noChangeArrowheads="1"/>
          </p:cNvPicPr>
          <p:nvPr>
            <p:ph idx="1"/>
          </p:nvPr>
        </p:nvPicPr>
        <p:blipFill>
          <a:blip r:embed="rId2" cstate="print"/>
          <a:srcRect/>
          <a:stretch>
            <a:fillRect/>
          </a:stretch>
        </p:blipFill>
        <p:spPr bwMode="auto">
          <a:xfrm>
            <a:off x="714348" y="1714488"/>
            <a:ext cx="7572938" cy="3143272"/>
          </a:xfrm>
          <a:prstGeom prst="rect">
            <a:avLst/>
          </a:prstGeom>
          <a:noFill/>
          <a:ln w="9525">
            <a:noFill/>
            <a:miter lim="800000"/>
            <a:headEnd/>
            <a:tailEnd/>
          </a:ln>
          <a:effectLst/>
        </p:spPr>
      </p:pic>
      <p:sp>
        <p:nvSpPr>
          <p:cNvPr id="4" name="TextBox 3"/>
          <p:cNvSpPr txBox="1"/>
          <p:nvPr/>
        </p:nvSpPr>
        <p:spPr>
          <a:xfrm>
            <a:off x="928662" y="1071546"/>
            <a:ext cx="7000924" cy="400110"/>
          </a:xfrm>
          <a:prstGeom prst="rect">
            <a:avLst/>
          </a:prstGeom>
          <a:noFill/>
        </p:spPr>
        <p:txBody>
          <a:bodyPr wrap="square" rtlCol="0">
            <a:spAutoFit/>
          </a:bodyPr>
          <a:lstStyle/>
          <a:p>
            <a:r>
              <a:rPr lang="zh-CN" altLang="en-US" sz="2000" dirty="0" smtClean="0"/>
              <a:t>生成了</a:t>
            </a:r>
            <a:r>
              <a:rPr lang="en-US" altLang="zh-CN" sz="2000" dirty="0" smtClean="0"/>
              <a:t>hs300</a:t>
            </a:r>
            <a:r>
              <a:rPr lang="zh-CN" altLang="en-US" sz="2000" dirty="0" smtClean="0"/>
              <a:t>实例以后，我们用</a:t>
            </a:r>
            <a:r>
              <a:rPr lang="en-US" altLang="zh-CN" sz="2000" dirty="0" err="1" smtClean="0"/>
              <a:t>to_csv</a:t>
            </a:r>
            <a:r>
              <a:rPr lang="zh-CN" altLang="en-US" sz="2000" dirty="0" smtClean="0"/>
              <a:t>方法对数据进行保存。</a:t>
            </a:r>
            <a:endParaRPr lang="zh-CN"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743</TotalTime>
  <Words>567</Words>
  <Application>Microsoft Office PowerPoint</Application>
  <PresentationFormat>全屏显示(4:3)</PresentationFormat>
  <Paragraphs>101</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讲座大纲</vt:lpstr>
      <vt:lpstr>安装Anaconda</vt:lpstr>
      <vt:lpstr>安装Pycharm</vt:lpstr>
      <vt:lpstr>配置 PIP</vt:lpstr>
      <vt:lpstr>使用pip安装获取数据工具tushare</vt:lpstr>
      <vt:lpstr>获取历时行情数据</vt:lpstr>
      <vt:lpstr>幻灯片 7</vt:lpstr>
      <vt:lpstr>把数据放在一个盒子里 DataFrame</vt:lpstr>
      <vt:lpstr>保存数据</vt:lpstr>
      <vt:lpstr>显示数据</vt:lpstr>
      <vt:lpstr>基本交互式讲解—数据展示</vt:lpstr>
      <vt:lpstr>均线组合显示</vt:lpstr>
      <vt:lpstr>用python实现一个简单策略</vt:lpstr>
      <vt:lpstr>用python实现一个简单策略</vt:lpstr>
      <vt:lpstr>用python实现信号提取</vt:lpstr>
      <vt:lpstr>用python实现信号提取</vt:lpstr>
      <vt:lpstr>用python实现资金曲线</vt:lpstr>
      <vt:lpstr>用python实现资金曲线</vt:lpstr>
      <vt:lpstr>一切的背后…..</vt:lpstr>
      <vt:lpstr>把数据放在一个盒子里 DataFrame</vt:lpstr>
      <vt:lpstr>附：程序源码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为什么用python</dc:title>
  <dc:creator>GBDNS</dc:creator>
  <cp:lastModifiedBy>Administrator</cp:lastModifiedBy>
  <cp:revision>94</cp:revision>
  <dcterms:created xsi:type="dcterms:W3CDTF">2016-02-21T04:35:05Z</dcterms:created>
  <dcterms:modified xsi:type="dcterms:W3CDTF">2017-03-27T23:38:09Z</dcterms:modified>
</cp:coreProperties>
</file>