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DFF"/>
    <a:srgbClr val="FFCC00"/>
    <a:srgbClr val="FFCC66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5BE1C-53B3-42C3-8ADD-F5ED73B0F253}" v="6" dt="2020-04-23T16:11:35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 varScale="1">
        <p:scale>
          <a:sx n="119" d="100"/>
          <a:sy n="119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 Khac Tung" userId="45269d25-e008-4159-a380-8b81abf615b5" providerId="ADAL" clId="{31A5BE1C-53B3-42C3-8ADD-F5ED73B0F253}"/>
    <pc:docChg chg="custSel delSld modSld">
      <pc:chgData name="Truong Khac Tung" userId="45269d25-e008-4159-a380-8b81abf615b5" providerId="ADAL" clId="{31A5BE1C-53B3-42C3-8ADD-F5ED73B0F253}" dt="2020-04-23T16:19:45.627" v="10" actId="47"/>
      <pc:docMkLst>
        <pc:docMk/>
      </pc:docMkLst>
      <pc:sldChg chg="delSp">
        <pc:chgData name="Truong Khac Tung" userId="45269d25-e008-4159-a380-8b81abf615b5" providerId="ADAL" clId="{31A5BE1C-53B3-42C3-8ADD-F5ED73B0F253}" dt="2020-04-23T16:10:42.680" v="6" actId="478"/>
        <pc:sldMkLst>
          <pc:docMk/>
          <pc:sldMk cId="0" sldId="257"/>
        </pc:sldMkLst>
        <pc:spChg chg="del">
          <ac:chgData name="Truong Khac Tung" userId="45269d25-e008-4159-a380-8b81abf615b5" providerId="ADAL" clId="{31A5BE1C-53B3-42C3-8ADD-F5ED73B0F253}" dt="2020-04-23T16:10:42.680" v="6" actId="478"/>
          <ac:spMkLst>
            <pc:docMk/>
            <pc:sldMk cId="0" sldId="257"/>
            <ac:spMk id="14339" creationId="{00000000-0000-0000-0000-000000000000}"/>
          </ac:spMkLst>
        </pc:spChg>
      </pc:sldChg>
      <pc:sldChg chg="modSp">
        <pc:chgData name="Truong Khac Tung" userId="45269d25-e008-4159-a380-8b81abf615b5" providerId="ADAL" clId="{31A5BE1C-53B3-42C3-8ADD-F5ED73B0F253}" dt="2020-04-23T16:10:56.714" v="8" actId="207"/>
        <pc:sldMkLst>
          <pc:docMk/>
          <pc:sldMk cId="0" sldId="258"/>
        </pc:sldMkLst>
        <pc:spChg chg="mod">
          <ac:chgData name="Truong Khac Tung" userId="45269d25-e008-4159-a380-8b81abf615b5" providerId="ADAL" clId="{31A5BE1C-53B3-42C3-8ADD-F5ED73B0F253}" dt="2020-04-23T16:10:56.714" v="8" actId="207"/>
          <ac:spMkLst>
            <pc:docMk/>
            <pc:sldMk cId="0" sldId="258"/>
            <ac:spMk id="15363" creationId="{00000000-0000-0000-0000-000000000000}"/>
          </ac:spMkLst>
        </pc:spChg>
        <pc:spChg chg="mod">
          <ac:chgData name="Truong Khac Tung" userId="45269d25-e008-4159-a380-8b81abf615b5" providerId="ADAL" clId="{31A5BE1C-53B3-42C3-8ADD-F5ED73B0F253}" dt="2020-04-23T16:10:50.332" v="7" actId="207"/>
          <ac:spMkLst>
            <pc:docMk/>
            <pc:sldMk cId="0" sldId="258"/>
            <ac:spMk id="15364" creationId="{00000000-0000-0000-0000-000000000000}"/>
          </ac:spMkLst>
        </pc:spChg>
      </pc:sldChg>
      <pc:sldChg chg="modSp del mod">
        <pc:chgData name="Truong Khac Tung" userId="45269d25-e008-4159-a380-8b81abf615b5" providerId="ADAL" clId="{31A5BE1C-53B3-42C3-8ADD-F5ED73B0F253}" dt="2020-04-23T16:19:44.171" v="9" actId="47"/>
        <pc:sldMkLst>
          <pc:docMk/>
          <pc:sldMk cId="1114685371" sldId="297"/>
        </pc:sldMkLst>
        <pc:spChg chg="mod">
          <ac:chgData name="Truong Khac Tung" userId="45269d25-e008-4159-a380-8b81abf615b5" providerId="ADAL" clId="{31A5BE1C-53B3-42C3-8ADD-F5ED73B0F253}" dt="2020-04-23T16:09:07.225" v="5" actId="20577"/>
          <ac:spMkLst>
            <pc:docMk/>
            <pc:sldMk cId="1114685371" sldId="297"/>
            <ac:spMk id="19460" creationId="{00000000-0000-0000-0000-000000000000}"/>
          </ac:spMkLst>
        </pc:spChg>
      </pc:sldChg>
      <pc:sldChg chg="del">
        <pc:chgData name="Truong Khac Tung" userId="45269d25-e008-4159-a380-8b81abf615b5" providerId="ADAL" clId="{31A5BE1C-53B3-42C3-8ADD-F5ED73B0F253}" dt="2020-04-23T16:19:45.627" v="10" actId="47"/>
        <pc:sldMkLst>
          <pc:docMk/>
          <pc:sldMk cId="3582990420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C6C009A-D3F1-4F8B-A34E-7CD76E3CB4E0}" type="datetimeFigureOut">
              <a:rPr lang="vi-VN"/>
              <a:pPr>
                <a:defRPr/>
              </a:pPr>
              <a:t>23/04/2020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929CD8D-BAB3-45ED-800F-0832D31CC77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48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C373EA1-C146-44D8-98B0-99E5BBB2B9E7}" type="datetimeFigureOut">
              <a:rPr lang="en-US"/>
              <a:pPr>
                <a:defRPr/>
              </a:pPr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E35D03D-6DB6-4D48-AB41-23DA117BE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7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B67B8F-0288-4BA6-8319-D8CC0E418A0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2070C54-A3F9-495A-ABDB-83275A9C7FA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375F818-8EBC-43B0-B086-6ABAF376BF92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D5F352-C918-44C0-BBDE-050111BAEC15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D5F352-C918-44C0-BBDE-050111BAEC15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906C4CE-CE66-41A0-9311-83E36B02D1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D5F352-C918-44C0-BBDE-050111BAEC15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F2D85DB-2D06-46F9-AE69-BDAFF0D8BC2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180D79D-C77D-4933-B9A0-795522F8477E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FDE0E30-C3A9-4276-9245-E699450EB033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D22412-24B8-4475-9328-6D16E5BE9AB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6076C3F-6FC8-434B-985F-2301FBF97A91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800683-458C-4723-887D-0585CF3E8AF0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2CD216-E404-4ED4-B8B8-4C18D5BF639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56A8D01-9D5E-4783-91CA-4F20EA9D20DC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A749EF5-BA74-4405-908E-45469488874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228070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47F010D-3BA8-418D-9FCF-5DF218136D7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232774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B5033A5-6357-4B3C-B195-0C0762A7727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385413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34CF152-C568-4D45-A54D-75E0311D5A0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25929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9F74A59-0244-42DE-91D9-3332DE8ACEC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22407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729E89-C9F5-47D5-88DB-9BA5E8D09AE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334503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8817444-A933-402E-88CB-B1648E2A33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40283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312DD99-63E6-49E8-9A87-4971CF96977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14545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9CE84B4-AC9F-40C2-9016-ABF132368A6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24759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BB95179-1A09-4548-92D5-755ECB0C017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7284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DEEB1B4-F98B-4D96-9E31-527B101108C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68071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B0503D9-EF74-41C5-A17C-91FE76447DC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</p:spTree>
    <p:extLst>
      <p:ext uri="{BB962C8B-B14F-4D97-AF65-F5344CB8AC3E}">
        <p14:creationId xmlns:p14="http://schemas.microsoft.com/office/powerpoint/2010/main" val="40899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KTLT – Tập tin</a:t>
            </a:r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>
                <a:solidFill>
                  <a:schemeClr val="bg1"/>
                </a:solidFill>
              </a:rPr>
              <a:t>BB</a:t>
            </a:r>
            <a:endParaRPr lang="en-US" alt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2B720A3-F651-43F7-92A0-022B82D3FD8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5CADFF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Nội</a:t>
            </a:r>
            <a:r>
              <a:rPr lang="en-US" altLang="en-US"/>
              <a:t> dung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8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Khái niệm dòng (stream)</a:t>
              </a:r>
            </a:p>
          </p:txBody>
        </p:sp>
        <p:sp>
          <p:nvSpPr>
            <p:cNvPr id="14359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4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Khái niệm và phân loại tập tin</a:t>
              </a:r>
            </a:p>
          </p:txBody>
        </p:sp>
        <p:sp>
          <p:nvSpPr>
            <p:cNvPr id="14355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50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vi-VN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Các thao tác xử lý căn bản</a:t>
              </a:r>
              <a:endParaRPr lang="en-US" altLang="en-US" sz="18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351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346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Một số hàm quản lý tập tin</a:t>
              </a:r>
            </a:p>
          </p:txBody>
        </p:sp>
        <p:sp>
          <p:nvSpPr>
            <p:cNvPr id="14347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5576F-D184-4390-8818-F1BFB63E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KTLT – Tập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loại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/>
              <a:t>Tập tin kiểu nhị phân (stream nhị phân)</a:t>
            </a:r>
            <a:r>
              <a:rPr lang="en-US"/>
              <a:t>:</a:t>
            </a:r>
          </a:p>
          <a:p>
            <a:pPr lvl="1">
              <a:defRPr/>
            </a:pPr>
            <a:r>
              <a:rPr lang="vi-VN"/>
              <a:t>Dữ liệu được đọc và ghi một cách chính xác, không có sự chuyển đổi nào cả. </a:t>
            </a:r>
          </a:p>
          <a:p>
            <a:pPr lvl="1">
              <a:defRPr/>
            </a:pPr>
            <a:r>
              <a:rPr lang="vi-VN"/>
              <a:t>Ký tự kết thúc chuỗi </a:t>
            </a:r>
            <a:r>
              <a:rPr lang="en-US">
                <a:solidFill>
                  <a:srgbClr val="FF0000"/>
                </a:solidFill>
              </a:rPr>
              <a:t>‘</a:t>
            </a:r>
            <a:r>
              <a:rPr lang="vi-VN">
                <a:solidFill>
                  <a:srgbClr val="FF0000"/>
                </a:solidFill>
              </a:rPr>
              <a:t>\0</a:t>
            </a:r>
            <a:r>
              <a:rPr lang="en-US">
                <a:solidFill>
                  <a:srgbClr val="FF0000"/>
                </a:solidFill>
              </a:rPr>
              <a:t>’</a:t>
            </a:r>
            <a:r>
              <a:rPr lang="vi-VN"/>
              <a:t> và </a:t>
            </a:r>
            <a:r>
              <a:rPr lang="vi-VN">
                <a:solidFill>
                  <a:srgbClr val="FF0000"/>
                </a:solidFill>
              </a:rPr>
              <a:t>end_of_line</a:t>
            </a:r>
            <a:r>
              <a:rPr lang="vi-VN"/>
              <a:t> không có ý nghĩa là cuối chuỗi và cuối dòng mà được xử lý như mọi ký tự khác.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Quy tắc đặt tên tập tin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vi-VN"/>
              <a:t>Tên</a:t>
            </a:r>
            <a:r>
              <a:rPr lang="en-US"/>
              <a:t> </a:t>
            </a:r>
            <a:r>
              <a:rPr lang="vi-VN"/>
              <a:t>(name)</a:t>
            </a:r>
            <a:r>
              <a:rPr lang="en-US"/>
              <a:t>:</a:t>
            </a:r>
          </a:p>
          <a:p>
            <a:pPr lvl="1">
              <a:defRPr/>
            </a:pPr>
            <a:r>
              <a:rPr lang="en-US"/>
              <a:t>Bắt buộc phải có. </a:t>
            </a:r>
          </a:p>
          <a:p>
            <a:pPr lvl="1">
              <a:defRPr/>
            </a:pPr>
            <a:r>
              <a:rPr lang="vi-VN"/>
              <a:t>Hệ điều hành MS-DOS: dài </a:t>
            </a:r>
            <a:r>
              <a:rPr lang="vi-VN">
                <a:solidFill>
                  <a:srgbClr val="FF0000"/>
                </a:solidFill>
              </a:rPr>
              <a:t>tối đa 8 ký tự</a:t>
            </a:r>
            <a:r>
              <a:rPr lang="vi-VN"/>
              <a:t>. </a:t>
            </a:r>
          </a:p>
          <a:p>
            <a:pPr lvl="1">
              <a:defRPr/>
            </a:pPr>
            <a:r>
              <a:rPr lang="vi-VN"/>
              <a:t>Hệ điều hành Windows: dài </a:t>
            </a:r>
            <a:r>
              <a:rPr lang="vi-VN">
                <a:solidFill>
                  <a:srgbClr val="FF0000"/>
                </a:solidFill>
              </a:rPr>
              <a:t>tối đa 128 ký tự</a:t>
            </a:r>
            <a:r>
              <a:rPr lang="vi-VN"/>
              <a:t>. </a:t>
            </a:r>
          </a:p>
          <a:p>
            <a:pPr lvl="1">
              <a:defRPr/>
            </a:pPr>
            <a:r>
              <a:rPr lang="vi-VN"/>
              <a:t>Gồm các ký tự </a:t>
            </a:r>
            <a:r>
              <a:rPr lang="vi-VN">
                <a:solidFill>
                  <a:srgbClr val="FF0000"/>
                </a:solidFill>
              </a:rPr>
              <a:t>A đến Z</a:t>
            </a:r>
            <a:r>
              <a:rPr lang="vi-VN"/>
              <a:t>, số </a:t>
            </a:r>
            <a:r>
              <a:rPr lang="vi-VN">
                <a:solidFill>
                  <a:srgbClr val="FF0000"/>
                </a:solidFill>
              </a:rPr>
              <a:t>0 đến 9</a:t>
            </a:r>
            <a:r>
              <a:rPr lang="vi-VN"/>
              <a:t>, ký tự khác như </a:t>
            </a:r>
            <a:r>
              <a:rPr lang="vi-VN">
                <a:solidFill>
                  <a:srgbClr val="FF0000"/>
                </a:solidFill>
              </a:rPr>
              <a:t>#, $, %, ~, ^, @, (, ), !, _, </a:t>
            </a:r>
            <a:r>
              <a:rPr lang="vi-VN"/>
              <a:t>khoảng trắng. </a:t>
            </a:r>
            <a:endParaRPr lang="en-US"/>
          </a:p>
          <a:p>
            <a:pPr>
              <a:defRPr/>
            </a:pPr>
            <a:r>
              <a:rPr lang="vi-VN"/>
              <a:t>Mở rộng</a:t>
            </a:r>
            <a:r>
              <a:rPr lang="en-US"/>
              <a:t> </a:t>
            </a:r>
            <a:r>
              <a:rPr lang="vi-VN"/>
              <a:t>(extension)</a:t>
            </a:r>
            <a:r>
              <a:rPr lang="en-US"/>
              <a:t>: </a:t>
            </a:r>
          </a:p>
          <a:p>
            <a:pPr lvl="1">
              <a:defRPr/>
            </a:pPr>
            <a:r>
              <a:rPr lang="en-US">
                <a:solidFill>
                  <a:srgbClr val="FF0000"/>
                </a:solidFill>
              </a:rPr>
              <a:t>Không bắt buộc</a:t>
            </a:r>
            <a:r>
              <a:rPr lang="en-US"/>
              <a:t>. </a:t>
            </a:r>
          </a:p>
          <a:p>
            <a:pPr lvl="1">
              <a:defRPr/>
            </a:pPr>
            <a:r>
              <a:rPr lang="vi-VN">
                <a:solidFill>
                  <a:srgbClr val="FF0000"/>
                </a:solidFill>
              </a:rPr>
              <a:t>Thường có 3 ký tự. </a:t>
            </a:r>
          </a:p>
          <a:p>
            <a:pPr lvl="1">
              <a:defRPr/>
            </a:pPr>
            <a:r>
              <a:rPr lang="vi-VN"/>
              <a:t>Thường do chương trình ứng dụng tạo tập tin tự đặt </a:t>
            </a:r>
          </a:p>
          <a:p>
            <a:pPr>
              <a:defRPr/>
            </a:pPr>
            <a:endParaRPr lang="vi-VN"/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Định vị tập tin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5410200"/>
          </a:xfrm>
        </p:spPr>
        <p:txBody>
          <a:bodyPr/>
          <a:lstStyle/>
          <a:p>
            <a:pPr eaLnBrk="1" hangingPunct="1">
              <a:defRPr/>
            </a:pPr>
            <a:r>
              <a:rPr lang="vi-VN"/>
              <a:t>Đường dẫn</a:t>
            </a:r>
            <a:r>
              <a:rPr lang="en-US"/>
              <a:t>:</a:t>
            </a:r>
          </a:p>
          <a:p>
            <a:pPr lvl="1">
              <a:defRPr/>
            </a:pPr>
            <a:r>
              <a:rPr lang="vi-VN"/>
              <a:t>Chỉ đến một tập tin không nằm trong thư mục hiện hành. Ví dụ: </a:t>
            </a:r>
            <a:r>
              <a:rPr lang="vi-VN">
                <a:solidFill>
                  <a:srgbClr val="FF0000"/>
                </a:solidFill>
              </a:rPr>
              <a:t>c:\data\list.txt </a:t>
            </a:r>
            <a:r>
              <a:rPr lang="vi-VN"/>
              <a:t>chỉ tập tin list.txt nằm trong thư mục data của ổ đĩa C. </a:t>
            </a:r>
          </a:p>
          <a:p>
            <a:pPr lvl="1">
              <a:defRPr/>
            </a:pPr>
            <a:r>
              <a:rPr lang="vi-VN"/>
              <a:t>Trong chương trình, đường dẫn này được ghi trong chuỗi như sau: </a:t>
            </a:r>
            <a:r>
              <a:rPr lang="vi-VN">
                <a:solidFill>
                  <a:srgbClr val="FF0000"/>
                </a:solidFill>
              </a:rPr>
              <a:t>“c:\\data\\list.txt” </a:t>
            </a:r>
          </a:p>
          <a:p>
            <a:pPr lvl="1">
              <a:defRPr/>
            </a:pPr>
            <a:r>
              <a:rPr lang="vi-VN"/>
              <a:t>Dấu </a:t>
            </a:r>
            <a:r>
              <a:rPr lang="en-US">
                <a:solidFill>
                  <a:srgbClr val="FF0000"/>
                </a:solidFill>
              </a:rPr>
              <a:t>“</a:t>
            </a:r>
            <a:r>
              <a:rPr lang="vi-VN">
                <a:solidFill>
                  <a:srgbClr val="FF0000"/>
                </a:solidFill>
              </a:rPr>
              <a:t>\</a:t>
            </a:r>
            <a:r>
              <a:rPr lang="en-US">
                <a:solidFill>
                  <a:srgbClr val="FF0000"/>
                </a:solidFill>
              </a:rPr>
              <a:t>”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biểu thị ký tự điều khiển nên để thể hiện nó ta phải thêm một dấu </a:t>
            </a:r>
            <a:r>
              <a:rPr lang="en-US">
                <a:solidFill>
                  <a:srgbClr val="FF0000"/>
                </a:solidFill>
              </a:rPr>
              <a:t>‘</a:t>
            </a:r>
            <a:r>
              <a:rPr lang="vi-VN">
                <a:solidFill>
                  <a:srgbClr val="FF0000"/>
                </a:solidFill>
              </a:rPr>
              <a:t>\</a:t>
            </a:r>
            <a:r>
              <a:rPr lang="en-US">
                <a:solidFill>
                  <a:srgbClr val="FF0000"/>
                </a:solidFill>
              </a:rPr>
              <a:t>’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ở trước. Nhưng nếu chương trình yêu cầu nhập đường dẫn từ bàn phím thì chỉ nhập một dấu </a:t>
            </a:r>
            <a:r>
              <a:rPr lang="en-US">
                <a:solidFill>
                  <a:srgbClr val="FF0000"/>
                </a:solidFill>
              </a:rPr>
              <a:t>‘</a:t>
            </a:r>
            <a:r>
              <a:rPr lang="vi-VN">
                <a:solidFill>
                  <a:srgbClr val="FF0000"/>
                </a:solidFill>
              </a:rPr>
              <a:t>\</a:t>
            </a:r>
            <a:r>
              <a:rPr lang="en-US">
                <a:solidFill>
                  <a:srgbClr val="FF0000"/>
                </a:solidFill>
              </a:rPr>
              <a:t>’</a:t>
            </a:r>
            <a:r>
              <a:rPr lang="vi-VN">
                <a:solidFill>
                  <a:srgbClr val="FF0000"/>
                </a:solidFill>
              </a:rPr>
              <a:t>.</a:t>
            </a:r>
            <a:r>
              <a:rPr lang="vi-VN"/>
              <a:t> </a:t>
            </a:r>
          </a:p>
          <a:p>
            <a:pPr>
              <a:defRPr/>
            </a:pPr>
            <a:endParaRPr lang="vi-VN"/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Quy trình thao tác với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FF0000"/>
                </a:solidFill>
              </a:rPr>
              <a:t>1. Mở tập tin: </a:t>
            </a:r>
            <a:r>
              <a:rPr lang="vi-VN"/>
              <a:t>tạo một stream nối kết với tập tin cần mở, stream được quản lý bởi biến con trỏ đến cấu trúc FILE </a:t>
            </a:r>
          </a:p>
          <a:p>
            <a:pPr lvl="1">
              <a:defRPr/>
            </a:pPr>
            <a:r>
              <a:rPr lang="vi-VN"/>
              <a:t>Cấu trúc được định sẵn trong STDIO.H </a:t>
            </a:r>
          </a:p>
          <a:p>
            <a:pPr lvl="1">
              <a:defRPr/>
            </a:pPr>
            <a:r>
              <a:rPr lang="vi-VN"/>
              <a:t>Các thành phần của cấu trúc này được dùng trong các thao tác xử lý tập tin. </a:t>
            </a:r>
          </a:p>
          <a:p>
            <a:pPr>
              <a:defRPr/>
            </a:pPr>
            <a:r>
              <a:rPr lang="vi-VN">
                <a:solidFill>
                  <a:srgbClr val="FF0000"/>
                </a:solidFill>
              </a:rPr>
              <a:t>2. Sử dụng tập tin </a:t>
            </a:r>
            <a:r>
              <a:rPr lang="vi-VN"/>
              <a:t>(sau khi đã mở được tập tin) </a:t>
            </a:r>
          </a:p>
          <a:p>
            <a:pPr lvl="1">
              <a:defRPr/>
            </a:pPr>
            <a:r>
              <a:rPr lang="vi-VN"/>
              <a:t>Đọc dữ liệu từ tập tin đưa vào chương trình. </a:t>
            </a:r>
          </a:p>
          <a:p>
            <a:pPr lvl="1">
              <a:defRPr/>
            </a:pPr>
            <a:r>
              <a:rPr lang="vi-VN"/>
              <a:t>Ghi dữ liệu từ chương trình lên tập tin. </a:t>
            </a:r>
          </a:p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3. Đóng tập tin </a:t>
            </a:r>
            <a:r>
              <a:rPr lang="en-US"/>
              <a:t>(sau khi sử dụng xong).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Hàm mở tập tin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Mở tập tin có tên (đường dẫn) là chứa trong filename với kiểu mở mode (xem bảng).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con trỏ kiểu cấu trúc FILE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 Thất bại: NULL (sai quy tắc đặt tên tập tin, không tìm thấy ổ đĩa, không tìm thấy thư mục, mở tập tin chưa có để đọc, …)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pPr>
              <a:defRPr/>
            </a:pPr>
            <a:r>
              <a:rPr lang="en-US" sz="2000">
                <a:latin typeface="Tahoma"/>
              </a:rPr>
              <a:t>FILE* fp = fopen(“taptin.txt”, “rt”); </a:t>
            </a:r>
          </a:p>
          <a:p>
            <a:pPr>
              <a:defRPr/>
            </a:pPr>
            <a:r>
              <a:rPr lang="en-US" sz="2000">
                <a:latin typeface="Tahoma"/>
              </a:rPr>
              <a:t>if (fp == NULL) </a:t>
            </a:r>
          </a:p>
          <a:p>
            <a:pPr>
              <a:defRPr/>
            </a:pPr>
            <a:r>
              <a:rPr lang="nn-NO" sz="2000">
                <a:latin typeface="Tahoma"/>
              </a:rPr>
              <a:t>	printf(“Khong mo duoc tap tin!”);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>
              <a:defRPr/>
            </a:pPr>
            <a:r>
              <a:rPr lang="fr-FR" b="1">
                <a:latin typeface="Verdana"/>
              </a:rPr>
              <a:t>FILE *fopen(const char *filename, const char *mode) 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Đối số mở tập tin (mode)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58705"/>
              </p:ext>
            </p:extLst>
          </p:nvPr>
        </p:nvGraphicFramePr>
        <p:xfrm>
          <a:off x="685800" y="1304925"/>
          <a:ext cx="6561757" cy="5248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70">
                <a:tc>
                  <a:txBody>
                    <a:bodyPr/>
                    <a:lstStyle/>
                    <a:p>
                      <a:pPr marL="91440"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Đối số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Ý nghĩa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70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kiểu nhị phân (binary)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70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kiểu văn bản (text) (mặc định)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919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chỉ để đọc dữ liệu từ tập tin. Trả về  NULL nếu không tìm thấy tập tin.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16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chỉ để ghi dữ liệu vào tập tin. Tập  tin sẽ được tạo nếu chưa có, ngược lại dữ liệu  trước đó sẽ bị xóa hết.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919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Mở tập tin chỉ để thêm (append) dữ liệu vào  cuối tập tin. Tập tin sẽ được tạo nếu chưa có.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919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r+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Giống mode r và bổ sung thêm tính năng ghi  dữ liệu và tập tin sẽ được tạo nếu chưa có.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670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w+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Giống mode w và bổ sung thêm tính năng đọc.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670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a+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tc>
                  <a:txBody>
                    <a:bodyPr/>
                    <a:lstStyle/>
                    <a:p>
                      <a:pPr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Giống mode a và bổ sung thêm tính năng đọc.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51539" marT="97421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4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Đọc và ghi dữ liệu (stdio.h)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Thực hiện đọc/ghi dữ liệu theo các cách sau: </a:t>
            </a:r>
          </a:p>
          <a:p>
            <a:pPr lvl="1"/>
            <a:r>
              <a:rPr lang="vi-VN"/>
              <a:t>Nhập/xuất theo định dạng </a:t>
            </a:r>
          </a:p>
          <a:p>
            <a:pPr lvl="2"/>
            <a:r>
              <a:rPr lang="en-US"/>
              <a:t>Hàm: </a:t>
            </a:r>
            <a:r>
              <a:rPr lang="en-US">
                <a:solidFill>
                  <a:srgbClr val="FF0000"/>
                </a:solidFill>
              </a:rPr>
              <a:t>fscanf, fprintf </a:t>
            </a:r>
          </a:p>
          <a:p>
            <a:pPr lvl="2"/>
            <a:r>
              <a:rPr lang="vi-VN"/>
              <a:t>Chỉ dùng với </a:t>
            </a:r>
            <a:r>
              <a:rPr lang="vi-VN">
                <a:solidFill>
                  <a:srgbClr val="FF0000"/>
                </a:solidFill>
              </a:rPr>
              <a:t>tập tin kiểu văn bản. </a:t>
            </a:r>
          </a:p>
          <a:p>
            <a:pPr lvl="1"/>
            <a:r>
              <a:rPr lang="en-US"/>
              <a:t>Nhập/xuất từng ký tự hay dòng lên tập tin </a:t>
            </a:r>
          </a:p>
          <a:p>
            <a:pPr lvl="2"/>
            <a:r>
              <a:rPr lang="en-US"/>
              <a:t>Hàm: </a:t>
            </a:r>
            <a:r>
              <a:rPr lang="en-US">
                <a:solidFill>
                  <a:srgbClr val="FF0000"/>
                </a:solidFill>
              </a:rPr>
              <a:t>getc, fgetc, fgets, putc, fputs </a:t>
            </a:r>
          </a:p>
          <a:p>
            <a:pPr lvl="2"/>
            <a:r>
              <a:rPr lang="vi-VN">
                <a:solidFill>
                  <a:srgbClr val="FF0000"/>
                </a:solidFill>
              </a:rPr>
              <a:t>Chỉ nên dùng với kiểu văn bản.</a:t>
            </a:r>
            <a:r>
              <a:rPr lang="vi-VN"/>
              <a:t> </a:t>
            </a:r>
          </a:p>
          <a:p>
            <a:pPr lvl="1"/>
            <a:r>
              <a:rPr lang="en-US"/>
              <a:t>Đọc/ghi trực tiếp dữ liệu từ bộ nhớ lên tập tin </a:t>
            </a:r>
          </a:p>
          <a:p>
            <a:pPr lvl="2"/>
            <a:r>
              <a:rPr lang="en-US"/>
              <a:t>Hàm: </a:t>
            </a:r>
            <a:r>
              <a:rPr lang="en-US">
                <a:solidFill>
                  <a:srgbClr val="FF0000"/>
                </a:solidFill>
              </a:rPr>
              <a:t>fread, fwrite 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Chỉ dùng với tập tin kiểu nhị phân.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07267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xuất theo định dạng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Ghi dữ liệu có chuỗi định dạng fnt (giống hàm printf) vào stream fp. </a:t>
            </a:r>
          </a:p>
          <a:p>
            <a:r>
              <a:rPr lang="en-US" sz="2000"/>
              <a:t>Nếu fp là stdout thì hàm giống printf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byte ghi được.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EOF (có giá trị là -1, được định nghĩa trong STDIO.H, sử dụng trong tập tin có kiểu văn bản)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pPr>
              <a:defRPr/>
            </a:pPr>
            <a:r>
              <a:rPr lang="en-US" sz="2000">
                <a:latin typeface="Tahoma"/>
              </a:rPr>
              <a:t>int i = 2912; char c = ‘P’; float f = 17.06;</a:t>
            </a:r>
          </a:p>
          <a:p>
            <a:pPr>
              <a:defRPr/>
            </a:pPr>
            <a:r>
              <a:rPr lang="en-US" sz="2000">
                <a:latin typeface="Tahoma"/>
              </a:rPr>
              <a:t>FILE* fp = fopen(“taptin.txt”, “wt”);</a:t>
            </a:r>
          </a:p>
          <a:p>
            <a:pPr>
              <a:defRPr/>
            </a:pPr>
            <a:r>
              <a:rPr lang="en-US" sz="2000">
                <a:latin typeface="Tahoma"/>
              </a:rPr>
              <a:t>if (fp != NULL)</a:t>
            </a:r>
          </a:p>
          <a:p>
            <a:pPr>
              <a:defRPr/>
            </a:pPr>
            <a:r>
              <a:rPr lang="en-US" sz="2000">
                <a:latin typeface="Tahoma"/>
              </a:rPr>
              <a:t>	fprintf(fp, “%d %c %.2f\n”, i, c, f);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fprintf(FILE *fp, char *fnt, …) 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2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nhập theo định dạng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Đọc dữ liệu có chuỗi định dạng fnt (giống hàm scanf) từ stream fp.</a:t>
            </a:r>
          </a:p>
          <a:p>
            <a:r>
              <a:rPr lang="vi-VN" sz="2000"/>
              <a:t>Nếu fp là stdin thì hàm giống printf.</a:t>
            </a:r>
            <a:r>
              <a:rPr lang="en-US" sz="2000"/>
              <a:t>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thành phần đọc và lưu trữ được.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65992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/>
          </a:p>
          <a:p>
            <a:r>
              <a:rPr lang="en-US" sz="2000"/>
              <a:t>int i; </a:t>
            </a:r>
          </a:p>
          <a:p>
            <a:r>
              <a:rPr lang="en-US" sz="2000"/>
              <a:t>FILE* fp = fopen(“taptin.txt”, “rt”); </a:t>
            </a:r>
          </a:p>
          <a:p>
            <a:r>
              <a:rPr lang="en-US" sz="2000"/>
              <a:t>if (fp != NULL) </a:t>
            </a:r>
          </a:p>
          <a:p>
            <a:r>
              <a:rPr lang="en-US" sz="2000"/>
              <a:t>	fscanf(fp, “%d”, &amp;i);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fscanf(FILE *fp, char *fnt, …)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nhập ký tự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Đọc một ký tự từ stream fp.</a:t>
            </a:r>
          </a:p>
          <a:p>
            <a:r>
              <a:rPr lang="vi-VN" sz="2000"/>
              <a:t>getc là macro còn fgetc là phiên bản hàm của macro getc.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ký tự đọc được sau khi chuyển sang số nguyên không dấu.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EOF khi kết thúc stream fp hoặc gặp lỗi.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char ch;</a:t>
            </a:r>
          </a:p>
          <a:p>
            <a:r>
              <a:rPr lang="en-US" sz="2000"/>
              <a:t>FILE* fp = fopen(“taptin.txt”, “rt”);</a:t>
            </a:r>
          </a:p>
          <a:p>
            <a:r>
              <a:rPr lang="en-US" sz="2000"/>
              <a:t>if (fp != NULL)</a:t>
            </a:r>
          </a:p>
          <a:p>
            <a:r>
              <a:rPr lang="en-US" sz="2000"/>
              <a:t>	ch = getc(fp); </a:t>
            </a:r>
          </a:p>
          <a:p>
            <a:r>
              <a:rPr lang="en-US" sz="2000"/>
              <a:t>	// </a:t>
            </a:r>
            <a:r>
              <a:rPr lang="en-US" sz="2000">
                <a:latin typeface="Wingdings"/>
              </a:rPr>
              <a:t></a:t>
            </a:r>
            <a:r>
              <a:rPr lang="en-US" sz="2000"/>
              <a:t> ch = fgetc(fp);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getc(FILE *fp) và int fgetc(FILE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2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Nhập xuất</a:t>
            </a:r>
          </a:p>
        </p:txBody>
      </p:sp>
      <p:sp useBgFill="1"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charset="0"/>
                <a:cs typeface="Arial" charset="0"/>
              </a:rPr>
              <a:t>Khái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niệm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vi-VN" altLang="en-US" dirty="0">
                <a:latin typeface="Arial" charset="0"/>
                <a:cs typeface="Arial" charset="0"/>
              </a:rPr>
              <a:t>C lưu dữ liệu (biến, mảng, cấu trúc, …) trong bộ nhớ RAM. </a:t>
            </a:r>
          </a:p>
          <a:p>
            <a:pPr lvl="1"/>
            <a:r>
              <a:rPr lang="vi-VN" altLang="en-US" dirty="0">
                <a:latin typeface="Arial" charset="0"/>
                <a:cs typeface="Arial" charset="0"/>
              </a:rPr>
              <a:t>Dữ liệu được nạp vào RAM và gửi ra ngoài chương trình thông qua các thiết bị (device)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vi-VN" altLang="en-US" dirty="0">
                <a:latin typeface="Arial" charset="0"/>
                <a:cs typeface="Arial" charset="0"/>
              </a:rPr>
              <a:t>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Thiết bị nhập (input device): </a:t>
            </a:r>
            <a:r>
              <a:rPr lang="en-US" altLang="en-US" dirty="0">
                <a:latin typeface="Arial" charset="0"/>
                <a:cs typeface="Arial" charset="0"/>
              </a:rPr>
              <a:t>bàn </a:t>
            </a:r>
            <a:r>
              <a:rPr lang="en-US" altLang="en-US" dirty="0" err="1">
                <a:latin typeface="Arial" charset="0"/>
                <a:cs typeface="Arial" charset="0"/>
              </a:rPr>
              <a:t>phím</a:t>
            </a:r>
            <a:r>
              <a:rPr lang="en-US" altLang="en-US" dirty="0">
                <a:latin typeface="Arial" charset="0"/>
                <a:cs typeface="Arial" charset="0"/>
              </a:rPr>
              <a:t>, con </a:t>
            </a:r>
            <a:r>
              <a:rPr lang="en-US" altLang="en-US" dirty="0" err="1">
                <a:latin typeface="Arial" charset="0"/>
                <a:cs typeface="Arial" charset="0"/>
              </a:rPr>
              <a:t>chuột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Thiết bị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xuất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(output device): </a:t>
            </a:r>
            <a:r>
              <a:rPr lang="en-US" altLang="en-US" dirty="0" err="1">
                <a:latin typeface="Arial" charset="0"/>
                <a:cs typeface="Arial" charset="0"/>
              </a:rPr>
              <a:t>màn</a:t>
            </a:r>
            <a:r>
              <a:rPr lang="en-US" altLang="en-US" dirty="0">
                <a:latin typeface="Arial" charset="0"/>
                <a:cs typeface="Arial" charset="0"/>
              </a:rPr>
              <a:t> hình, máy in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Thiết bị vừa nhập vừa </a:t>
            </a:r>
            <a:r>
              <a:rPr lang="en-US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xuất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altLang="en-US" dirty="0">
                <a:latin typeface="Arial" charset="0"/>
                <a:cs typeface="Arial" charset="0"/>
              </a:rPr>
              <a:t>tập tin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</a:t>
            </a:r>
            <a:r>
              <a:rPr lang="vi-VN" altLang="en-US" dirty="0">
                <a:latin typeface="Arial" charset="0"/>
                <a:cs typeface="Arial" charset="0"/>
              </a:rPr>
              <a:t>ác thiết bị đều thực hiện mọi xử lý thông qua các dòng (</a:t>
            </a:r>
            <a:r>
              <a:rPr lang="vi-VN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stream</a:t>
            </a:r>
            <a:r>
              <a:rPr lang="vi-VN" altLang="en-US" dirty="0">
                <a:latin typeface="Arial" charset="0"/>
                <a:cs typeface="Arial" charset="0"/>
              </a:rPr>
              <a:t>). </a:t>
            </a:r>
          </a:p>
          <a:p>
            <a:pPr lvl="1" eaLnBrk="1" hangingPunct="1"/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 useBgFill="1"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nhập chuỗi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Đọc một dãy ký tự từ stream fp vào vùng nhớ str, kết thúc khi đủ n-1 ký tự hoặc gặp ký tự xuống dòng.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str.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NULL khi gặp lỗi hoặc gặp ký tự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char s[20];</a:t>
            </a:r>
          </a:p>
          <a:p>
            <a:r>
              <a:rPr lang="en-US" sz="2000"/>
              <a:t>FILE* fp = fopen(“taptin.txt”, “rt”);</a:t>
            </a:r>
          </a:p>
          <a:p>
            <a:r>
              <a:rPr lang="en-US" sz="2000"/>
              <a:t>if (fp != NULL)</a:t>
            </a:r>
          </a:p>
          <a:p>
            <a:r>
              <a:rPr lang="en-US" sz="2000"/>
              <a:t>	fgets(s, 20, fp);;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fgets(char *str, int n, 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0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xuất ký tự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Ghi ký tự ch vào stream fp.</a:t>
            </a:r>
          </a:p>
          <a:p>
            <a:r>
              <a:rPr lang="vi-VN" sz="2000"/>
              <a:t>putc là macro còn fputc là phiên bản hàm của macro putc.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ký tự ch.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FILE* fp = fopen(“taptin.txt”, “rt”);</a:t>
            </a:r>
          </a:p>
          <a:p>
            <a:r>
              <a:rPr lang="en-US" sz="2000"/>
              <a:t>if (fp != NULL)</a:t>
            </a:r>
          </a:p>
          <a:p>
            <a:r>
              <a:rPr lang="en-US" sz="2000"/>
              <a:t>	putc(‘a’, fp); </a:t>
            </a:r>
          </a:p>
          <a:p>
            <a:r>
              <a:rPr lang="en-US" sz="2000"/>
              <a:t>	// hoặc fputc(‘a’,fp);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   int putc(int ch, FILE *fp) và int fputc(in ch, 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xuất chuỗi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Ghi chuỗi ký tự str vào stream fp. Nếu fp là stdout thì fputs giống hàm puts, nhưng puts ghi ký tự xuống dòng.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ký tự cuối cùng đã ghi.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char s[] = “Ky thuat lap trinh”;</a:t>
            </a:r>
          </a:p>
          <a:p>
            <a:r>
              <a:rPr lang="en-US" sz="2000"/>
              <a:t>FILE* fp = fopen(“taptin.txt”, “wt”);</a:t>
            </a:r>
          </a:p>
          <a:p>
            <a:r>
              <a:rPr lang="en-US" sz="2000"/>
              <a:t>if (fp != NULL)</a:t>
            </a:r>
          </a:p>
          <a:p>
            <a:r>
              <a:rPr lang="en-US" sz="2000"/>
              <a:t>	fputs(s, 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   int fputs(const char *str, FILE *fp))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68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xuất trực tiếp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Ghi count mẫu tin có kích thước mỗi mẫu tin là size (byte) từ vùng nhớ buf vào stream fp (theo kiểu nhị phân).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lượng mẫu tin (không phải số lượng byte) đã ghi.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số lượng nhỏ hơn count.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int a[] = {1, 2, 3};</a:t>
            </a:r>
          </a:p>
          <a:p>
            <a:r>
              <a:rPr lang="en-US" sz="2000"/>
              <a:t>FILE* fp = fopen(“taptin.dat”, “wb”);</a:t>
            </a:r>
          </a:p>
          <a:p>
            <a:r>
              <a:rPr lang="en-US" sz="2000"/>
              <a:t>if (fp != NULL)</a:t>
            </a:r>
          </a:p>
          <a:p>
            <a:r>
              <a:rPr lang="en-US" sz="2000"/>
              <a:t>	fwrite(a, sizeof(int), 3, 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   </a:t>
            </a:r>
            <a:r>
              <a:rPr lang="en-US" b="1">
                <a:latin typeface="Verdana"/>
              </a:rPr>
              <a:t>int fwrite(void *buf, int size, int count, 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3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nhập trực tiếp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/>
          </a:p>
          <a:p>
            <a:r>
              <a:rPr lang="vi-VN" sz="2000"/>
              <a:t>Đọc count mẫu tin có kích thước mỗi mẫu tin là size (byte) vào vùng nhớ buf từ stream fp (theo kiểu nhị phân). 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lượng mẫu tin (không phải số lượng byte) thật sự đã đọc.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số lượng nhỏ hơn count khi kết thúc stream fp hoặc gặp lỗi.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int a[5];</a:t>
            </a:r>
          </a:p>
          <a:p>
            <a:r>
              <a:rPr lang="en-US" sz="2000"/>
              <a:t>FILE* fp = fopen(“taptin.dat”, “rb”);</a:t>
            </a:r>
          </a:p>
          <a:p>
            <a:r>
              <a:rPr lang="en-US" sz="2000"/>
              <a:t>if (fp != NULL)</a:t>
            </a:r>
          </a:p>
          <a:p>
            <a:r>
              <a:rPr lang="en-US" sz="2000"/>
              <a:t>	fread(a, sizeof(int), 3, 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b="1">
                <a:latin typeface="Verdana"/>
              </a:rPr>
              <a:t>int fread(void *buf, int size, int count, 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2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đóng tập tin xác định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Đóng stream fp.</a:t>
            </a:r>
          </a:p>
          <a:p>
            <a:r>
              <a:rPr lang="vi-VN" sz="2000"/>
              <a:t>Dữ liệu trong stream fp sẽ được “vét” (ghi hết lên đĩa) trước khi đóng.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0.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FILE* fp = fopen(“taptin.txt”, “rt”);</a:t>
            </a:r>
          </a:p>
          <a:p>
            <a:r>
              <a:rPr lang="en-US" sz="2000"/>
              <a:t>…</a:t>
            </a:r>
          </a:p>
          <a:p>
            <a:r>
              <a:rPr lang="en-US" sz="2000"/>
              <a:t>fclose(fp);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b="1">
                <a:latin typeface="Verdana"/>
              </a:rPr>
              <a:t>int fclose(FILE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đóng tất cả stream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8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1944856" y="2286000"/>
            <a:ext cx="5550880" cy="13922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1900"/>
              <a:t>Đóng tất cả stream đang được mở ngoại trừ các stream chuẩn stdin, stdout,</a:t>
            </a:r>
            <a:r>
              <a:rPr lang="en-US" sz="1900"/>
              <a:t> </a:t>
            </a:r>
            <a:r>
              <a:rPr lang="vi-VN" sz="1900"/>
              <a:t>stdprn, stderr, stdaux.</a:t>
            </a:r>
          </a:p>
          <a:p>
            <a:r>
              <a:rPr lang="vi-VN" sz="1900"/>
              <a:t>Nên đóng từng stream thay vì đóng tất cả.</a:t>
            </a:r>
            <a:endParaRPr lang="en-US" sz="19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số lượng stream được đóng.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EOF.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FILE* fp1 = fopen(“taptin1.txt”, “rt”);</a:t>
            </a:r>
          </a:p>
          <a:p>
            <a:r>
              <a:rPr lang="en-US" sz="2000"/>
              <a:t>FILE* fp2 = fopen(“taptin2.txt”, “wt”);</a:t>
            </a:r>
          </a:p>
          <a:p>
            <a:r>
              <a:rPr lang="en-US" sz="2000"/>
              <a:t>…</a:t>
            </a:r>
          </a:p>
          <a:p>
            <a:r>
              <a:rPr lang="en-US" sz="2000"/>
              <a:t>fcloseall();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b="1">
                <a:latin typeface="Verdana"/>
              </a:rPr>
              <a:t>int fcloseall()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848600" cy="563563"/>
          </a:xfrm>
        </p:spPr>
        <p:txBody>
          <a:bodyPr/>
          <a:lstStyle/>
          <a:p>
            <a:pPr eaLnBrk="1" hangingPunct="1"/>
            <a:r>
              <a:rPr lang="it-IT" altLang="en-US"/>
              <a:t>Con trỏ chỉ vị (position indicator)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Khái niệm:</a:t>
            </a:r>
            <a:r>
              <a:rPr lang="vi-VN">
                <a:solidFill>
                  <a:srgbClr val="002060"/>
                </a:solidFill>
              </a:rPr>
              <a:t> </a:t>
            </a:r>
            <a:endParaRPr lang="en-US">
              <a:solidFill>
                <a:srgbClr val="002060"/>
              </a:solidFill>
            </a:endParaRPr>
          </a:p>
          <a:p>
            <a:pPr lvl="1">
              <a:defRPr/>
            </a:pPr>
            <a:r>
              <a:rPr lang="vi-VN"/>
              <a:t>Được tạo tự động khi mở tập tin.</a:t>
            </a:r>
          </a:p>
          <a:p>
            <a:pPr lvl="1">
              <a:defRPr/>
            </a:pPr>
            <a:r>
              <a:rPr lang="vi-VN"/>
              <a:t>Xác định </a:t>
            </a:r>
            <a:r>
              <a:rPr lang="vi-VN">
                <a:solidFill>
                  <a:srgbClr val="FF0000"/>
                </a:solidFill>
              </a:rPr>
              <a:t>nơi diễn ra việc đọc/ghi trong tập tin. </a:t>
            </a:r>
          </a:p>
          <a:p>
            <a:pPr>
              <a:defRPr/>
            </a:pPr>
            <a:r>
              <a:rPr lang="es-ES"/>
              <a:t>Vị trí con trỏ chỉ vị</a:t>
            </a:r>
          </a:p>
          <a:p>
            <a:pPr lvl="1">
              <a:defRPr/>
            </a:pPr>
            <a:r>
              <a:rPr lang="vi-VN">
                <a:solidFill>
                  <a:srgbClr val="002060"/>
                </a:solidFill>
              </a:rPr>
              <a:t>Khi tập tin chưa mở: ở đầu tập tin (giá trị 0).</a:t>
            </a:r>
          </a:p>
          <a:p>
            <a:pPr lvl="1">
              <a:defRPr/>
            </a:pPr>
            <a:r>
              <a:rPr lang="vi-VN">
                <a:solidFill>
                  <a:srgbClr val="002060"/>
                </a:solidFill>
              </a:rPr>
              <a:t>Khi mở tập tin:</a:t>
            </a:r>
          </a:p>
          <a:p>
            <a:pPr marL="914400" lvl="2" indent="0">
              <a:buNone/>
              <a:defRPr/>
            </a:pPr>
            <a:r>
              <a:rPr lang="vi-VN">
                <a:solidFill>
                  <a:srgbClr val="002060"/>
                </a:solidFill>
              </a:rPr>
              <a:t>•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vi-VN">
                <a:solidFill>
                  <a:srgbClr val="002060"/>
                </a:solidFill>
              </a:rPr>
              <a:t>Ở cuối tập tin khi mở để chèn (mode a hay a+)</a:t>
            </a:r>
          </a:p>
          <a:p>
            <a:pPr marL="914400" lvl="2" indent="0">
              <a:buNone/>
              <a:defRPr/>
            </a:pPr>
            <a:r>
              <a:rPr lang="vi-VN">
                <a:solidFill>
                  <a:srgbClr val="002060"/>
                </a:solidFill>
              </a:rPr>
              <a:t>•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vi-VN">
                <a:solidFill>
                  <a:srgbClr val="002060"/>
                </a:solidFill>
              </a:rPr>
              <a:t>Ở đầu tập tin (hay giá trị 0) khi mở với các mode </a:t>
            </a:r>
            <a:r>
              <a:rPr lang="en-US">
                <a:solidFill>
                  <a:srgbClr val="002060"/>
                </a:solidFill>
              </a:rPr>
              <a:t> </a:t>
            </a:r>
          </a:p>
          <a:p>
            <a:pPr marL="914400" lvl="2" indent="0">
              <a:buNone/>
              <a:defRPr/>
            </a:pPr>
            <a:r>
              <a:rPr lang="en-US">
                <a:solidFill>
                  <a:srgbClr val="002060"/>
                </a:solidFill>
              </a:rPr>
              <a:t>   </a:t>
            </a:r>
            <a:r>
              <a:rPr lang="vi-VN">
                <a:solidFill>
                  <a:srgbClr val="002060"/>
                </a:solidFill>
              </a:rPr>
              <a:t>khác (w, w+, r, r+).</a:t>
            </a:r>
          </a:p>
          <a:p>
            <a:pPr marL="1371600" lvl="3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76097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Truy</a:t>
            </a:r>
            <a:r>
              <a:rPr lang="en-US" altLang="en-US"/>
              <a:t> xuất tuần tự &amp; ngẫu nhiên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Truy xuất tuần tự (sequentially access):</a:t>
            </a:r>
          </a:p>
          <a:p>
            <a:pPr lvl="1">
              <a:defRPr/>
            </a:pPr>
            <a:r>
              <a:rPr lang="vi-VN"/>
              <a:t>Phải đọc/ghi dữ liệu từ vị trí con trỏ chỉ vị đến vị trí n-1 trước khi đọc dữ liệu tại vị trí n.</a:t>
            </a:r>
          </a:p>
          <a:p>
            <a:pPr lvl="1">
              <a:defRPr/>
            </a:pPr>
            <a:r>
              <a:rPr lang="vi-VN"/>
              <a:t>Không cần quan tâm đến con trỏ chỉ vị do </a:t>
            </a:r>
            <a:r>
              <a:rPr lang="vi-VN">
                <a:solidFill>
                  <a:srgbClr val="FF0000"/>
                </a:solidFill>
              </a:rPr>
              <a:t>con trỏ chỉ vị tự động chuyển sang vị trí kế tiếp sau thao tác đọc/ghi dữ</a:t>
            </a:r>
            <a:r>
              <a:rPr lang="en-US">
                <a:solidFill>
                  <a:srgbClr val="FF0000"/>
                </a:solidFill>
              </a:rPr>
              <a:t> liệu.</a:t>
            </a:r>
          </a:p>
          <a:p>
            <a:pPr>
              <a:defRPr/>
            </a:pPr>
            <a:r>
              <a:rPr lang="vi-VN"/>
              <a:t>Truy xuất ngẫu nhiên (random access)</a:t>
            </a:r>
            <a:endParaRPr lang="en-US"/>
          </a:p>
          <a:p>
            <a:pPr lvl="1">
              <a:defRPr/>
            </a:pPr>
            <a:r>
              <a:rPr lang="vi-VN">
                <a:solidFill>
                  <a:srgbClr val="FF0000"/>
                </a:solidFill>
              </a:rPr>
              <a:t>Có thể đọc/ghi tại vị trí bất kỳ trong tập tin mà không cần phải đọc/ghi toàn bộ dữ liệu trước đó</a:t>
            </a:r>
            <a:r>
              <a:rPr lang="vi-VN"/>
              <a:t>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vi-VN"/>
              <a:t> quan tâm đến con trỏ chỉ vị.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724929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đặt lại vị trí con trỏ chỉ vị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285999"/>
            <a:ext cx="3998744" cy="13922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Đặt lại vị trí con trỏ chỉ vị về đầu (byte 0) tập tin fp.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3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Không</a:t>
            </a: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76800"/>
            <a:ext cx="5181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/>
              <a:t>FILE* fp = fopen(“taptin.txt”, “w+”);</a:t>
            </a:r>
          </a:p>
          <a:p>
            <a:r>
              <a:rPr lang="en-US" sz="2000"/>
              <a:t>fprintf(fp, “0123456789”);</a:t>
            </a:r>
          </a:p>
          <a:p>
            <a:r>
              <a:rPr lang="en-US" sz="2000"/>
              <a:t>rewind(fp);</a:t>
            </a:r>
          </a:p>
          <a:p>
            <a:r>
              <a:rPr lang="en-US" sz="2000"/>
              <a:t>fprintf(fp, “*****”);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b="1">
                <a:latin typeface="Verdana"/>
              </a:rPr>
              <a:t>void rewind(FILE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  <p:pic>
        <p:nvPicPr>
          <p:cNvPr id="14" name="Picture 11" descr="book_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(dòng)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Khái niệm:</a:t>
            </a:r>
          </a:p>
          <a:p>
            <a:pPr lvl="1"/>
            <a:r>
              <a:rPr lang="vi-VN" altLang="en-US">
                <a:latin typeface="Arial" charset="0"/>
                <a:cs typeface="Arial" charset="0"/>
              </a:rPr>
              <a:t>Là môi trường trung gian để giao tiếp (nhận/ gửi thông tin) giữa chương trình và thiết bị.</a:t>
            </a:r>
          </a:p>
          <a:p>
            <a:pPr lvl="1">
              <a:buFont typeface="Wingdings" pitchFamily="2" charset="2"/>
              <a:buChar char="à"/>
            </a:pPr>
            <a:r>
              <a:rPr lang="vi-VN" altLang="en-US">
                <a:latin typeface="Arial" charset="0"/>
                <a:cs typeface="Arial" charset="0"/>
              </a:rPr>
              <a:t>Muốn nhận/gửi thông tin cho một thiết bị ta sẽ gửi thông tin cho stream nối với thiết bị đó (độc lập thiết bị).</a:t>
            </a:r>
            <a:r>
              <a:rPr lang="en-US" altLang="en-US">
                <a:latin typeface="Arial" charset="0"/>
                <a:cs typeface="Arial" charset="0"/>
              </a:rPr>
              <a:t>C</a:t>
            </a:r>
            <a:r>
              <a:rPr lang="vi-VN" altLang="en-US">
                <a:latin typeface="Arial" charset="0"/>
                <a:cs typeface="Arial" charset="0"/>
              </a:rPr>
              <a:t>ác thiết bị đều thực hiện mọi xử lý thông qua các dòng (stream). 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vi-VN" altLang="en-US">
                <a:latin typeface="Arial" charset="0"/>
                <a:cs typeface="Arial" charset="0"/>
              </a:rPr>
              <a:t>Stream là dãy byte dữ liệu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vi-VN" altLang="en-US">
                <a:latin typeface="Arial" charset="0"/>
                <a:cs typeface="Arial" charset="0"/>
              </a:rPr>
              <a:t>“Chảy” vào chương trình gọi là </a:t>
            </a:r>
            <a:r>
              <a:rPr lang="vi-VN" altLang="en-US">
                <a:solidFill>
                  <a:srgbClr val="FF0000"/>
                </a:solidFill>
                <a:latin typeface="Arial" charset="0"/>
                <a:cs typeface="Arial" charset="0"/>
              </a:rPr>
              <a:t>stream nhập.</a:t>
            </a:r>
          </a:p>
          <a:p>
            <a:pPr lvl="2"/>
            <a:r>
              <a:rPr lang="vi-VN" altLang="en-US">
                <a:latin typeface="Arial" charset="0"/>
                <a:cs typeface="Arial" charset="0"/>
              </a:rPr>
              <a:t>“Chảy” ra chương trình gọi là </a:t>
            </a:r>
            <a:r>
              <a:rPr lang="vi-VN" altLang="en-US">
                <a:solidFill>
                  <a:srgbClr val="FF0000"/>
                </a:solidFill>
                <a:latin typeface="Arial" charset="0"/>
                <a:cs typeface="Arial" charset="0"/>
              </a:rPr>
              <a:t>stream xuất.</a:t>
            </a:r>
          </a:p>
          <a:p>
            <a:pPr lvl="1" eaLnBrk="1" hangingPunct="1"/>
            <a:endParaRPr lang="en-US" altLang="en-US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Hàm tái định vị con trỏ chỉ vị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286001"/>
            <a:ext cx="5181600" cy="148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Đặt vị trí con trỏ chỉ vị trong stream fp với vị trí offset so với cột mốc origin (SEEK_SET hay 0: đầu tập tin; SEEK_CUR hay 1: vị trí hiện tại; SEEK_END hay 2: cuối tập tin)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866272"/>
            <a:ext cx="5181600" cy="781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0.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giá trị khác 0.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r>
              <a:rPr lang="en-US" sz="2000" b="0" i="0" u="none" strike="noStrike" baseline="0">
                <a:latin typeface="Tahoma"/>
              </a:rPr>
              <a:t>FILE* fp = fopen(“taptin.txt”, “w+”); </a:t>
            </a:r>
          </a:p>
          <a:p>
            <a:r>
              <a:rPr lang="en-US" sz="2000" b="0" i="0" u="none" strike="noStrike" baseline="0">
                <a:latin typeface="Tahoma"/>
              </a:rPr>
              <a:t>fseek(fp, 0L, SEEK_SET); // </a:t>
            </a:r>
            <a:r>
              <a:rPr lang="en-US" sz="2000" b="0" i="0" u="none" strike="noStrike" baseline="0">
                <a:latin typeface="Wingdings"/>
              </a:rPr>
              <a:t> </a:t>
            </a:r>
            <a:r>
              <a:rPr lang="en-US" sz="2000" b="0" i="0" u="none" strike="noStrike" baseline="0">
                <a:latin typeface="Tahoma"/>
              </a:rPr>
              <a:t>rewind(fp); </a:t>
            </a:r>
          </a:p>
          <a:p>
            <a:r>
              <a:rPr lang="en-US" sz="2000" b="0" i="0" u="none" strike="noStrike" baseline="0">
                <a:latin typeface="Tahoma"/>
              </a:rPr>
              <a:t>fseek(fp, 0L, SEEK_END); // cuối tập tin </a:t>
            </a:r>
          </a:p>
          <a:p>
            <a:r>
              <a:rPr lang="en-US" sz="2000" b="0" i="0" u="none" strike="noStrike" baseline="0">
                <a:latin typeface="Tahoma"/>
              </a:rPr>
              <a:t>fseek(fp, -2L, SEEK_CUR);// lùi lại 2 vị trí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fseek(FILE *fp, long offset, ing origin)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vi-VN"/>
              <a:t>Hàm xác định vị trí con trỏ chỉ vị 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286001"/>
            <a:ext cx="5181600" cy="148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Hàm trả về vị trí hiện tại của con trỏ chị vị (tính từ vị trí đầu tiên của tập tin, tức là 0) của stream fp.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866272"/>
            <a:ext cx="5181600" cy="781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vị trí hiện tại của con trỏ chỉ vị.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-1L.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r>
              <a:rPr lang="en-US" sz="2000" b="0" i="0" u="none" strike="noStrike" baseline="0">
                <a:latin typeface="Tahoma"/>
              </a:rPr>
              <a:t>FILE* fp = fopen(“taptin.txt”, “rb”);</a:t>
            </a:r>
          </a:p>
          <a:p>
            <a:r>
              <a:rPr lang="en-US" sz="2000" b="0" i="0" u="none" strike="noStrike" baseline="0">
                <a:latin typeface="Tahoma"/>
              </a:rPr>
              <a:t>fseek(fp, 0L, SEEK_END);</a:t>
            </a:r>
          </a:p>
          <a:p>
            <a:r>
              <a:rPr lang="en-US" sz="2000" b="0" i="0" u="none" strike="noStrike" baseline="0">
                <a:latin typeface="Tahoma"/>
              </a:rPr>
              <a:t>long size = ftell(fp);</a:t>
            </a:r>
          </a:p>
          <a:p>
            <a:r>
              <a:rPr lang="en-US" sz="2000" b="0" i="0" u="none" strike="noStrike" baseline="0">
                <a:latin typeface="Tahoma"/>
              </a:rPr>
              <a:t>printf(“Kich thuoc tap tin la %ld\n”, size);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long ftell(FILE *fp)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0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Dấu hiệu kết thúc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/>
              <a:t>Khi đã biết kích thước tập tin</a:t>
            </a:r>
            <a:endParaRPr lang="en-US"/>
          </a:p>
          <a:p>
            <a:pPr lvl="1" eaLnBrk="1" hangingPunct="1">
              <a:defRPr/>
            </a:pPr>
            <a:r>
              <a:rPr lang="vi-VN"/>
              <a:t>Sử dụng fwrite để lưu n mẫu tin </a:t>
            </a:r>
            <a:endParaRPr lang="en-US"/>
          </a:p>
          <a:p>
            <a:pPr marL="457200" lvl="1" indent="0" eaLnBrk="1" hangingPunct="1">
              <a:buNone/>
              <a:defRPr/>
            </a:pPr>
            <a:r>
              <a:rPr lang="en-US">
                <a:sym typeface="Wingdings" panose="05000000000000000000" pitchFamily="2" charset="2"/>
              </a:rPr>
              <a:t>   </a:t>
            </a:r>
            <a:r>
              <a:rPr lang="en-US">
                <a:latin typeface="Wingdings"/>
              </a:rPr>
              <a:t></a:t>
            </a:r>
            <a:r>
              <a:rPr lang="vi-VN"/>
              <a:t>kích thước = n * sizeof(1 mẫu tin);</a:t>
            </a:r>
          </a:p>
          <a:p>
            <a:pPr lvl="1" eaLnBrk="1" hangingPunct="1">
              <a:defRPr/>
            </a:pPr>
            <a:r>
              <a:rPr lang="vi-VN"/>
              <a:t>Sử dụng hàm fseek kết hợp hàm ftell</a:t>
            </a:r>
            <a:r>
              <a:rPr lang="en-US"/>
              <a:t>.</a:t>
            </a:r>
          </a:p>
          <a:p>
            <a:pPr>
              <a:defRPr/>
            </a:pPr>
            <a:r>
              <a:rPr lang="vi-VN"/>
              <a:t>Khi chưa biết kích thước tập tin</a:t>
            </a:r>
            <a:endParaRPr lang="en-US">
              <a:latin typeface="Tahoma"/>
            </a:endParaRPr>
          </a:p>
          <a:p>
            <a:pPr lvl="1"/>
            <a:r>
              <a:rPr lang="vi-VN">
                <a:latin typeface="Tahoma"/>
              </a:rPr>
              <a:t>Hằng số EOF (=-1) (chỉ cho tập tin văn bản) </a:t>
            </a:r>
          </a:p>
          <a:p>
            <a:pPr marL="457200" lvl="1" indent="0">
              <a:buNone/>
            </a:pPr>
            <a:r>
              <a:rPr lang="en-US">
                <a:latin typeface="Wingdings"/>
              </a:rPr>
              <a:t> </a:t>
            </a:r>
            <a:r>
              <a:rPr lang="en-US">
                <a:latin typeface="Tahoma"/>
              </a:rPr>
              <a:t>while ((c = fgetc(fp)) != EOF) … </a:t>
            </a:r>
          </a:p>
          <a:p>
            <a:pPr lvl="1"/>
            <a:r>
              <a:rPr lang="en-US">
                <a:latin typeface="Tahoma"/>
              </a:rPr>
              <a:t>Hàm int feof(FILE *fp) (cho cả 2 kiểu tập tin) </a:t>
            </a:r>
          </a:p>
          <a:p>
            <a:pPr marL="457200" lvl="1" indent="0">
              <a:buNone/>
            </a:pPr>
            <a:r>
              <a:rPr lang="en-US">
                <a:latin typeface="Wingdings"/>
              </a:rPr>
              <a:t> </a:t>
            </a:r>
            <a:r>
              <a:rPr lang="vi-VN">
                <a:latin typeface="Wingdings"/>
              </a:rPr>
              <a:t></a:t>
            </a:r>
            <a:r>
              <a:rPr lang="vi-VN">
                <a:latin typeface="Tahoma"/>
              </a:rPr>
              <a:t>trả về số 0 nếu chưa đến cuối tập tin </a:t>
            </a:r>
            <a:endParaRPr lang="en-US">
              <a:latin typeface="Tahoma"/>
            </a:endParaRPr>
          </a:p>
          <a:p>
            <a:pPr marL="457200" lvl="1" indent="0">
              <a:buNone/>
            </a:pPr>
            <a:r>
              <a:rPr lang="en-US">
                <a:latin typeface="Tahoma"/>
              </a:rPr>
              <a:t>   </a:t>
            </a:r>
            <a:r>
              <a:rPr lang="vi-VN">
                <a:latin typeface="Wingdings"/>
              </a:rPr>
              <a:t></a:t>
            </a:r>
            <a:r>
              <a:rPr lang="vi-VN">
                <a:latin typeface="Tahoma"/>
              </a:rPr>
              <a:t>trả về số khác 0 nếu đã đến cuối tập tin. </a:t>
            </a: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500332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hàm quản lý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/>
              <a:t>Hàm nhập xuất tập tin (File I/O function) là các đã đề cập phần trước</a:t>
            </a:r>
            <a:r>
              <a:rPr lang="en-US"/>
              <a:t>:</a:t>
            </a:r>
          </a:p>
          <a:p>
            <a:pPr lvl="1" eaLnBrk="1" hangingPunct="1">
              <a:defRPr/>
            </a:pPr>
            <a:r>
              <a:rPr lang="vi-VN"/>
              <a:t>Mở và đóng tập tin: </a:t>
            </a:r>
            <a:r>
              <a:rPr lang="vi-VN">
                <a:solidFill>
                  <a:srgbClr val="FF0000"/>
                </a:solidFill>
              </a:rPr>
              <a:t>fopen, fclose</a:t>
            </a:r>
          </a:p>
          <a:p>
            <a:pPr lvl="1" eaLnBrk="1" hangingPunct="1">
              <a:defRPr/>
            </a:pPr>
            <a:r>
              <a:rPr lang="vi-VN"/>
              <a:t>Nhập/Xuất tập tin:</a:t>
            </a:r>
          </a:p>
          <a:p>
            <a:pPr lvl="2" eaLnBrk="1" hangingPunct="1">
              <a:defRPr/>
            </a:pPr>
            <a:r>
              <a:rPr lang="vi-VN"/>
              <a:t>Theo định dạng: </a:t>
            </a:r>
            <a:r>
              <a:rPr lang="vi-VN">
                <a:solidFill>
                  <a:srgbClr val="FF0000"/>
                </a:solidFill>
              </a:rPr>
              <a:t>fprintf, fscanf</a:t>
            </a:r>
          </a:p>
          <a:p>
            <a:pPr lvl="2" eaLnBrk="1" hangingPunct="1">
              <a:defRPr/>
            </a:pPr>
            <a:r>
              <a:rPr lang="vi-VN"/>
              <a:t>Từng ký tự hay chuỗi: </a:t>
            </a:r>
            <a:r>
              <a:rPr lang="vi-VN">
                <a:solidFill>
                  <a:srgbClr val="FF0000"/>
                </a:solidFill>
              </a:rPr>
              <a:t>fputc, fputs, fgetc, fgets</a:t>
            </a:r>
          </a:p>
          <a:p>
            <a:pPr lvl="2" eaLnBrk="1" hangingPunct="1">
              <a:defRPr/>
            </a:pPr>
            <a:r>
              <a:rPr lang="vi-VN"/>
              <a:t>Trực tiếp từ bộ nhớ: </a:t>
            </a:r>
            <a:r>
              <a:rPr lang="vi-VN">
                <a:solidFill>
                  <a:srgbClr val="FF0000"/>
                </a:solidFill>
              </a:rPr>
              <a:t>fwrite, fread</a:t>
            </a:r>
            <a:endParaRPr 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vi-VN"/>
              <a:t>Hàm quản lý tập tin (File-Management function)</a:t>
            </a:r>
            <a:endParaRPr lang="en-US"/>
          </a:p>
          <a:p>
            <a:pPr lvl="1"/>
            <a:r>
              <a:rPr lang="en-US"/>
              <a:t>Xóa tập tin: </a:t>
            </a:r>
            <a:r>
              <a:rPr lang="en-US">
                <a:solidFill>
                  <a:srgbClr val="FF0000"/>
                </a:solidFill>
              </a:rPr>
              <a:t>remove</a:t>
            </a:r>
            <a:r>
              <a:rPr lang="en-US"/>
              <a:t> </a:t>
            </a:r>
          </a:p>
          <a:p>
            <a:pPr lvl="1"/>
            <a:r>
              <a:rPr lang="en-US"/>
              <a:t>Đổi tên tập tin: </a:t>
            </a:r>
            <a:r>
              <a:rPr lang="en-US">
                <a:solidFill>
                  <a:srgbClr val="FF0000"/>
                </a:solidFill>
              </a:rPr>
              <a:t>rename</a:t>
            </a:r>
            <a:r>
              <a:rPr lang="en-US"/>
              <a:t> </a:t>
            </a:r>
          </a:p>
          <a:p>
            <a:pPr lvl="1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478650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xóa tập tin 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86000" y="2286001"/>
            <a:ext cx="5181600" cy="14876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Xóa tập tin xác định bởi filename.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866272"/>
            <a:ext cx="5181600" cy="781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0.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-1.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r>
              <a:rPr lang="en-US" sz="2000" b="0" i="0" u="none" strike="noStrike" baseline="0">
                <a:latin typeface="Tahoma"/>
              </a:rPr>
              <a:t>if (remove(“c:\\vc.txt”) == 0)</a:t>
            </a:r>
          </a:p>
          <a:p>
            <a:r>
              <a:rPr lang="en-US" sz="2000" b="0" i="0" u="none" strike="noStrike" baseline="0">
                <a:latin typeface="Tahoma"/>
              </a:rPr>
              <a:t>	printf(“Tap tin vc.txt da bi xoa!”);</a:t>
            </a:r>
          </a:p>
          <a:p>
            <a:r>
              <a:rPr lang="en-US" sz="2000" b="0" i="0" u="none" strike="noStrike" baseline="0">
                <a:latin typeface="Tahoma"/>
              </a:rPr>
              <a:t>else</a:t>
            </a:r>
          </a:p>
          <a:p>
            <a:r>
              <a:rPr lang="en-US" sz="2000" b="0" i="0" u="none" strike="noStrike" baseline="0">
                <a:latin typeface="Tahoma"/>
              </a:rPr>
              <a:t>	printf(“Ko xoa duoc tap tin vc.txt!”);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4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fr-FR" b="1">
                <a:latin typeface="Verdana"/>
              </a:rPr>
              <a:t>int remove(const char *filename)</a:t>
            </a:r>
            <a:endParaRPr lang="en-US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5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đổi tên tập tin</a:t>
            </a:r>
            <a:endParaRPr lang="en-US" altLang="en-US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9"/>
          <p:cNvSpPr txBox="1">
            <a:spLocks noChangeArrowheads="1"/>
          </p:cNvSpPr>
          <p:nvPr/>
        </p:nvSpPr>
        <p:spPr bwMode="gray">
          <a:xfrm>
            <a:off x="2209800" y="2286000"/>
            <a:ext cx="5715000" cy="17525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vi-VN" sz="2000"/>
              <a:t>Đổi tên tập tin oldname thành newname.</a:t>
            </a:r>
          </a:p>
          <a:p>
            <a:r>
              <a:rPr lang="vi-VN" sz="2000"/>
              <a:t>Hai tập tin phải cùng ổ đĩa nhưng không cần thiết phải cùng thư mục (có thể sử dụng để di chuyển hay sao chép tập tin).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6000" y="3866272"/>
            <a:ext cx="5181600" cy="781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Thành công: trả về 0. 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vi-VN" sz="2000">
                <a:latin typeface="Tahoma" pitchFamily="34" charset="0"/>
                <a:cs typeface="Tahoma" pitchFamily="34" charset="0"/>
              </a:rPr>
              <a:t>Thất bại: trả về -1.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Tahoma"/>
            </a:endParaRPr>
          </a:p>
          <a:p>
            <a:r>
              <a:rPr lang="en-US" sz="2000" b="0" i="0" u="none" strike="noStrike" baseline="0">
                <a:latin typeface="Tahoma"/>
              </a:rPr>
              <a:t>if (rename(“c:\\a.txt”, “c:\\BT\b.cpp”) == 0)</a:t>
            </a:r>
          </a:p>
          <a:p>
            <a:r>
              <a:rPr lang="en-US" sz="2000" b="0" i="0" u="none" strike="noStrike" baseline="0">
                <a:latin typeface="Tahoma"/>
              </a:rPr>
              <a:t>	printf(“Doi ten tap tin thanh cong”);</a:t>
            </a:r>
          </a:p>
          <a:p>
            <a:r>
              <a:rPr lang="en-US" sz="2000" b="0" i="0" u="none" strike="noStrike" baseline="0">
                <a:latin typeface="Tahoma"/>
              </a:rPr>
              <a:t>else</a:t>
            </a:r>
          </a:p>
          <a:p>
            <a:r>
              <a:rPr lang="en-US" sz="2000" b="0" i="0" u="none" strike="noStrike" baseline="0">
                <a:latin typeface="Tahoma"/>
              </a:rPr>
              <a:t>	printf(“Doi ten tap tin that bai”);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3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600">
              <a:solidFill>
                <a:srgbClr val="000000"/>
              </a:solidFill>
              <a:latin typeface="Verdana"/>
            </a:endParaRPr>
          </a:p>
          <a:p>
            <a:pPr algn="ctr">
              <a:defRPr/>
            </a:pPr>
            <a:r>
              <a:rPr lang="en-US" sz="1600" b="1">
                <a:latin typeface="Verdana"/>
              </a:rPr>
              <a:t>int rename(const char *oldname, const char *newname)</a:t>
            </a:r>
            <a:endParaRPr lang="en-US" sz="1600" b="1" kern="0">
              <a:solidFill>
                <a:schemeClr val="accent3"/>
              </a:solidFill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6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Bài 1: </a:t>
            </a:r>
            <a:r>
              <a:rPr lang="vi-VN">
                <a:solidFill>
                  <a:schemeClr val="tx1"/>
                </a:solidFill>
              </a:rPr>
              <a:t>Sự khác nhau giữa </a:t>
            </a:r>
            <a:r>
              <a:rPr lang="vi-VN">
                <a:solidFill>
                  <a:srgbClr val="FF0000"/>
                </a:solidFill>
              </a:rPr>
              <a:t>stream kiểu văn bản </a:t>
            </a:r>
            <a:r>
              <a:rPr lang="vi-VN">
                <a:solidFill>
                  <a:schemeClr val="tx1"/>
                </a:solidFill>
              </a:rPr>
              <a:t>và </a:t>
            </a:r>
            <a:r>
              <a:rPr lang="vi-VN">
                <a:solidFill>
                  <a:srgbClr val="FF0000"/>
                </a:solidFill>
              </a:rPr>
              <a:t>stream kiểu nhị phân</a:t>
            </a:r>
            <a:r>
              <a:rPr lang="vi-VN">
                <a:solidFill>
                  <a:schemeClr val="tx1"/>
                </a:solidFill>
              </a:rPr>
              <a:t>?</a:t>
            </a:r>
            <a:endParaRPr 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/>
              <a:t>Bài 2: </a:t>
            </a:r>
            <a:r>
              <a:rPr lang="vi-VN">
                <a:solidFill>
                  <a:schemeClr val="tx1"/>
                </a:solidFill>
              </a:rPr>
              <a:t>Cần phải làm gì trước khi muốn </a:t>
            </a:r>
            <a:r>
              <a:rPr lang="vi-VN">
                <a:solidFill>
                  <a:srgbClr val="FF0000"/>
                </a:solidFill>
              </a:rPr>
              <a:t>truy xuất </a:t>
            </a:r>
            <a:r>
              <a:rPr lang="vi-VN">
                <a:solidFill>
                  <a:schemeClr val="tx1"/>
                </a:solidFill>
              </a:rPr>
              <a:t>tập tin?</a:t>
            </a:r>
            <a:endParaRPr 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vi-VN"/>
              <a:t>Bài 3:</a:t>
            </a:r>
            <a:r>
              <a:rPr lang="vi-VN">
                <a:solidFill>
                  <a:schemeClr val="tx1"/>
                </a:solidFill>
              </a:rPr>
              <a:t> Khi mở tập tin bằng </a:t>
            </a:r>
            <a:r>
              <a:rPr lang="vi-VN">
                <a:solidFill>
                  <a:srgbClr val="FF0000"/>
                </a:solidFill>
              </a:rPr>
              <a:t>fopen</a:t>
            </a:r>
            <a:r>
              <a:rPr lang="vi-VN">
                <a:solidFill>
                  <a:schemeClr val="tx1"/>
                </a:solidFill>
              </a:rPr>
              <a:t>, ta cần phải xác định thông tin nào và hàm sẽ trả về cái gì?</a:t>
            </a:r>
            <a:endParaRPr 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vi-VN"/>
              <a:t>Bài </a:t>
            </a:r>
            <a:r>
              <a:rPr lang="en-US"/>
              <a:t>4</a:t>
            </a:r>
            <a:r>
              <a:rPr lang="vi-VN"/>
              <a:t>:</a:t>
            </a:r>
            <a:r>
              <a:rPr lang="vi-VN">
                <a:solidFill>
                  <a:schemeClr val="tx1"/>
                </a:solidFill>
              </a:rPr>
              <a:t> Cách xác định </a:t>
            </a:r>
            <a:r>
              <a:rPr lang="vi-VN">
                <a:solidFill>
                  <a:srgbClr val="FF0000"/>
                </a:solidFill>
              </a:rPr>
              <a:t>cuối tập tin </a:t>
            </a:r>
            <a:r>
              <a:rPr lang="vi-VN">
                <a:solidFill>
                  <a:schemeClr val="tx1"/>
                </a:solidFill>
              </a:rPr>
              <a:t>trong </a:t>
            </a:r>
            <a:r>
              <a:rPr lang="vi-VN">
                <a:solidFill>
                  <a:srgbClr val="FF0000"/>
                </a:solidFill>
              </a:rPr>
              <a:t>kiểu văn bản và kiểu nhị phân</a:t>
            </a:r>
            <a:r>
              <a:rPr lang="vi-VN">
                <a:solidFill>
                  <a:schemeClr val="tx1"/>
                </a:solidFill>
              </a:rPr>
              <a:t>?</a:t>
            </a:r>
            <a:endParaRPr lang="en-US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vi-VN"/>
              <a:t>Bài </a:t>
            </a:r>
            <a:r>
              <a:rPr lang="en-US"/>
              <a:t>5</a:t>
            </a:r>
            <a:r>
              <a:rPr lang="vi-VN"/>
              <a:t>:</a:t>
            </a:r>
            <a:r>
              <a:rPr lang="vi-VN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Con trỏ chỉ vị </a:t>
            </a:r>
            <a:r>
              <a:rPr lang="vi-VN">
                <a:solidFill>
                  <a:schemeClr val="tx1"/>
                </a:solidFill>
              </a:rPr>
              <a:t>là gì và cách thay đổi nó?</a:t>
            </a:r>
            <a:endParaRPr lang="en-US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3779298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Bài 6: </a:t>
            </a:r>
            <a:r>
              <a:rPr lang="vi-VN">
                <a:solidFill>
                  <a:schemeClr val="tx1"/>
                </a:solidFill>
              </a:rPr>
              <a:t>Trình bày </a:t>
            </a:r>
            <a:r>
              <a:rPr lang="vi-VN">
                <a:solidFill>
                  <a:srgbClr val="FF0000"/>
                </a:solidFill>
              </a:rPr>
              <a:t>hai cách khác nhau</a:t>
            </a:r>
            <a:r>
              <a:rPr lang="vi-VN">
                <a:solidFill>
                  <a:schemeClr val="tx1"/>
                </a:solidFill>
              </a:rPr>
              <a:t> để </a:t>
            </a:r>
            <a:r>
              <a:rPr lang="vi-VN">
                <a:solidFill>
                  <a:srgbClr val="FF0000"/>
                </a:solidFill>
              </a:rPr>
              <a:t>chuyển con trỏ chỉ vị về đầu tập tin fp.</a:t>
            </a:r>
            <a:endParaRPr lang="en-US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3956032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1: </a:t>
            </a:r>
            <a:r>
              <a:rPr lang="vi-VN">
                <a:solidFill>
                  <a:schemeClr val="tx1"/>
                </a:solidFill>
              </a:rPr>
              <a:t>Minh h</a:t>
            </a:r>
            <a:r>
              <a:rPr lang="en-US">
                <a:solidFill>
                  <a:schemeClr val="tx1"/>
                </a:solidFill>
              </a:rPr>
              <a:t>ọ</a:t>
            </a:r>
            <a:r>
              <a:rPr lang="vi-VN">
                <a:solidFill>
                  <a:schemeClr val="tx1"/>
                </a:solidFill>
              </a:rPr>
              <a:t>a vi</a:t>
            </a:r>
            <a:r>
              <a:rPr lang="en-US">
                <a:solidFill>
                  <a:schemeClr val="tx1"/>
                </a:solidFill>
              </a:rPr>
              <a:t>ệ</a:t>
            </a:r>
            <a:r>
              <a:rPr lang="vi-VN">
                <a:solidFill>
                  <a:schemeClr val="tx1"/>
                </a:solidFill>
              </a:rPr>
              <a:t>c </a:t>
            </a:r>
            <a:r>
              <a:rPr lang="en-US">
                <a:solidFill>
                  <a:schemeClr val="tx1"/>
                </a:solidFill>
              </a:rPr>
              <a:t>đọc</a:t>
            </a:r>
            <a:r>
              <a:rPr lang="vi-VN">
                <a:solidFill>
                  <a:schemeClr val="tx1"/>
                </a:solidFill>
              </a:rPr>
              <a:t> t</a:t>
            </a:r>
            <a:r>
              <a:rPr lang="en-US">
                <a:solidFill>
                  <a:schemeClr val="tx1"/>
                </a:solidFill>
              </a:rPr>
              <a:t>ừ</a:t>
            </a:r>
            <a:r>
              <a:rPr lang="vi-VN">
                <a:solidFill>
                  <a:schemeClr val="tx1"/>
                </a:solidFill>
              </a:rPr>
              <a:t> bàn phím và ghi chúng vào m</a:t>
            </a:r>
            <a:r>
              <a:rPr lang="en-US">
                <a:solidFill>
                  <a:schemeClr val="tx1"/>
                </a:solidFill>
              </a:rPr>
              <a:t>ộ</a:t>
            </a:r>
            <a:r>
              <a:rPr lang="vi-VN">
                <a:solidFill>
                  <a:schemeClr val="tx1"/>
                </a:solidFill>
              </a:rPr>
              <a:t>t t</a:t>
            </a:r>
            <a:r>
              <a:rPr lang="en-US">
                <a:solidFill>
                  <a:schemeClr val="tx1"/>
                </a:solidFill>
              </a:rPr>
              <a:t>ậ</a:t>
            </a:r>
            <a:r>
              <a:rPr lang="vi-VN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tin cho </a:t>
            </a:r>
            <a:r>
              <a:rPr lang="en-US">
                <a:solidFill>
                  <a:schemeClr val="tx1"/>
                </a:solidFill>
              </a:rPr>
              <a:t>đế</a:t>
            </a:r>
            <a:r>
              <a:rPr lang="vi-VN">
                <a:solidFill>
                  <a:schemeClr val="tx1"/>
                </a:solidFill>
              </a:rPr>
              <a:t>n khi ngư</a:t>
            </a:r>
            <a:r>
              <a:rPr lang="en-US">
                <a:solidFill>
                  <a:schemeClr val="tx1"/>
                </a:solidFill>
              </a:rPr>
              <a:t>ời</a:t>
            </a:r>
            <a:r>
              <a:rPr lang="vi-VN">
                <a:solidFill>
                  <a:schemeClr val="tx1"/>
                </a:solidFill>
              </a:rPr>
              <a:t> dùng nh</a:t>
            </a:r>
            <a:r>
              <a:rPr lang="en-US">
                <a:solidFill>
                  <a:schemeClr val="tx1"/>
                </a:solidFill>
              </a:rPr>
              <a:t>ấ</a:t>
            </a:r>
            <a:r>
              <a:rPr lang="vi-VN">
                <a:solidFill>
                  <a:schemeClr val="tx1"/>
                </a:solidFill>
              </a:rPr>
              <a:t>n nh</a:t>
            </a:r>
            <a:r>
              <a:rPr lang="en-US">
                <a:solidFill>
                  <a:schemeClr val="tx1"/>
                </a:solidFill>
              </a:rPr>
              <a:t>ậ</a:t>
            </a:r>
            <a:r>
              <a:rPr lang="vi-VN">
                <a:solidFill>
                  <a:schemeClr val="tx1"/>
                </a:solidFill>
              </a:rPr>
              <a:t>p ký t</a:t>
            </a:r>
            <a:r>
              <a:rPr lang="en-US">
                <a:solidFill>
                  <a:schemeClr val="tx1"/>
                </a:solidFill>
              </a:rPr>
              <a:t>ự</a:t>
            </a:r>
            <a:r>
              <a:rPr lang="vi-VN">
                <a:solidFill>
                  <a:schemeClr val="tx1"/>
                </a:solidFill>
              </a:rPr>
              <a:t> $.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411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241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2: </a:t>
            </a:r>
            <a:r>
              <a:rPr lang="vi-VN">
                <a:solidFill>
                  <a:schemeClr val="tx1"/>
                </a:solidFill>
              </a:rPr>
              <a:t>Minh h</a:t>
            </a:r>
            <a:r>
              <a:rPr lang="en-US">
                <a:solidFill>
                  <a:schemeClr val="tx1"/>
                </a:solidFill>
              </a:rPr>
              <a:t>ọ</a:t>
            </a:r>
            <a:r>
              <a:rPr lang="vi-VN">
                <a:solidFill>
                  <a:schemeClr val="tx1"/>
                </a:solidFill>
              </a:rPr>
              <a:t>a vi</a:t>
            </a:r>
            <a:r>
              <a:rPr lang="en-US">
                <a:solidFill>
                  <a:schemeClr val="tx1"/>
                </a:solidFill>
              </a:rPr>
              <a:t>ệ</a:t>
            </a:r>
            <a:r>
              <a:rPr lang="vi-VN">
                <a:solidFill>
                  <a:schemeClr val="tx1"/>
                </a:solidFill>
              </a:rPr>
              <a:t>c </a:t>
            </a:r>
            <a:r>
              <a:rPr lang="en-US">
                <a:solidFill>
                  <a:schemeClr val="tx1"/>
                </a:solidFill>
              </a:rPr>
              <a:t>đọc</a:t>
            </a:r>
            <a:r>
              <a:rPr lang="vi-VN">
                <a:solidFill>
                  <a:schemeClr val="tx1"/>
                </a:solidFill>
              </a:rPr>
              <a:t> t</a:t>
            </a:r>
            <a:r>
              <a:rPr lang="en-US">
                <a:solidFill>
                  <a:schemeClr val="tx1"/>
                </a:solidFill>
              </a:rPr>
              <a:t>ừ</a:t>
            </a:r>
            <a:r>
              <a:rPr lang="vi-VN">
                <a:solidFill>
                  <a:schemeClr val="tx1"/>
                </a:solidFill>
              </a:rPr>
              <a:t> m</a:t>
            </a:r>
            <a:r>
              <a:rPr lang="en-US">
                <a:solidFill>
                  <a:schemeClr val="tx1"/>
                </a:solidFill>
              </a:rPr>
              <a:t>ột</a:t>
            </a:r>
            <a:r>
              <a:rPr lang="vi-VN">
                <a:solidFill>
                  <a:schemeClr val="tx1"/>
                </a:solidFill>
              </a:rPr>
              <a:t> file văn b</a:t>
            </a:r>
            <a:r>
              <a:rPr lang="en-US">
                <a:solidFill>
                  <a:schemeClr val="tx1"/>
                </a:solidFill>
              </a:rPr>
              <a:t>ả</a:t>
            </a:r>
            <a:r>
              <a:rPr lang="vi-VN">
                <a:solidFill>
                  <a:schemeClr val="tx1"/>
                </a:solidFill>
              </a:rPr>
              <a:t>n và xu</a:t>
            </a:r>
            <a:r>
              <a:rPr lang="en-US">
                <a:solidFill>
                  <a:schemeClr val="tx1"/>
                </a:solidFill>
              </a:rPr>
              <a:t>ấ</a:t>
            </a:r>
            <a:r>
              <a:rPr lang="vi-VN">
                <a:solidFill>
                  <a:schemeClr val="tx1"/>
                </a:solidFill>
              </a:rPr>
              <a:t>t chúng ra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màn hình.</a:t>
            </a:r>
            <a:endParaRPr lang="en-US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5410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8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(dòng)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Phân loại:</a:t>
            </a:r>
          </a:p>
          <a:p>
            <a:pPr lvl="1"/>
            <a:r>
              <a:rPr lang="vi-VN" altLang="en-US">
                <a:latin typeface="Arial" charset="0"/>
                <a:cs typeface="Arial" charset="0"/>
              </a:rPr>
              <a:t>Stream </a:t>
            </a:r>
            <a:r>
              <a:rPr lang="vi-VN" altLang="en-US">
                <a:solidFill>
                  <a:srgbClr val="FF0000"/>
                </a:solidFill>
                <a:latin typeface="Arial" charset="0"/>
                <a:cs typeface="Arial" charset="0"/>
              </a:rPr>
              <a:t>văn bản (text)</a:t>
            </a:r>
            <a:endParaRPr lang="en-US" altLang="en-US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2" eaLnBrk="1" hangingPunct="1"/>
            <a:r>
              <a:rPr lang="vi-VN" altLang="en-US">
                <a:latin typeface="Arial" charset="0"/>
                <a:cs typeface="Arial" charset="0"/>
              </a:rPr>
              <a:t>Chỉ chứa các </a:t>
            </a:r>
            <a:r>
              <a:rPr lang="vi-VN" altLang="en-US">
                <a:solidFill>
                  <a:srgbClr val="FF0000"/>
                </a:solidFill>
                <a:latin typeface="Arial" charset="0"/>
                <a:cs typeface="Arial" charset="0"/>
              </a:rPr>
              <a:t>ký tự</a:t>
            </a:r>
            <a:r>
              <a:rPr lang="vi-VN" altLang="en-US">
                <a:latin typeface="Arial" charset="0"/>
                <a:cs typeface="Arial" charset="0"/>
              </a:rPr>
              <a:t>.</a:t>
            </a:r>
          </a:p>
          <a:p>
            <a:pPr lvl="2" eaLnBrk="1" hangingPunct="1"/>
            <a:r>
              <a:rPr lang="vi-VN" altLang="en-US">
                <a:latin typeface="Arial" charset="0"/>
                <a:cs typeface="Arial" charset="0"/>
              </a:rPr>
              <a:t>Tổ chức thành từng dòng, mỗi dòng tối đa 255 ký tự, kết thúc bởi ký tự cuối dòng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‘</a:t>
            </a:r>
            <a:r>
              <a:rPr lang="vi-VN" altLang="en-US">
                <a:solidFill>
                  <a:srgbClr val="FF0000"/>
                </a:solidFill>
                <a:latin typeface="Arial" charset="0"/>
                <a:cs typeface="Arial" charset="0"/>
              </a:rPr>
              <a:t>\0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vi-VN" altLang="en-US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vi-VN" altLang="en-US">
                <a:latin typeface="Arial" charset="0"/>
                <a:cs typeface="Arial" charset="0"/>
              </a:rPr>
              <a:t>hoặc ký tự sang dòng mới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‘</a:t>
            </a:r>
            <a:r>
              <a:rPr lang="vi-VN" altLang="en-US">
                <a:solidFill>
                  <a:srgbClr val="FF0000"/>
                </a:solidFill>
                <a:latin typeface="Arial" charset="0"/>
                <a:cs typeface="Arial" charset="0"/>
              </a:rPr>
              <a:t>\n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vi-VN" altLang="en-US">
                <a:latin typeface="Arial" charset="0"/>
                <a:cs typeface="Arial" charset="0"/>
              </a:rPr>
              <a:t>.</a:t>
            </a:r>
            <a:endParaRPr lang="en-US" altLang="en-US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Stream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nhị phân (binary)</a:t>
            </a:r>
            <a:endParaRPr lang="en-US" altLang="en-US">
              <a:latin typeface="Arial" charset="0"/>
              <a:cs typeface="Arial" charset="0"/>
            </a:endParaRP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Chứa các byte. </a:t>
            </a:r>
          </a:p>
          <a:p>
            <a:pPr lvl="2"/>
            <a:r>
              <a:rPr lang="vi-VN" altLang="en-US">
                <a:latin typeface="Arial" charset="0"/>
                <a:cs typeface="Arial" charset="0"/>
              </a:rPr>
              <a:t>Được đọc và ghi chính xác từng byte. </a:t>
            </a:r>
          </a:p>
          <a:p>
            <a:pPr lvl="2"/>
            <a:r>
              <a:rPr lang="vi-VN" altLang="en-US">
                <a:solidFill>
                  <a:srgbClr val="FF0000"/>
                </a:solidFill>
                <a:latin typeface="Arial" charset="0"/>
                <a:cs typeface="Arial" charset="0"/>
              </a:rPr>
              <a:t>Xử lý dữ liệu bất kỳ, kể cả dữ liệu văn bản</a:t>
            </a:r>
            <a:r>
              <a:rPr lang="vi-VN" altLang="en-US">
                <a:latin typeface="Arial" charset="0"/>
                <a:cs typeface="Arial" charset="0"/>
              </a:rPr>
              <a:t>. </a:t>
            </a:r>
          </a:p>
          <a:p>
            <a:pPr lvl="2"/>
            <a:r>
              <a:rPr lang="vi-VN" altLang="en-US">
                <a:latin typeface="Arial" charset="0"/>
                <a:cs typeface="Arial" charset="0"/>
              </a:rPr>
              <a:t>Được sử dụng chủ yếu với các tập tin trên đĩa. </a:t>
            </a:r>
          </a:p>
          <a:p>
            <a:pPr lvl="2" eaLnBrk="1" hangingPunct="1"/>
            <a:endParaRPr lang="en-US" altLang="en-US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Ví dụ 3: </a:t>
            </a:r>
            <a:r>
              <a:rPr lang="vi-VN">
                <a:solidFill>
                  <a:schemeClr val="tx1"/>
                </a:solidFill>
              </a:rPr>
              <a:t>Chương trình sau minh h</a:t>
            </a:r>
            <a:r>
              <a:rPr lang="en-US">
                <a:solidFill>
                  <a:schemeClr val="tx1"/>
                </a:solidFill>
              </a:rPr>
              <a:t>ọ</a:t>
            </a:r>
            <a:r>
              <a:rPr lang="vi-VN">
                <a:solidFill>
                  <a:schemeClr val="tx1"/>
                </a:solidFill>
              </a:rPr>
              <a:t>a hàm fputs(). Nó </a:t>
            </a:r>
            <a:r>
              <a:rPr lang="en-US">
                <a:solidFill>
                  <a:schemeClr val="tx1"/>
                </a:solidFill>
              </a:rPr>
              <a:t>đọ</a:t>
            </a:r>
            <a:r>
              <a:rPr lang="vi-VN">
                <a:solidFill>
                  <a:schemeClr val="tx1"/>
                </a:solidFill>
              </a:rPr>
              <a:t>c các chu</a:t>
            </a:r>
            <a:r>
              <a:rPr lang="en-US">
                <a:solidFill>
                  <a:schemeClr val="tx1"/>
                </a:solidFill>
              </a:rPr>
              <a:t>ỗi</a:t>
            </a:r>
            <a:r>
              <a:rPr lang="vi-VN">
                <a:solidFill>
                  <a:schemeClr val="tx1"/>
                </a:solidFill>
              </a:rPr>
              <a:t> t</a:t>
            </a:r>
            <a:r>
              <a:rPr lang="en-US">
                <a:solidFill>
                  <a:schemeClr val="tx1"/>
                </a:solidFill>
              </a:rPr>
              <a:t>ừ</a:t>
            </a:r>
            <a:r>
              <a:rPr lang="vi-VN">
                <a:solidFill>
                  <a:schemeClr val="tx1"/>
                </a:solidFill>
              </a:rPr>
              <a:t> bàn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phím và vi</a:t>
            </a:r>
            <a:r>
              <a:rPr lang="en-US">
                <a:solidFill>
                  <a:schemeClr val="tx1"/>
                </a:solidFill>
              </a:rPr>
              <a:t>ế</a:t>
            </a:r>
            <a:r>
              <a:rPr lang="vi-VN">
                <a:solidFill>
                  <a:schemeClr val="tx1"/>
                </a:solidFill>
              </a:rPr>
              <a:t>t chúng </a:t>
            </a:r>
            <a:r>
              <a:rPr lang="en-US">
                <a:solidFill>
                  <a:schemeClr val="tx1"/>
                </a:solidFill>
              </a:rPr>
              <a:t>đế</a:t>
            </a:r>
            <a:r>
              <a:rPr lang="vi-VN">
                <a:solidFill>
                  <a:schemeClr val="tx1"/>
                </a:solidFill>
              </a:rPr>
              <a:t>n file tên teststr.txt. </a:t>
            </a:r>
            <a:r>
              <a:rPr lang="en-US">
                <a:solidFill>
                  <a:schemeClr val="tx1"/>
                </a:solidFill>
              </a:rPr>
              <a:t>Để</a:t>
            </a:r>
            <a:r>
              <a:rPr lang="vi-VN">
                <a:solidFill>
                  <a:schemeClr val="tx1"/>
                </a:solidFill>
              </a:rPr>
              <a:t> k</a:t>
            </a:r>
            <a:r>
              <a:rPr lang="en-US">
                <a:solidFill>
                  <a:schemeClr val="tx1"/>
                </a:solidFill>
              </a:rPr>
              <a:t>ế</a:t>
            </a:r>
            <a:r>
              <a:rPr lang="vi-VN">
                <a:solidFill>
                  <a:schemeClr val="tx1"/>
                </a:solidFill>
              </a:rPr>
              <a:t>t thúc chương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vi-VN">
                <a:solidFill>
                  <a:schemeClr val="tx1"/>
                </a:solidFill>
              </a:rPr>
              <a:t>trình, nh</a:t>
            </a:r>
            <a:r>
              <a:rPr lang="en-US">
                <a:solidFill>
                  <a:schemeClr val="tx1"/>
                </a:solidFill>
              </a:rPr>
              <a:t>ậ</a:t>
            </a:r>
            <a:r>
              <a:rPr lang="vi-VN">
                <a:solidFill>
                  <a:schemeClr val="tx1"/>
                </a:solidFill>
              </a:rPr>
              <a:t>p m</a:t>
            </a:r>
            <a:r>
              <a:rPr lang="en-US">
                <a:solidFill>
                  <a:schemeClr val="tx1"/>
                </a:solidFill>
              </a:rPr>
              <a:t>ộ</a:t>
            </a:r>
            <a:r>
              <a:rPr lang="vi-VN">
                <a:solidFill>
                  <a:schemeClr val="tx1"/>
                </a:solidFill>
              </a:rPr>
              <a:t>t dòng tr</a:t>
            </a:r>
            <a:r>
              <a:rPr lang="en-US">
                <a:solidFill>
                  <a:schemeClr val="tx1"/>
                </a:solidFill>
              </a:rPr>
              <a:t>ố</a:t>
            </a:r>
            <a:r>
              <a:rPr lang="vi-VN">
                <a:solidFill>
                  <a:schemeClr val="tx1"/>
                </a:solidFill>
              </a:rPr>
              <a:t>ng</a:t>
            </a:r>
            <a:endParaRPr lang="en-US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5105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(dòng)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vi-VN"/>
              <a:t>Các stream chuẩn định nghĩa sẵn</a:t>
            </a:r>
            <a:r>
              <a:rPr lang="en-US"/>
              <a:t>: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vi-VN"/>
              <a:t>Ví dụ (hàm fprintf xuất ra stream xác định)</a:t>
            </a:r>
            <a:endParaRPr lang="en-US"/>
          </a:p>
          <a:p>
            <a:pPr lvl="1">
              <a:defRPr/>
            </a:pPr>
            <a:r>
              <a:rPr lang="en-US"/>
              <a:t>Xuất ra màn hình: 	fprintf(stdout, “Hello”); </a:t>
            </a:r>
          </a:p>
          <a:p>
            <a:pPr lvl="1">
              <a:defRPr/>
            </a:pPr>
            <a:r>
              <a:rPr lang="en-US"/>
              <a:t>Xuất ra máy in: 		fprintf(stdprn, “Hello”); </a:t>
            </a:r>
          </a:p>
          <a:p>
            <a:pPr lvl="1">
              <a:defRPr/>
            </a:pPr>
            <a:r>
              <a:rPr lang="en-US"/>
              <a:t>Xuất ra thiết bị báo lỗi:   fprintf(stderr, “Hello”); </a:t>
            </a:r>
          </a:p>
          <a:p>
            <a:pPr lvl="1">
              <a:defRPr/>
            </a:pPr>
            <a:r>
              <a:rPr lang="en-US"/>
              <a:t>Xuất ra tập tin (stream fp): fprintf(fp, “Hello”);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1600200"/>
          <a:ext cx="7848599" cy="2482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3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 </a:t>
                      </a: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marL="0" indent="-63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 bị tương ứng</a:t>
                      </a:r>
                    </a:p>
                  </a:txBody>
                  <a:tcPr marL="0" marR="92075" marT="983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stdin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Nhập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Bài phím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stdout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Xuất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Màn hình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stderr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Lỗi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Màn hình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stdprn (MS-DOS)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Máy in (LPT1:)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marL="91440"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stdaux (MS-DOS)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Phụ chuẩn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tc>
                  <a:txBody>
                    <a:bodyPr/>
                    <a:lstStyle/>
                    <a:p>
                      <a:pPr indent="-6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Cổng nối tiếp COM 1:  </a:t>
                      </a:r>
                      <a:endParaRPr lang="en-US" sz="2800">
                        <a:solidFill>
                          <a:srgbClr val="003366"/>
                        </a:solidFill>
                        <a:effectLst/>
                        <a:latin typeface="Tahoma"/>
                        <a:ea typeface="Tahoma"/>
                      </a:endParaRPr>
                    </a:p>
                  </a:txBody>
                  <a:tcPr marL="0" marR="92075" marT="983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Nhu cầu:</a:t>
            </a:r>
          </a:p>
          <a:p>
            <a:pPr lvl="1">
              <a:defRPr/>
            </a:pPr>
            <a:r>
              <a:rPr lang="en-US"/>
              <a:t>Dữ liệu giới hạn và được lưu trữ tạm thời</a:t>
            </a:r>
          </a:p>
          <a:p>
            <a:pPr lvl="2">
              <a:defRPr/>
            </a:pPr>
            <a:r>
              <a:rPr lang="en-US"/>
              <a:t>Nhập: gõ từ bàn phím. </a:t>
            </a:r>
          </a:p>
          <a:p>
            <a:pPr lvl="2">
              <a:defRPr/>
            </a:pPr>
            <a:r>
              <a:rPr lang="en-US"/>
              <a:t>Xuất: hiển thị trên màn hình. </a:t>
            </a:r>
          </a:p>
          <a:p>
            <a:pPr lvl="2">
              <a:defRPr/>
            </a:pPr>
            <a:r>
              <a:rPr lang="vi-VN"/>
              <a:t>Lưu trữ dữ liệu: trong bộ nhớ RAM.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>
                <a:sym typeface="Wingdings" panose="05000000000000000000" pitchFamily="2" charset="2"/>
              </a:rPr>
              <a:t>	</a:t>
            </a:r>
            <a:r>
              <a:rPr lang="vi-VN"/>
              <a:t>Mất thời gian, không giải quyết được bài </a:t>
            </a:r>
            <a:r>
              <a:rPr lang="en-US"/>
              <a:t>	</a:t>
            </a:r>
            <a:r>
              <a:rPr lang="vi-VN"/>
              <a:t>toán với số dữ liệu lớn. </a:t>
            </a:r>
          </a:p>
          <a:p>
            <a:pPr lvl="1">
              <a:defRPr/>
            </a:pPr>
            <a:r>
              <a:rPr lang="vi-VN"/>
              <a:t>Cần một thiết bị lưu trữ sao cho dữ liệu vẫn còn khi kết thúc chương trình, có thể sử dụng nhiều lần và kích thước không hạn chế</a:t>
            </a:r>
            <a:r>
              <a:rPr lang="en-US"/>
              <a:t>.</a:t>
            </a:r>
            <a:r>
              <a:rPr lang="vi-VN"/>
              <a:t> </a:t>
            </a:r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Khái niệm:</a:t>
            </a:r>
          </a:p>
          <a:p>
            <a:pPr lvl="1">
              <a:defRPr/>
            </a:pPr>
            <a:r>
              <a:rPr lang="vi-VN"/>
              <a:t>Tập hợp thông tin (dữ liệu) được tổ chức theo một dạng nào đó với một tên xác định. </a:t>
            </a:r>
          </a:p>
          <a:p>
            <a:pPr lvl="1">
              <a:defRPr/>
            </a:pPr>
            <a:r>
              <a:rPr lang="vi-VN"/>
              <a:t>Một dãy byte liên tục (ở góc độ lưu trữ). </a:t>
            </a:r>
          </a:p>
          <a:p>
            <a:pPr lvl="1">
              <a:defRPr/>
            </a:pPr>
            <a:r>
              <a:rPr lang="vi-VN"/>
              <a:t>Được lưu trữ trong các thiết bị lưu trữ ngoài như đĩa mềm, đĩa cứng, USB… </a:t>
            </a:r>
          </a:p>
          <a:p>
            <a:pPr lvl="2">
              <a:defRPr/>
            </a:pPr>
            <a:r>
              <a:rPr lang="vi-VN"/>
              <a:t>Vẫn tồn tại khi chương trình kết thúc. </a:t>
            </a:r>
          </a:p>
          <a:p>
            <a:pPr lvl="2">
              <a:defRPr/>
            </a:pPr>
            <a:r>
              <a:rPr lang="vi-VN"/>
              <a:t>Kích thước không hạn chế (tùy vào thiết bị lưu trữ) </a:t>
            </a:r>
          </a:p>
          <a:p>
            <a:pPr lvl="1">
              <a:defRPr/>
            </a:pPr>
            <a:r>
              <a:rPr lang="vi-VN"/>
              <a:t>Cho phép </a:t>
            </a:r>
            <a:r>
              <a:rPr lang="vi-VN">
                <a:solidFill>
                  <a:srgbClr val="FF0000"/>
                </a:solidFill>
              </a:rPr>
              <a:t>đọc dữ liệu </a:t>
            </a:r>
            <a:r>
              <a:rPr lang="vi-VN"/>
              <a:t>(thiết bị nhập) và </a:t>
            </a:r>
            <a:r>
              <a:rPr lang="vi-VN">
                <a:solidFill>
                  <a:srgbClr val="FF0000"/>
                </a:solidFill>
              </a:rPr>
              <a:t>ghi dữ liệu</a:t>
            </a:r>
            <a:r>
              <a:rPr lang="vi-VN"/>
              <a:t> (thiết bị xuất). </a:t>
            </a:r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Phân loại:</a:t>
            </a:r>
          </a:p>
          <a:p>
            <a:pPr lvl="1">
              <a:defRPr/>
            </a:pPr>
            <a:r>
              <a:rPr lang="vi-VN"/>
              <a:t>Theo người sử dụng: quan tâm đến nội dung tập tin nên sẽ phân loại theo phần mở rộng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pt-BR">
                <a:sym typeface="Wingdings" panose="05000000000000000000" pitchFamily="2" charset="2"/>
              </a:rPr>
              <a:t>	</a:t>
            </a:r>
            <a:r>
              <a:rPr lang="pt-BR"/>
              <a:t> .EXE, .COM, .CPP, .DOC, .PPT, … </a:t>
            </a:r>
          </a:p>
          <a:p>
            <a:pPr lvl="1">
              <a:defRPr/>
            </a:pPr>
            <a:r>
              <a:rPr lang="vi-VN"/>
              <a:t>Theo người lập trình: tự tạo các stream tường minh để kết nối với tập tin xác định nên sẽ phân loại theo cách sử dụng stream trong C </a:t>
            </a:r>
            <a:endParaRPr lang="en-US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>
                <a:sym typeface="Wingdings" panose="05000000000000000000" pitchFamily="2" charset="2"/>
              </a:rPr>
              <a:t>    </a:t>
            </a:r>
            <a:r>
              <a:rPr lang="vi-VN">
                <a:solidFill>
                  <a:srgbClr val="FF0000"/>
                </a:solidFill>
              </a:rPr>
              <a:t>tập tin kiểu văn bản</a:t>
            </a:r>
            <a:r>
              <a:rPr lang="vi-VN"/>
              <a:t> (ứng với stream văn </a:t>
            </a:r>
            <a:r>
              <a:rPr lang="en-US"/>
              <a:t>  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/>
              <a:t>   </a:t>
            </a:r>
            <a:r>
              <a:rPr lang="vi-VN"/>
              <a:t>bản) và </a:t>
            </a:r>
            <a:r>
              <a:rPr lang="vi-VN">
                <a:solidFill>
                  <a:srgbClr val="FF0000"/>
                </a:solidFill>
              </a:rPr>
              <a:t>tập tin kiểu nhị phân</a:t>
            </a:r>
            <a:r>
              <a:rPr lang="vi-VN"/>
              <a:t> (ứng với stream </a:t>
            </a:r>
            <a:r>
              <a:rPr lang="en-US"/>
              <a:t> 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/>
              <a:t>   </a:t>
            </a:r>
            <a:r>
              <a:rPr lang="vi-VN"/>
              <a:t>nhị phân). </a:t>
            </a:r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loại tập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/>
              <a:t>Tập tin kiểu văn bản (stream văn bản)</a:t>
            </a:r>
            <a:r>
              <a:rPr lang="en-US"/>
              <a:t>:</a:t>
            </a:r>
          </a:p>
          <a:p>
            <a:pPr lvl="1">
              <a:defRPr/>
            </a:pPr>
            <a:r>
              <a:rPr lang="en-US"/>
              <a:t>Dãy các dòng kế tiếp nhau. </a:t>
            </a:r>
          </a:p>
          <a:p>
            <a:pPr lvl="1">
              <a:defRPr/>
            </a:pPr>
            <a:r>
              <a:rPr lang="vi-VN"/>
              <a:t>Mỗi dòng dài tối đa </a:t>
            </a:r>
            <a:r>
              <a:rPr lang="vi-VN">
                <a:solidFill>
                  <a:srgbClr val="FF0000"/>
                </a:solidFill>
              </a:rPr>
              <a:t>255 ký tự </a:t>
            </a:r>
            <a:r>
              <a:rPr lang="vi-VN"/>
              <a:t>và kết thúc bằng ký hiệu cuối dòng (</a:t>
            </a:r>
            <a:r>
              <a:rPr lang="vi-VN">
                <a:solidFill>
                  <a:srgbClr val="FF0000"/>
                </a:solidFill>
              </a:rPr>
              <a:t>end_of_line</a:t>
            </a:r>
            <a:r>
              <a:rPr lang="vi-VN"/>
              <a:t>). </a:t>
            </a:r>
          </a:p>
          <a:p>
            <a:pPr lvl="1">
              <a:defRPr/>
            </a:pPr>
            <a:r>
              <a:rPr lang="vi-VN"/>
              <a:t>Dòng không phải là một chuỗi vì không được kết thúc bởi ký tự </a:t>
            </a:r>
            <a:r>
              <a:rPr lang="en-US">
                <a:solidFill>
                  <a:srgbClr val="FF0000"/>
                </a:solidFill>
              </a:rPr>
              <a:t>‘</a:t>
            </a:r>
            <a:r>
              <a:rPr lang="vi-VN">
                <a:solidFill>
                  <a:srgbClr val="FF0000"/>
                </a:solidFill>
              </a:rPr>
              <a:t>\0</a:t>
            </a:r>
            <a:r>
              <a:rPr lang="en-US">
                <a:solidFill>
                  <a:srgbClr val="FF0000"/>
                </a:solidFill>
              </a:rPr>
              <a:t>’</a:t>
            </a:r>
            <a:r>
              <a:rPr lang="vi-VN">
                <a:solidFill>
                  <a:srgbClr val="FF0000"/>
                </a:solidFill>
              </a:rPr>
              <a:t>.</a:t>
            </a:r>
            <a:r>
              <a:rPr lang="vi-VN"/>
              <a:t> </a:t>
            </a:r>
          </a:p>
          <a:p>
            <a:pPr lvl="1">
              <a:defRPr/>
            </a:pPr>
            <a:r>
              <a:rPr lang="vi-VN"/>
              <a:t>Khi ghi </a:t>
            </a:r>
            <a:r>
              <a:rPr lang="en-US">
                <a:solidFill>
                  <a:srgbClr val="FF0000"/>
                </a:solidFill>
              </a:rPr>
              <a:t>‘</a:t>
            </a:r>
            <a:r>
              <a:rPr lang="vi-VN">
                <a:solidFill>
                  <a:srgbClr val="FF0000"/>
                </a:solidFill>
              </a:rPr>
              <a:t>\n</a:t>
            </a:r>
            <a:r>
              <a:rPr lang="en-US">
                <a:solidFill>
                  <a:srgbClr val="FF0000"/>
                </a:solidFill>
              </a:rPr>
              <a:t>’</a:t>
            </a:r>
            <a:r>
              <a:rPr lang="vi-VN"/>
              <a:t> được chuyển thành cặp ký tự </a:t>
            </a:r>
            <a:r>
              <a:rPr lang="vi-VN">
                <a:solidFill>
                  <a:srgbClr val="FF0000"/>
                </a:solidFill>
              </a:rPr>
              <a:t>CR </a:t>
            </a:r>
            <a:r>
              <a:rPr lang="vi-VN"/>
              <a:t>(về đầu dòng, mã ASCII 13) và </a:t>
            </a:r>
            <a:r>
              <a:rPr lang="vi-VN">
                <a:solidFill>
                  <a:srgbClr val="FF0000"/>
                </a:solidFill>
              </a:rPr>
              <a:t>LF </a:t>
            </a:r>
            <a:r>
              <a:rPr lang="vi-VN"/>
              <a:t>(qua dòng, mã ASCII 10). </a:t>
            </a:r>
          </a:p>
          <a:p>
            <a:pPr lvl="1">
              <a:defRPr/>
            </a:pPr>
            <a:r>
              <a:rPr lang="vi-VN"/>
              <a:t>Khi đọc thì cặp </a:t>
            </a:r>
            <a:r>
              <a:rPr lang="vi-VN">
                <a:solidFill>
                  <a:srgbClr val="FF0000"/>
                </a:solidFill>
              </a:rPr>
              <a:t>CR-LF</a:t>
            </a:r>
            <a:r>
              <a:rPr lang="vi-VN"/>
              <a:t> được chuyển thành </a:t>
            </a:r>
            <a:r>
              <a:rPr lang="en-US">
                <a:solidFill>
                  <a:srgbClr val="FF0000"/>
                </a:solidFill>
              </a:rPr>
              <a:t>‘</a:t>
            </a:r>
            <a:r>
              <a:rPr lang="vi-VN">
                <a:solidFill>
                  <a:srgbClr val="FF0000"/>
                </a:solidFill>
              </a:rPr>
              <a:t>\n</a:t>
            </a:r>
            <a:r>
              <a:rPr lang="en-US">
                <a:solidFill>
                  <a:srgbClr val="FF0000"/>
                </a:solidFill>
              </a:rPr>
              <a:t>’</a:t>
            </a:r>
            <a:r>
              <a:rPr lang="vi-VN">
                <a:solidFill>
                  <a:srgbClr val="FF0000"/>
                </a:solidFill>
              </a:rPr>
              <a:t>. 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vi-VN"/>
          </a:p>
          <a:p>
            <a:pPr marL="914400" lvl="2" indent="0">
              <a:buFontTx/>
              <a:buNone/>
              <a:defRPr/>
            </a:pPr>
            <a:r>
              <a:rPr lang="vi-VN"/>
              <a:t> </a:t>
            </a:r>
          </a:p>
          <a:p>
            <a:pPr lvl="2" eaLnBrk="1" hangingPunct="1">
              <a:defRPr/>
            </a:pPr>
            <a:endParaRPr lang="en-US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/>
              <a:t>	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vi-VN" altLang="en-US" sz="1100" b="0"/>
              <a:t>KTLT – Tập tin</a:t>
            </a:r>
            <a:endParaRPr lang="en-US" altLang="en-US" sz="1100" b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ample 3">
    <a:dk1>
      <a:srgbClr val="003366"/>
    </a:dk1>
    <a:lt1>
      <a:srgbClr val="FFFFFF"/>
    </a:lt1>
    <a:dk2>
      <a:srgbClr val="5086C2"/>
    </a:dk2>
    <a:lt2>
      <a:srgbClr val="C0C0C0"/>
    </a:lt2>
    <a:accent1>
      <a:srgbClr val="DE8848"/>
    </a:accent1>
    <a:accent2>
      <a:srgbClr val="85BA54"/>
    </a:accent2>
    <a:accent3>
      <a:srgbClr val="FFFFFF"/>
    </a:accent3>
    <a:accent4>
      <a:srgbClr val="002A56"/>
    </a:accent4>
    <a:accent5>
      <a:srgbClr val="ECC3B1"/>
    </a:accent5>
    <a:accent6>
      <a:srgbClr val="78A84B"/>
    </a:accent6>
    <a:hlink>
      <a:srgbClr val="4C59D2"/>
    </a:hlink>
    <a:folHlink>
      <a:srgbClr val="A0B5C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4128</Words>
  <Application>Microsoft Office PowerPoint</Application>
  <PresentationFormat>On-screen Show (4:3)</PresentationFormat>
  <Paragraphs>546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Corbel</vt:lpstr>
      <vt:lpstr>Tahoma</vt:lpstr>
      <vt:lpstr>Verdana</vt:lpstr>
      <vt:lpstr>Wingdings</vt:lpstr>
      <vt:lpstr>VCBB</vt:lpstr>
      <vt:lpstr>Nội dung</vt:lpstr>
      <vt:lpstr>Nhập xuất</vt:lpstr>
      <vt:lpstr>Stream (dòng)</vt:lpstr>
      <vt:lpstr>Stream (dòng)</vt:lpstr>
      <vt:lpstr>Stream (dòng)</vt:lpstr>
      <vt:lpstr>Tập tin</vt:lpstr>
      <vt:lpstr>Tập tin</vt:lpstr>
      <vt:lpstr>Tập tin</vt:lpstr>
      <vt:lpstr>Phân loại tập tin</vt:lpstr>
      <vt:lpstr>Phân loại tập tin</vt:lpstr>
      <vt:lpstr>Quy tắc đặt tên tập tin</vt:lpstr>
      <vt:lpstr>Định vị tập tin</vt:lpstr>
      <vt:lpstr>Quy trình thao tác với tập tin</vt:lpstr>
      <vt:lpstr>Hàm mở tập tin</vt:lpstr>
      <vt:lpstr>Đối số mở tập tin (mode)</vt:lpstr>
      <vt:lpstr>Đọc và ghi dữ liệu (stdio.h)</vt:lpstr>
      <vt:lpstr>Hàm xuất theo định dạng</vt:lpstr>
      <vt:lpstr>Hàm nhập theo định dạng</vt:lpstr>
      <vt:lpstr>Hàm nhập ký tự</vt:lpstr>
      <vt:lpstr>Hàm nhập chuỗi</vt:lpstr>
      <vt:lpstr>Hàm xuất ký tự</vt:lpstr>
      <vt:lpstr>Hàm xuất chuỗi</vt:lpstr>
      <vt:lpstr>Hàm xuất trực tiếp</vt:lpstr>
      <vt:lpstr>Hàm nhập trực tiếp</vt:lpstr>
      <vt:lpstr>Hàm đóng tập tin xác định</vt:lpstr>
      <vt:lpstr>Hàm đóng tất cả stream</vt:lpstr>
      <vt:lpstr>Con trỏ chỉ vị (position indicator)</vt:lpstr>
      <vt:lpstr>Truy xuất tuần tự &amp; ngẫu nhiên</vt:lpstr>
      <vt:lpstr>Hàm đặt lại vị trí con trỏ chỉ vị</vt:lpstr>
      <vt:lpstr>Hàm tái định vị con trỏ chỉ vị</vt:lpstr>
      <vt:lpstr> Hàm xác định vị trí con trỏ chỉ vị </vt:lpstr>
      <vt:lpstr>Dấu hiệu kết thúc tập tin</vt:lpstr>
      <vt:lpstr>Các hàm quản lý tập tin</vt:lpstr>
      <vt:lpstr>Hàm xóa tập tin </vt:lpstr>
      <vt:lpstr>Hàm đổi tên tập tin</vt:lpstr>
      <vt:lpstr>Bài tập lý thuyết</vt:lpstr>
      <vt:lpstr>Bài tập lý thuyết</vt:lpstr>
      <vt:lpstr>Bài tập thực hành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My Linh</dc:creator>
  <cp:lastModifiedBy>Truong Khac Tung</cp:lastModifiedBy>
  <cp:revision>327</cp:revision>
  <dcterms:created xsi:type="dcterms:W3CDTF">2007-09-05T08:24:33Z</dcterms:created>
  <dcterms:modified xsi:type="dcterms:W3CDTF">2020-04-23T16:19:54Z</dcterms:modified>
</cp:coreProperties>
</file>