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9" r:id="rId3"/>
    <p:sldId id="257" r:id="rId4"/>
    <p:sldId id="266" r:id="rId5"/>
    <p:sldId id="258" r:id="rId6"/>
    <p:sldId id="267" r:id="rId7"/>
    <p:sldId id="259" r:id="rId8"/>
    <p:sldId id="268" r:id="rId9"/>
    <p:sldId id="260" r:id="rId10"/>
    <p:sldId id="283" r:id="rId11"/>
    <p:sldId id="269" r:id="rId12"/>
    <p:sldId id="261" r:id="rId13"/>
    <p:sldId id="270" r:id="rId14"/>
    <p:sldId id="262" r:id="rId15"/>
    <p:sldId id="271" r:id="rId16"/>
    <p:sldId id="263" r:id="rId17"/>
    <p:sldId id="272" r:id="rId18"/>
    <p:sldId id="264" r:id="rId19"/>
    <p:sldId id="273" r:id="rId20"/>
    <p:sldId id="265" r:id="rId21"/>
    <p:sldId id="274" r:id="rId22"/>
    <p:sldId id="275" r:id="rId23"/>
    <p:sldId id="276" r:id="rId24"/>
    <p:sldId id="277" r:id="rId25"/>
    <p:sldId id="278" r:id="rId26"/>
    <p:sldId id="282" r:id="rId27"/>
    <p:sldId id="280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745"/>
    <a:srgbClr val="FFCC00"/>
    <a:srgbClr val="FFE57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>
      <p:cViewPr varScale="1">
        <p:scale>
          <a:sx n="82" d="100"/>
          <a:sy n="82" d="100"/>
        </p:scale>
        <p:origin x="151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D0B5B-AAFB-4724-B6E3-C291CD5EB20C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9E3C3-BB66-4EE5-BCA1-F246F4936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9E3C3-BB66-4EE5-BCA1-F246F493685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9E3C3-BB66-4EE5-BCA1-F246F493685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9E3C3-BB66-4EE5-BCA1-F246F493685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9E3C3-BB66-4EE5-BCA1-F246F493685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A037-0037-4523-8F18-C157AD1BAFE0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7BA6-564E-4C3B-BBA9-540B9F525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A037-0037-4523-8F18-C157AD1BAFE0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7BA6-564E-4C3B-BBA9-540B9F525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A037-0037-4523-8F18-C157AD1BAFE0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7BA6-564E-4C3B-BBA9-540B9F525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A037-0037-4523-8F18-C157AD1BAFE0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7BA6-564E-4C3B-BBA9-540B9F525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A037-0037-4523-8F18-C157AD1BAFE0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7BA6-564E-4C3B-BBA9-540B9F525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A037-0037-4523-8F18-C157AD1BAFE0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7BA6-564E-4C3B-BBA9-540B9F525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A037-0037-4523-8F18-C157AD1BAFE0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7BA6-564E-4C3B-BBA9-540B9F525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A037-0037-4523-8F18-C157AD1BAFE0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7BA6-564E-4C3B-BBA9-540B9F525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A037-0037-4523-8F18-C157AD1BAFE0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7BA6-564E-4C3B-BBA9-540B9F525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A037-0037-4523-8F18-C157AD1BAFE0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7BA6-564E-4C3B-BBA9-540B9F525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A037-0037-4523-8F18-C157AD1BAFE0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7BA6-564E-4C3B-BBA9-540B9F525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6A037-0037-4523-8F18-C157AD1BAFE0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67BA6-564E-4C3B-BBA9-540B9F5259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/>
              <a:t>Indian Institute Of Information Technology, Allahabad</a:t>
            </a:r>
          </a:p>
        </p:txBody>
      </p:sp>
      <p:pic>
        <p:nvPicPr>
          <p:cNvPr id="1026" name="Picture 2" descr="Image result for iiita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209800"/>
            <a:ext cx="2362200" cy="205740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447800" y="4724400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Computer Organization and Architecture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5257800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Semester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6506-4F61-4D2F-B04F-78A9FC44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 – Truth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2F0CAB-F77A-437B-AEBE-D5ADE176F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502993"/>
              </p:ext>
            </p:extLst>
          </p:nvPr>
        </p:nvGraphicFramePr>
        <p:xfrm>
          <a:off x="457200" y="1600200"/>
          <a:ext cx="822959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408924756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44410311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90330238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3019477974"/>
                    </a:ext>
                  </a:extLst>
                </a:gridCol>
                <a:gridCol w="1503220">
                  <a:extLst>
                    <a:ext uri="{9D8B030D-6E8A-4147-A177-3AD203B41FA5}">
                      <a16:colId xmlns:a16="http://schemas.microsoft.com/office/drawing/2014/main" val="28337729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5998321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6418331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194514"/>
                    </a:ext>
                  </a:extLst>
                </a:gridCol>
                <a:gridCol w="637305">
                  <a:extLst>
                    <a:ext uri="{9D8B030D-6E8A-4147-A177-3AD203B41FA5}">
                      <a16:colId xmlns:a16="http://schemas.microsoft.com/office/drawing/2014/main" val="1470399730"/>
                    </a:ext>
                  </a:extLst>
                </a:gridCol>
                <a:gridCol w="810495">
                  <a:extLst>
                    <a:ext uri="{9D8B030D-6E8A-4147-A177-3AD203B41FA5}">
                      <a16:colId xmlns:a16="http://schemas.microsoft.com/office/drawing/2014/main" val="1361337633"/>
                    </a:ext>
                  </a:extLst>
                </a:gridCol>
                <a:gridCol w="685795">
                  <a:extLst>
                    <a:ext uri="{9D8B030D-6E8A-4147-A177-3AD203B41FA5}">
                      <a16:colId xmlns:a16="http://schemas.microsoft.com/office/drawing/2014/main" val="126213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Alusrc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670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regtype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72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addi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311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4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688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beq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80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885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61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Unit - Code</a:t>
            </a:r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926"/>
          <a:stretch>
            <a:fillRect/>
          </a:stretch>
        </p:blipFill>
        <p:spPr bwMode="auto">
          <a:xfrm>
            <a:off x="457200" y="1752600"/>
            <a:ext cx="8153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</a:t>
            </a:r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4633913" y="1836738"/>
            <a:ext cx="381000" cy="754062"/>
          </a:xfrm>
          <a:prstGeom prst="downArrow">
            <a:avLst>
              <a:gd name="adj1" fmla="val 50000"/>
              <a:gd name="adj2" fmla="val 49479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5494338" y="1836738"/>
            <a:ext cx="373062" cy="754062"/>
          </a:xfrm>
          <a:prstGeom prst="downArrow">
            <a:avLst>
              <a:gd name="adj1" fmla="val 50000"/>
              <a:gd name="adj2" fmla="val 5053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5867400" y="3101975"/>
            <a:ext cx="793750" cy="334963"/>
          </a:xfrm>
          <a:prstGeom prst="leftArrow">
            <a:avLst>
              <a:gd name="adj1" fmla="val 50000"/>
              <a:gd name="adj2" fmla="val 5924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5867400" y="3910013"/>
            <a:ext cx="900113" cy="342900"/>
          </a:xfrm>
          <a:prstGeom prst="leftArrow">
            <a:avLst>
              <a:gd name="adj1" fmla="val 50000"/>
              <a:gd name="adj2" fmla="val 65625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5867400" y="4724400"/>
            <a:ext cx="990600" cy="280988"/>
          </a:xfrm>
          <a:prstGeom prst="rightArrow">
            <a:avLst>
              <a:gd name="adj1" fmla="val 50000"/>
              <a:gd name="adj2" fmla="val 9223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5867401" y="5410200"/>
            <a:ext cx="990600" cy="282575"/>
          </a:xfrm>
          <a:prstGeom prst="rightArrow">
            <a:avLst>
              <a:gd name="adj1" fmla="val 50000"/>
              <a:gd name="adj2" fmla="val 96489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2057400" y="2590801"/>
            <a:ext cx="3810000" cy="3505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en-IN" sz="1100" dirty="0"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en-IN" sz="1100" dirty="0"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en-IN" sz="2400" dirty="0"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IN" sz="2400" dirty="0">
                <a:latin typeface="Times New Roman" pitchFamily="18" charset="0"/>
                <a:cs typeface="Arial" pitchFamily="34" charset="0"/>
              </a:rPr>
              <a:t>Register File</a:t>
            </a:r>
            <a:r>
              <a:rPr kumimoji="0" lang="en-I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		</a:t>
            </a:r>
            <a:r>
              <a:rPr kumimoji="0" lang="en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657600" y="1828800"/>
            <a:ext cx="0" cy="7620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TextBox 17"/>
          <p:cNvSpPr txBox="1"/>
          <p:nvPr/>
        </p:nvSpPr>
        <p:spPr>
          <a:xfrm>
            <a:off x="3200400" y="1447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Regwrite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81800" y="3886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Rb</a:t>
            </a:r>
            <a:r>
              <a:rPr lang="en-US" dirty="0"/>
              <a:t>[3]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5600" y="3048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Ra[3]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81600" y="1447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Wraddr</a:t>
            </a:r>
            <a:r>
              <a:rPr lang="en-US" dirty="0"/>
              <a:t>[3]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91000" y="1447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Wrdata</a:t>
            </a:r>
            <a:r>
              <a:rPr lang="en-US" dirty="0"/>
              <a:t>[8]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8000" y="5410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rb</a:t>
            </a:r>
            <a:r>
              <a:rPr lang="en-US" dirty="0"/>
              <a:t>[8]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4648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ra</a:t>
            </a:r>
            <a:r>
              <a:rPr lang="en-US" dirty="0"/>
              <a:t>[8]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D29517-800F-44EB-BB1D-510BBE8087E0}"/>
              </a:ext>
            </a:extLst>
          </p:cNvPr>
          <p:cNvCxnSpPr/>
          <p:nvPr/>
        </p:nvCxnSpPr>
        <p:spPr>
          <a:xfrm>
            <a:off x="1371600" y="2895600"/>
            <a:ext cx="685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D51AA5-0646-4E84-AD40-77E057AF842D}"/>
              </a:ext>
            </a:extLst>
          </p:cNvPr>
          <p:cNvSpPr txBox="1"/>
          <p:nvPr/>
        </p:nvSpPr>
        <p:spPr>
          <a:xfrm>
            <a:off x="762003" y="2590800"/>
            <a:ext cx="81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Clk</a:t>
            </a:r>
            <a:r>
              <a:rPr lang="en-IN" dirty="0"/>
              <a:t> #1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EAE54E-5D14-41AB-884F-488280CD6D93}"/>
              </a:ext>
            </a:extLst>
          </p:cNvPr>
          <p:cNvCxnSpPr/>
          <p:nvPr/>
        </p:nvCxnSpPr>
        <p:spPr>
          <a:xfrm>
            <a:off x="1371600" y="3436938"/>
            <a:ext cx="685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ACCBF4-F884-465B-977D-166F3164FF2C}"/>
              </a:ext>
            </a:extLst>
          </p:cNvPr>
          <p:cNvSpPr txBox="1"/>
          <p:nvPr/>
        </p:nvSpPr>
        <p:spPr>
          <a:xfrm>
            <a:off x="631829" y="3116587"/>
            <a:ext cx="81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iscarry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65"/>
            <a:ext cx="8229600" cy="1143000"/>
          </a:xfrm>
        </p:spPr>
        <p:txBody>
          <a:bodyPr/>
          <a:lstStyle/>
          <a:p>
            <a:r>
              <a:rPr lang="en-US" dirty="0"/>
              <a:t>Register File -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04FF6F-FEE7-4810-8590-F1C344A23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90601"/>
            <a:ext cx="7698864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and Logical Unit</a:t>
            </a: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3408363" y="2116137"/>
            <a:ext cx="444500" cy="811213"/>
          </a:xfrm>
          <a:prstGeom prst="downArrow">
            <a:avLst>
              <a:gd name="adj1" fmla="val 50000"/>
              <a:gd name="adj2" fmla="val 45625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5362575" y="2116137"/>
            <a:ext cx="444500" cy="811213"/>
          </a:xfrm>
          <a:prstGeom prst="downArrow">
            <a:avLst>
              <a:gd name="adj1" fmla="val 50000"/>
              <a:gd name="adj2" fmla="val 45625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1878013" y="3378200"/>
            <a:ext cx="1474787" cy="360362"/>
          </a:xfrm>
          <a:prstGeom prst="rightArrow">
            <a:avLst>
              <a:gd name="adj1" fmla="val 50000"/>
              <a:gd name="adj2" fmla="val 10231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4724400" y="5181600"/>
            <a:ext cx="588962" cy="879475"/>
          </a:xfrm>
          <a:prstGeom prst="downArrow">
            <a:avLst>
              <a:gd name="adj1" fmla="val 50000"/>
              <a:gd name="adj2" fmla="val 3733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126" name="AutoShape 6"/>
          <p:cNvCxnSpPr>
            <a:cxnSpLocks noChangeShapeType="1"/>
          </p:cNvCxnSpPr>
          <p:nvPr/>
        </p:nvCxnSpPr>
        <p:spPr bwMode="auto">
          <a:xfrm>
            <a:off x="5680075" y="3302000"/>
            <a:ext cx="881063" cy="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28" name="AutoShape 8"/>
          <p:cNvCxnSpPr>
            <a:cxnSpLocks noChangeShapeType="1"/>
          </p:cNvCxnSpPr>
          <p:nvPr/>
        </p:nvCxnSpPr>
        <p:spPr bwMode="auto">
          <a:xfrm>
            <a:off x="5680075" y="4729162"/>
            <a:ext cx="969963" cy="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3352800" y="2971800"/>
            <a:ext cx="2327275" cy="22399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ALU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0" y="1676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3352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oper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53000" y="1676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19600" y="6096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29400" y="3124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iszero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5600" y="4495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overflow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737506-5D4B-42CF-A530-F0BB4B814D35}"/>
              </a:ext>
            </a:extLst>
          </p:cNvPr>
          <p:cNvCxnSpPr/>
          <p:nvPr/>
        </p:nvCxnSpPr>
        <p:spPr>
          <a:xfrm>
            <a:off x="5680075" y="3962400"/>
            <a:ext cx="8810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79495D-BCBC-4244-811C-6F070868A65C}"/>
              </a:ext>
            </a:extLst>
          </p:cNvPr>
          <p:cNvSpPr txBox="1"/>
          <p:nvPr/>
        </p:nvSpPr>
        <p:spPr>
          <a:xfrm>
            <a:off x="6650038" y="372027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iscarry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Logic Unit -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DE736-28B9-458D-B136-95DA8F504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17638"/>
            <a:ext cx="7924800" cy="486148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Memory</a:t>
            </a:r>
          </a:p>
        </p:txBody>
      </p:sp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2019300" y="2616200"/>
            <a:ext cx="1028700" cy="517525"/>
          </a:xfrm>
          <a:prstGeom prst="rightArrow">
            <a:avLst>
              <a:gd name="adj1" fmla="val 50000"/>
              <a:gd name="adj2" fmla="val 4969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3581400" y="5486400"/>
            <a:ext cx="585787" cy="730250"/>
          </a:xfrm>
          <a:prstGeom prst="downArrow">
            <a:avLst>
              <a:gd name="adj1" fmla="val 50000"/>
              <a:gd name="adj2" fmla="val 31165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3436938" y="1868487"/>
            <a:ext cx="465137" cy="793750"/>
          </a:xfrm>
          <a:prstGeom prst="downArrow">
            <a:avLst>
              <a:gd name="adj1" fmla="val 50000"/>
              <a:gd name="adj2" fmla="val 4266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149" name="AutoShape 5"/>
          <p:cNvCxnSpPr>
            <a:cxnSpLocks noChangeShapeType="1"/>
          </p:cNvCxnSpPr>
          <p:nvPr/>
        </p:nvCxnSpPr>
        <p:spPr bwMode="auto">
          <a:xfrm>
            <a:off x="5426075" y="1868487"/>
            <a:ext cx="0" cy="7937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048000" y="2667001"/>
            <a:ext cx="2879725" cy="2819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Data  </a:t>
            </a:r>
            <a:r>
              <a:rPr kumimoji="0" lang="en-IN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Mem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9400" y="1524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d2(</a:t>
            </a:r>
            <a:r>
              <a:rPr lang="en-US" dirty="0" err="1"/>
              <a:t>wraddr</a:t>
            </a:r>
            <a:r>
              <a:rPr lang="en-US" dirty="0"/>
              <a:t>)[8]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4200" y="6248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d1[8]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2667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rb</a:t>
            </a:r>
            <a:r>
              <a:rPr lang="en-US" dirty="0"/>
              <a:t>[8]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8200" y="1524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memwrite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EA1C3A-C5AB-4B39-A6EF-2622F944D805}"/>
              </a:ext>
            </a:extLst>
          </p:cNvPr>
          <p:cNvCxnSpPr/>
          <p:nvPr/>
        </p:nvCxnSpPr>
        <p:spPr>
          <a:xfrm>
            <a:off x="5927725" y="2895600"/>
            <a:ext cx="6254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2C4BBD6-0721-45EA-9B92-D7A1FFA59229}"/>
              </a:ext>
            </a:extLst>
          </p:cNvPr>
          <p:cNvSpPr txBox="1"/>
          <p:nvPr/>
        </p:nvSpPr>
        <p:spPr>
          <a:xfrm>
            <a:off x="6324600" y="2514600"/>
            <a:ext cx="80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Clk</a:t>
            </a:r>
            <a:r>
              <a:rPr lang="en-IN"/>
              <a:t> #0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Memory - Code</a:t>
            </a:r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15044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Multiplexers </a:t>
            </a:r>
          </a:p>
        </p:txBody>
      </p:sp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838201" y="2057399"/>
            <a:ext cx="413854" cy="593731"/>
          </a:xfrm>
          <a:prstGeom prst="downArrow">
            <a:avLst>
              <a:gd name="adj1" fmla="val 50000"/>
              <a:gd name="adj2" fmla="val 3542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2133600" y="2057400"/>
            <a:ext cx="413854" cy="593731"/>
          </a:xfrm>
          <a:prstGeom prst="downArrow">
            <a:avLst>
              <a:gd name="adj1" fmla="val 50000"/>
              <a:gd name="adj2" fmla="val 3542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1524000" y="3200400"/>
            <a:ext cx="425511" cy="685800"/>
          </a:xfrm>
          <a:prstGeom prst="downArrow">
            <a:avLst>
              <a:gd name="adj1" fmla="val 50000"/>
              <a:gd name="adj2" fmla="val 39795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838201" y="2667001"/>
            <a:ext cx="1676400" cy="57012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MUX 1</a:t>
            </a:r>
            <a:endParaRPr lang="en-IN" sz="2800" dirty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81000" y="2971800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3048000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alusrc</a:t>
            </a:r>
            <a:r>
              <a:rPr lang="en-US" dirty="0"/>
              <a:t> </a:t>
            </a:r>
            <a:r>
              <a:rPr lang="en-US" dirty="0" err="1"/>
              <a:t>xor</a:t>
            </a:r>
            <a:endParaRPr lang="en-US" dirty="0"/>
          </a:p>
          <a:p>
            <a:pPr algn="ctr"/>
            <a:r>
              <a:rPr lang="en-US" dirty="0"/>
              <a:t>branch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" y="1676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rb</a:t>
            </a:r>
            <a:r>
              <a:rPr lang="en-US" dirty="0"/>
              <a:t>[8]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95400" y="3886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28800" y="1676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immex</a:t>
            </a:r>
            <a:r>
              <a:rPr lang="en-US" dirty="0"/>
              <a:t>[8]</a:t>
            </a:r>
          </a:p>
        </p:txBody>
      </p:sp>
      <p:sp>
        <p:nvSpPr>
          <p:cNvPr id="20" name="AutoShape 2"/>
          <p:cNvSpPr>
            <a:spLocks noChangeArrowheads="1"/>
          </p:cNvSpPr>
          <p:nvPr/>
        </p:nvSpPr>
        <p:spPr bwMode="auto">
          <a:xfrm>
            <a:off x="3733800" y="2057398"/>
            <a:ext cx="413854" cy="593731"/>
          </a:xfrm>
          <a:prstGeom prst="downArrow">
            <a:avLst>
              <a:gd name="adj1" fmla="val 50000"/>
              <a:gd name="adj2" fmla="val 3542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5029199" y="2057399"/>
            <a:ext cx="413854" cy="593731"/>
          </a:xfrm>
          <a:prstGeom prst="downArrow">
            <a:avLst>
              <a:gd name="adj1" fmla="val 50000"/>
              <a:gd name="adj2" fmla="val 3542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419599" y="3200399"/>
            <a:ext cx="425511" cy="685800"/>
          </a:xfrm>
          <a:prstGeom prst="downArrow">
            <a:avLst>
              <a:gd name="adj1" fmla="val 50000"/>
              <a:gd name="adj2" fmla="val 39795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733800" y="2667000"/>
            <a:ext cx="1676400" cy="57012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MUX 2</a:t>
            </a:r>
            <a:endParaRPr lang="en-IN" sz="2800" dirty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599" y="26669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alusrc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81400" y="1676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Rb</a:t>
            </a:r>
            <a:r>
              <a:rPr lang="en-US" dirty="0"/>
              <a:t>[3]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0600" y="1676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Rd[3]</a:t>
            </a:r>
          </a:p>
        </p:txBody>
      </p:sp>
      <p:sp>
        <p:nvSpPr>
          <p:cNvPr id="27" name="AutoShape 2"/>
          <p:cNvSpPr>
            <a:spLocks noChangeArrowheads="1"/>
          </p:cNvSpPr>
          <p:nvPr/>
        </p:nvSpPr>
        <p:spPr bwMode="auto">
          <a:xfrm>
            <a:off x="6705600" y="2057398"/>
            <a:ext cx="413854" cy="593731"/>
          </a:xfrm>
          <a:prstGeom prst="downArrow">
            <a:avLst>
              <a:gd name="adj1" fmla="val 50000"/>
              <a:gd name="adj2" fmla="val 3542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8000999" y="2057399"/>
            <a:ext cx="413854" cy="593731"/>
          </a:xfrm>
          <a:prstGeom prst="downArrow">
            <a:avLst>
              <a:gd name="adj1" fmla="val 50000"/>
              <a:gd name="adj2" fmla="val 3542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7391399" y="3200399"/>
            <a:ext cx="425511" cy="685800"/>
          </a:xfrm>
          <a:prstGeom prst="downArrow">
            <a:avLst>
              <a:gd name="adj1" fmla="val 50000"/>
              <a:gd name="adj2" fmla="val 39795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6705600" y="2667000"/>
            <a:ext cx="1676400" cy="57012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MUX 3</a:t>
            </a:r>
            <a:endParaRPr lang="en-IN" sz="2800" dirty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67399" y="26669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alusrc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000" y="1676399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func</a:t>
            </a:r>
            <a:r>
              <a:rPr lang="en-US" dirty="0"/>
              <a:t>[3]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96200" y="1676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imfunc</a:t>
            </a:r>
            <a:r>
              <a:rPr lang="en-US" dirty="0"/>
              <a:t>[3]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386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Wraddr</a:t>
            </a:r>
            <a:r>
              <a:rPr lang="en-US" dirty="0"/>
              <a:t>[3]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276600" y="2971800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248400" y="2971800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104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oper</a:t>
            </a:r>
            <a:r>
              <a:rPr lang="en-US" dirty="0"/>
              <a:t>[3]</a:t>
            </a:r>
          </a:p>
        </p:txBody>
      </p:sp>
      <p:sp>
        <p:nvSpPr>
          <p:cNvPr id="38" name="AutoShape 2"/>
          <p:cNvSpPr>
            <a:spLocks noChangeArrowheads="1"/>
          </p:cNvSpPr>
          <p:nvPr/>
        </p:nvSpPr>
        <p:spPr bwMode="auto">
          <a:xfrm>
            <a:off x="2057400" y="4659866"/>
            <a:ext cx="413854" cy="593731"/>
          </a:xfrm>
          <a:prstGeom prst="downArrow">
            <a:avLst>
              <a:gd name="adj1" fmla="val 50000"/>
              <a:gd name="adj2" fmla="val 3542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3"/>
          <p:cNvSpPr>
            <a:spLocks noChangeArrowheads="1"/>
          </p:cNvSpPr>
          <p:nvPr/>
        </p:nvSpPr>
        <p:spPr bwMode="auto">
          <a:xfrm>
            <a:off x="3352799" y="4659867"/>
            <a:ext cx="413854" cy="593731"/>
          </a:xfrm>
          <a:prstGeom prst="downArrow">
            <a:avLst>
              <a:gd name="adj1" fmla="val 50000"/>
              <a:gd name="adj2" fmla="val 3542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4"/>
          <p:cNvSpPr>
            <a:spLocks noChangeArrowheads="1"/>
          </p:cNvSpPr>
          <p:nvPr/>
        </p:nvSpPr>
        <p:spPr bwMode="auto">
          <a:xfrm>
            <a:off x="2743199" y="5802867"/>
            <a:ext cx="425511" cy="685800"/>
          </a:xfrm>
          <a:prstGeom prst="downArrow">
            <a:avLst>
              <a:gd name="adj1" fmla="val 50000"/>
              <a:gd name="adj2" fmla="val 39795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2057400" y="5269468"/>
            <a:ext cx="1676400" cy="57012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MUX 4</a:t>
            </a:r>
            <a:endParaRPr lang="en-IN" sz="2800" dirty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8200" y="5269467"/>
            <a:ext cx="129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memtoreg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05000" y="42788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d1[8]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24200" y="42788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d2[8]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62200" y="64886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Wrdata</a:t>
            </a:r>
            <a:r>
              <a:rPr lang="en-US" dirty="0"/>
              <a:t>[8]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1600200" y="5574268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AutoShape 2"/>
          <p:cNvSpPr>
            <a:spLocks noChangeArrowheads="1"/>
          </p:cNvSpPr>
          <p:nvPr/>
        </p:nvSpPr>
        <p:spPr bwMode="auto">
          <a:xfrm>
            <a:off x="5257800" y="4659866"/>
            <a:ext cx="413854" cy="593731"/>
          </a:xfrm>
          <a:prstGeom prst="downArrow">
            <a:avLst>
              <a:gd name="adj1" fmla="val 50000"/>
              <a:gd name="adj2" fmla="val 3542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AutoShape 3"/>
          <p:cNvSpPr>
            <a:spLocks noChangeArrowheads="1"/>
          </p:cNvSpPr>
          <p:nvPr/>
        </p:nvSpPr>
        <p:spPr bwMode="auto">
          <a:xfrm>
            <a:off x="6553199" y="4659867"/>
            <a:ext cx="413854" cy="593731"/>
          </a:xfrm>
          <a:prstGeom prst="downArrow">
            <a:avLst>
              <a:gd name="adj1" fmla="val 50000"/>
              <a:gd name="adj2" fmla="val 3542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4"/>
          <p:cNvSpPr>
            <a:spLocks noChangeArrowheads="1"/>
          </p:cNvSpPr>
          <p:nvPr/>
        </p:nvSpPr>
        <p:spPr bwMode="auto">
          <a:xfrm>
            <a:off x="5943599" y="5802867"/>
            <a:ext cx="425511" cy="685800"/>
          </a:xfrm>
          <a:prstGeom prst="downArrow">
            <a:avLst>
              <a:gd name="adj1" fmla="val 50000"/>
              <a:gd name="adj2" fmla="val 39795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5257800" y="5269468"/>
            <a:ext cx="1676400" cy="57012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MUX 5</a:t>
            </a:r>
            <a:endParaRPr lang="en-IN" sz="2800" dirty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9599" y="52694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jump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43945" y="4278868"/>
            <a:ext cx="140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Immex+pc</a:t>
            </a:r>
            <a:r>
              <a:rPr lang="en-US" dirty="0"/>
              <a:t>[8]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172200" y="42788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addrex</a:t>
            </a:r>
            <a:r>
              <a:rPr lang="en-US" dirty="0"/>
              <a:t>[8]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62600" y="64886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Addri</a:t>
            </a:r>
            <a:r>
              <a:rPr lang="en-US" dirty="0"/>
              <a:t>[8]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4800600" y="5574268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Multiplexers - Code</a:t>
            </a:r>
          </a:p>
        </p:txBody>
      </p:sp>
      <p:pic>
        <p:nvPicPr>
          <p:cNvPr id="348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1538"/>
          <a:stretch>
            <a:fillRect/>
          </a:stretch>
        </p:blipFill>
        <p:spPr bwMode="auto">
          <a:xfrm>
            <a:off x="1066800" y="1752600"/>
            <a:ext cx="6019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4ED440-3852-43B9-B43F-064F6A4C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76968"/>
            <a:ext cx="8801100" cy="6048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4B6C28-27BD-4AC8-B85E-93EFA4768A06}"/>
              </a:ext>
            </a:extLst>
          </p:cNvPr>
          <p:cNvSpPr txBox="1"/>
          <p:nvPr/>
        </p:nvSpPr>
        <p:spPr>
          <a:xfrm>
            <a:off x="228600" y="228600"/>
            <a:ext cx="880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2671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Logics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6000" y="2514600"/>
            <a:ext cx="425511" cy="685800"/>
          </a:xfrm>
          <a:prstGeom prst="downArrow">
            <a:avLst>
              <a:gd name="adj1" fmla="val 50000"/>
              <a:gd name="adj2" fmla="val 39795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676400" y="1981200"/>
            <a:ext cx="1676400" cy="57012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immfuncgen</a:t>
            </a:r>
            <a:endParaRPr lang="en-IN" sz="2800" dirty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219200" y="2286000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0" y="2133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3200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immfunc</a:t>
            </a:r>
            <a:r>
              <a:rPr lang="en-US" dirty="0"/>
              <a:t>[3]</a:t>
            </a:r>
          </a:p>
        </p:txBody>
      </p:sp>
      <p:pic>
        <p:nvPicPr>
          <p:cNvPr id="8194" name="Picture 2" descr="Image result for or gate clip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676400"/>
            <a:ext cx="1828800" cy="1219200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 flipH="1">
            <a:off x="5562600" y="2590800"/>
            <a:ext cx="914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62600" y="2590800"/>
            <a:ext cx="0" cy="6858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96" name="Picture 4" descr="Image result for or gate clip 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4762500" y="3238500"/>
            <a:ext cx="1600200" cy="10668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800600" y="4572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62600" y="4572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iszero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86400" y="1752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jump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53400" y="2133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</a:t>
            </a: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3276600" y="4038600"/>
            <a:ext cx="425511" cy="533400"/>
          </a:xfrm>
          <a:prstGeom prst="downArrow">
            <a:avLst>
              <a:gd name="adj1" fmla="val 50000"/>
              <a:gd name="adj2" fmla="val 39795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914400" y="4038600"/>
            <a:ext cx="425511" cy="533400"/>
          </a:xfrm>
          <a:prstGeom prst="downArrow">
            <a:avLst>
              <a:gd name="adj1" fmla="val 50000"/>
              <a:gd name="adj2" fmla="val 39795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3276600" y="5105400"/>
            <a:ext cx="425511" cy="533400"/>
          </a:xfrm>
          <a:prstGeom prst="downArrow">
            <a:avLst>
              <a:gd name="adj1" fmla="val 50000"/>
              <a:gd name="adj2" fmla="val 39795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914400" y="5105400"/>
            <a:ext cx="425511" cy="533400"/>
          </a:xfrm>
          <a:prstGeom prst="downArrow">
            <a:avLst>
              <a:gd name="adj1" fmla="val 50000"/>
              <a:gd name="adj2" fmla="val 39795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228600" y="4572000"/>
            <a:ext cx="1676400" cy="57012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adrsextender</a:t>
            </a:r>
            <a:endParaRPr lang="en-IN" sz="2800" dirty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2667000" y="4572000"/>
            <a:ext cx="1676400" cy="57012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bitextender</a:t>
            </a:r>
            <a:endParaRPr lang="en-IN" sz="2800" dirty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19400" y="3657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imm</a:t>
            </a:r>
            <a:r>
              <a:rPr lang="en-US" dirty="0"/>
              <a:t>[6]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5715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Addrex</a:t>
            </a:r>
            <a:r>
              <a:rPr lang="en-US" dirty="0"/>
              <a:t>[8]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19400" y="563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immex</a:t>
            </a:r>
            <a:r>
              <a:rPr lang="en-US" dirty="0"/>
              <a:t>[8]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400" y="3657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Addr</a:t>
            </a:r>
            <a:r>
              <a:rPr lang="en-US" dirty="0"/>
              <a:t>[7]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Logics – Code 1</a:t>
            </a:r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76400"/>
            <a:ext cx="4028697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Logics – Code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E49E80-DA04-43C1-B5DD-13D0BA03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38" y="1600200"/>
            <a:ext cx="7570411" cy="370046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Logics – Code 3</a:t>
            </a:r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1227" y="1714500"/>
            <a:ext cx="670154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4E94-1DCD-4D7A-B8B2-DCD57AF4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06" y="0"/>
            <a:ext cx="8229600" cy="1143000"/>
          </a:xfrm>
        </p:spPr>
        <p:txBody>
          <a:bodyPr/>
          <a:lstStyle/>
          <a:p>
            <a:r>
              <a:rPr lang="en-IN" dirty="0"/>
              <a:t>CPU - 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CA9A5-66C6-4DDD-A3AF-00C705017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16" y="1143000"/>
            <a:ext cx="8472931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66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8EF4-A409-4C8C-A1FB-DADF04252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/>
              <a:t>CPU -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A73E4-62E5-4893-AEB8-7BB2653E1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7206303" cy="518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1EB980-54B1-4C3B-A00A-09B9BBF9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90600"/>
            <a:ext cx="8382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63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F9F2CE-DD3E-4888-A2C0-57DECAF71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7114"/>
          </a:xfrm>
        </p:spPr>
      </p:pic>
    </p:spTree>
    <p:extLst>
      <p:ext uri="{BB962C8B-B14F-4D97-AF65-F5344CB8AC3E}">
        <p14:creationId xmlns:p14="http://schemas.microsoft.com/office/powerpoint/2010/main" val="180747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C600-C08D-4890-B256-F645B091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Example: Multiplication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361855-2A91-4534-AE35-BFAA2654B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39989"/>
            <a:ext cx="8229600" cy="301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44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4A4F-0001-47FA-9D5E-7D892D29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DFE4C-7458-462A-AC9F-53C99B2FE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From :-</a:t>
            </a:r>
          </a:p>
          <a:p>
            <a:r>
              <a:rPr lang="en-IN" dirty="0"/>
              <a:t>IIT2018040 – Manthan </a:t>
            </a:r>
            <a:r>
              <a:rPr lang="en-IN" dirty="0" err="1"/>
              <a:t>Surkar</a:t>
            </a:r>
            <a:endParaRPr lang="en-IN" dirty="0"/>
          </a:p>
          <a:p>
            <a:r>
              <a:rPr lang="en-IN" dirty="0"/>
              <a:t>IIT2018042 – Aman Joshi</a:t>
            </a:r>
          </a:p>
          <a:p>
            <a:r>
              <a:rPr lang="en-IN" dirty="0"/>
              <a:t>IIT2018043 – Abhishek Singh</a:t>
            </a:r>
          </a:p>
          <a:p>
            <a:r>
              <a:rPr lang="en-IN" dirty="0"/>
              <a:t>IIT2018051 – Avishek</a:t>
            </a:r>
          </a:p>
          <a:p>
            <a:r>
              <a:rPr lang="en-IN" dirty="0"/>
              <a:t>IIT2018066 – Laxman </a:t>
            </a:r>
            <a:r>
              <a:rPr lang="en-IN" dirty="0" err="1"/>
              <a:t>Goliya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540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Counter 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3124200"/>
            <a:ext cx="5029200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PC</a:t>
            </a:r>
          </a:p>
        </p:txBody>
      </p:sp>
      <p:sp>
        <p:nvSpPr>
          <p:cNvPr id="5" name="Right Arrow 4"/>
          <p:cNvSpPr/>
          <p:nvPr/>
        </p:nvSpPr>
        <p:spPr>
          <a:xfrm>
            <a:off x="990600" y="3505200"/>
            <a:ext cx="1143000" cy="609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Addri</a:t>
            </a:r>
            <a:r>
              <a:rPr lang="en-US" dirty="0"/>
              <a:t>[8]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162800" y="3505200"/>
            <a:ext cx="1295400" cy="609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Addrb</a:t>
            </a:r>
            <a:r>
              <a:rPr lang="en-US" dirty="0"/>
              <a:t>[8]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590800" y="2133600"/>
            <a:ext cx="0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05200" y="2133600"/>
            <a:ext cx="0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43400" y="2133600"/>
            <a:ext cx="0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28800" y="2133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7000" y="2133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1400" y="2133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105400" y="2133600"/>
            <a:ext cx="0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43400" y="21336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</a:t>
            </a:r>
          </a:p>
          <a:p>
            <a:r>
              <a:rPr lang="en-US" dirty="0"/>
              <a:t>#1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Counter – Code/function</a:t>
            </a:r>
          </a:p>
        </p:txBody>
      </p:sp>
      <p:pic>
        <p:nvPicPr>
          <p:cNvPr id="10" name="Content Placeholder 9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903952"/>
            <a:ext cx="6934200" cy="391845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Memory</a:t>
            </a:r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3581400" y="1955787"/>
            <a:ext cx="415925" cy="685040"/>
          </a:xfrm>
          <a:prstGeom prst="downArrow">
            <a:avLst>
              <a:gd name="adj1" fmla="val 50000"/>
              <a:gd name="adj2" fmla="val 4036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5037138" y="5232387"/>
            <a:ext cx="442912" cy="655637"/>
          </a:xfrm>
          <a:prstGeom prst="downArrow">
            <a:avLst>
              <a:gd name="adj1" fmla="val 50000"/>
              <a:gd name="adj2" fmla="val 48925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276600" y="2667000"/>
            <a:ext cx="2365375" cy="25717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en-IN" sz="2600" dirty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IN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IN" sz="2600" dirty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IMEM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15240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Addrb</a:t>
            </a:r>
            <a:r>
              <a:rPr lang="en-US" dirty="0"/>
              <a:t>[8]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59436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IW[16]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 Memory -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2EAE1-CB28-4566-81BE-5F2F5BB87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42634"/>
            <a:ext cx="8227088" cy="25727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Register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447800" y="2895601"/>
            <a:ext cx="5638800" cy="1371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3200" dirty="0"/>
              <a:t>IR</a:t>
            </a: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3962400" y="1981200"/>
            <a:ext cx="663575" cy="890587"/>
          </a:xfrm>
          <a:prstGeom prst="downArrow">
            <a:avLst>
              <a:gd name="adj1" fmla="val 50000"/>
              <a:gd name="adj2" fmla="val 3355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524000" y="4267200"/>
            <a:ext cx="471487" cy="708025"/>
          </a:xfrm>
          <a:prstGeom prst="downArrow">
            <a:avLst>
              <a:gd name="adj1" fmla="val 50000"/>
              <a:gd name="adj2" fmla="val 3754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2362200" y="4267200"/>
            <a:ext cx="442912" cy="761999"/>
          </a:xfrm>
          <a:prstGeom prst="downArrow">
            <a:avLst>
              <a:gd name="adj1" fmla="val 50000"/>
              <a:gd name="adj2" fmla="val 4390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3200400" y="4267200"/>
            <a:ext cx="511175" cy="708025"/>
          </a:xfrm>
          <a:prstGeom prst="downArrow">
            <a:avLst>
              <a:gd name="adj1" fmla="val 50000"/>
              <a:gd name="adj2" fmla="val 3462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4114800" y="4267200"/>
            <a:ext cx="465137" cy="754063"/>
          </a:xfrm>
          <a:prstGeom prst="downArrow">
            <a:avLst>
              <a:gd name="adj1" fmla="val 50000"/>
              <a:gd name="adj2" fmla="val 40529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4953000" y="4267200"/>
            <a:ext cx="419100" cy="746125"/>
          </a:xfrm>
          <a:prstGeom prst="downArrow">
            <a:avLst>
              <a:gd name="adj1" fmla="val 50000"/>
              <a:gd name="adj2" fmla="val 3645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5791200" y="4267200"/>
            <a:ext cx="481013" cy="777875"/>
          </a:xfrm>
          <a:prstGeom prst="downArrow">
            <a:avLst>
              <a:gd name="adj1" fmla="val 50000"/>
              <a:gd name="adj2" fmla="val 40429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6553200" y="4267200"/>
            <a:ext cx="419100" cy="708025"/>
          </a:xfrm>
          <a:prstGeom prst="downArrow">
            <a:avLst>
              <a:gd name="adj1" fmla="val 50000"/>
              <a:gd name="adj2" fmla="val 42235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57600" y="1600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IW[16]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0" y="5105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Imm</a:t>
            </a:r>
            <a:r>
              <a:rPr lang="en-US" dirty="0"/>
              <a:t>[6]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8200" y="5105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Func</a:t>
            </a:r>
            <a:r>
              <a:rPr lang="en-US" dirty="0"/>
              <a:t>[3]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33800" y="5105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Rd[3]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95600" y="5105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Rb</a:t>
            </a:r>
            <a:r>
              <a:rPr lang="en-US" dirty="0"/>
              <a:t>[3]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1200" y="5105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Ra[3]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19200" y="5105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Op[4]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24600" y="5105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Addr</a:t>
            </a:r>
            <a:r>
              <a:rPr lang="en-US" dirty="0"/>
              <a:t>[7]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Register - Code</a:t>
            </a:r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66762"/>
            <a:ext cx="8229600" cy="419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Unit</a:t>
            </a:r>
          </a:p>
        </p:txBody>
      </p:sp>
      <p:sp>
        <p:nvSpPr>
          <p:cNvPr id="15" name="Oval 14"/>
          <p:cNvSpPr/>
          <p:nvPr/>
        </p:nvSpPr>
        <p:spPr>
          <a:xfrm>
            <a:off x="1524000" y="2514600"/>
            <a:ext cx="3352800" cy="3352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CU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2971800" y="1828800"/>
            <a:ext cx="457200" cy="685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43200" y="14478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Op[4]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419600" y="3048000"/>
            <a:ext cx="1710207" cy="338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876800" y="4419600"/>
            <a:ext cx="1710207" cy="338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267200" y="5410200"/>
            <a:ext cx="1710207" cy="338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648200" y="4953000"/>
            <a:ext cx="1710207" cy="338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724400" y="3505200"/>
            <a:ext cx="1710207" cy="338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876800" y="3962400"/>
            <a:ext cx="1710207" cy="338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77000" y="4724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regwwrite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72200" y="51816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05600" y="41910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alusrc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05600" y="3733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memwrite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53200" y="3276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memtoreg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48400" y="28194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jump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516</TotalTime>
  <Words>430</Words>
  <Application>Microsoft Office PowerPoint</Application>
  <PresentationFormat>On-screen Show (4:3)</PresentationFormat>
  <Paragraphs>216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Office Theme</vt:lpstr>
      <vt:lpstr>Indian Institute Of Information Technology, Allahabad</vt:lpstr>
      <vt:lpstr>PowerPoint Presentation</vt:lpstr>
      <vt:lpstr>Program Counter </vt:lpstr>
      <vt:lpstr>Program Counter – Code/function</vt:lpstr>
      <vt:lpstr>Instruction Memory</vt:lpstr>
      <vt:lpstr>Instruction  Memory - Code</vt:lpstr>
      <vt:lpstr>Instruction Register</vt:lpstr>
      <vt:lpstr>Instruction Register - Code</vt:lpstr>
      <vt:lpstr>Control Unit</vt:lpstr>
      <vt:lpstr>CU – Truth Table</vt:lpstr>
      <vt:lpstr>Control Unit - Code</vt:lpstr>
      <vt:lpstr>Register File</vt:lpstr>
      <vt:lpstr>Register File - Code</vt:lpstr>
      <vt:lpstr>Arithmetic and Logical Unit</vt:lpstr>
      <vt:lpstr>Arithmetic Logic Unit - Code</vt:lpstr>
      <vt:lpstr>Data Memory</vt:lpstr>
      <vt:lpstr>Data Memory - Code</vt:lpstr>
      <vt:lpstr>Multiplexers </vt:lpstr>
      <vt:lpstr>Multiplexers - Code</vt:lpstr>
      <vt:lpstr>Other Logics</vt:lpstr>
      <vt:lpstr>Other Logics – Code 1</vt:lpstr>
      <vt:lpstr>Other Logics – Code 2</vt:lpstr>
      <vt:lpstr>Other Logics – Code 3</vt:lpstr>
      <vt:lpstr>CPU - I</vt:lpstr>
      <vt:lpstr>CPU - II</vt:lpstr>
      <vt:lpstr>PowerPoint Presentation</vt:lpstr>
      <vt:lpstr>An Example: Multiplication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Institute Of Information Technology, Allahabad</dc:title>
  <dc:creator>Abhi</dc:creator>
  <cp:lastModifiedBy>Avishek .</cp:lastModifiedBy>
  <cp:revision>49</cp:revision>
  <dcterms:created xsi:type="dcterms:W3CDTF">2019-04-28T13:19:49Z</dcterms:created>
  <dcterms:modified xsi:type="dcterms:W3CDTF">2019-05-03T10:01:03Z</dcterms:modified>
</cp:coreProperties>
</file>