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4BC-0BFE-4747-8928-BF22DDE8296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AE3B-F110-4C5B-99A0-0CE3EA4C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4BC-0BFE-4747-8928-BF22DDE8296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AE3B-F110-4C5B-99A0-0CE3EA4C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5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4BC-0BFE-4747-8928-BF22DDE8296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AE3B-F110-4C5B-99A0-0CE3EA4C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7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4BC-0BFE-4747-8928-BF22DDE8296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AE3B-F110-4C5B-99A0-0CE3EA4C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4BC-0BFE-4747-8928-BF22DDE8296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AE3B-F110-4C5B-99A0-0CE3EA4C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0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4BC-0BFE-4747-8928-BF22DDE8296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AE3B-F110-4C5B-99A0-0CE3EA4C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0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4BC-0BFE-4747-8928-BF22DDE8296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AE3B-F110-4C5B-99A0-0CE3EA4C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1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4BC-0BFE-4747-8928-BF22DDE8296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AE3B-F110-4C5B-99A0-0CE3EA4C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4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4BC-0BFE-4747-8928-BF22DDE8296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AE3B-F110-4C5B-99A0-0CE3EA4C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4BC-0BFE-4747-8928-BF22DDE8296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AE3B-F110-4C5B-99A0-0CE3EA4C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8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4BC-0BFE-4747-8928-BF22DDE8296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AE3B-F110-4C5B-99A0-0CE3EA4C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4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514BC-0BFE-4747-8928-BF22DDE8296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AE3B-F110-4C5B-99A0-0CE3EA4C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3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3800" dirty="0" smtClean="0"/>
              <a:t>Quiz</a:t>
            </a:r>
            <a:endParaRPr lang="en-US" sz="13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Multiple choice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64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/>
          <p:cNvSpPr/>
          <p:nvPr/>
        </p:nvSpPr>
        <p:spPr>
          <a:xfrm>
            <a:off x="1100922" y="1987393"/>
            <a:ext cx="9583402" cy="451731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41300" sx="101000" sy="101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907211" y="3631876"/>
            <a:ext cx="3674439" cy="1527303"/>
          </a:xfrm>
          <a:prstGeom prst="roundRect">
            <a:avLst>
              <a:gd name="adj" fmla="val 94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198140" y="3506882"/>
            <a:ext cx="384831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The </a:t>
            </a:r>
            <a:r>
              <a:rPr lang="en-US" sz="1400" dirty="0">
                <a:latin typeface="+mj-lt"/>
              </a:rPr>
              <a:t>term “front-end” refers to the </a:t>
            </a:r>
            <a:endParaRPr lang="en-US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                	         , while “back-end</a:t>
            </a:r>
            <a:r>
              <a:rPr lang="en-US" sz="1400" dirty="0">
                <a:latin typeface="+mj-lt"/>
              </a:rPr>
              <a:t>” means the 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                  , 		 and  	     </a:t>
            </a:r>
            <a:r>
              <a:rPr lang="en-US" sz="1400" dirty="0">
                <a:latin typeface="+mj-lt"/>
              </a:rPr>
              <a:t> </a:t>
            </a:r>
            <a:r>
              <a:rPr lang="en-US" sz="1400" dirty="0" smtClean="0">
                <a:latin typeface="+mj-lt"/>
              </a:rPr>
              <a:t>    that </a:t>
            </a:r>
            <a:r>
              <a:rPr lang="en-US" sz="1400" dirty="0">
                <a:latin typeface="+mj-lt"/>
              </a:rPr>
              <a:t>work behind the scenes to deliver information to the user.</a:t>
            </a:r>
            <a:endParaRPr lang="en-US" sz="1400" dirty="0" smtClean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127" y="2182232"/>
            <a:ext cx="338432" cy="33843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192955" y="2151393"/>
            <a:ext cx="3380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</a:rPr>
              <a:t>Quiz: </a:t>
            </a:r>
            <a:r>
              <a:rPr lang="en-US" sz="2000" dirty="0" smtClean="0">
                <a:latin typeface="+mj-lt"/>
              </a:rPr>
              <a:t>Front-End &amp; Back-End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695089" y="5986857"/>
            <a:ext cx="6376597" cy="222296"/>
          </a:xfrm>
          <a:prstGeom prst="roundRect">
            <a:avLst>
              <a:gd name="adj" fmla="val 50000"/>
            </a:avLst>
          </a:prstGeom>
          <a:solidFill>
            <a:srgbClr val="BB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694891" y="5986857"/>
            <a:ext cx="2085918" cy="222296"/>
          </a:xfrm>
          <a:prstGeom prst="roundRect">
            <a:avLst>
              <a:gd name="adj" fmla="val 50000"/>
            </a:avLst>
          </a:prstGeom>
          <a:pattFill prst="wdUpDiag">
            <a:fgClr>
              <a:srgbClr val="33CC99"/>
            </a:fgClr>
            <a:bgClr>
              <a:srgbClr val="2AA87E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9342297" y="5927132"/>
            <a:ext cx="1071418" cy="341745"/>
          </a:xfrm>
          <a:prstGeom prst="roundRect">
            <a:avLst/>
          </a:prstGeom>
          <a:solidFill>
            <a:srgbClr val="00A1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CHECK</a:t>
            </a:r>
            <a:endParaRPr lang="en-US" sz="14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64880" y="2946626"/>
            <a:ext cx="384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Describe the difference between a front-end </a:t>
            </a:r>
          </a:p>
          <a:p>
            <a:r>
              <a:rPr lang="en-US" sz="1600" b="1" dirty="0" smtClean="0">
                <a:latin typeface="+mj-lt"/>
              </a:rPr>
              <a:t>and a back-end</a:t>
            </a:r>
          </a:p>
          <a:p>
            <a:endParaRPr lang="en-US" sz="16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5800" y="3776546"/>
            <a:ext cx="316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The front-end is what the user can see and interact with. The back-end is the system behind it, consisting of server, application, and database.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96815" y="2945549"/>
            <a:ext cx="3985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Correct answer (click what you have correct): </a:t>
            </a:r>
          </a:p>
          <a:p>
            <a:endParaRPr lang="en-US" sz="1600" b="1" dirty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309368" y="3884201"/>
            <a:ext cx="1211710" cy="289900"/>
          </a:xfrm>
          <a:prstGeom prst="roundRect">
            <a:avLst/>
          </a:prstGeom>
          <a:solidFill>
            <a:srgbClr val="BB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u</a:t>
            </a:r>
            <a:r>
              <a:rPr lang="en-US" sz="1400" b="1" dirty="0" smtClean="0">
                <a:latin typeface="+mj-lt"/>
              </a:rPr>
              <a:t>ser interface</a:t>
            </a:r>
            <a:endParaRPr lang="en-US" sz="1400" b="1" dirty="0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309368" y="4203970"/>
            <a:ext cx="670710" cy="289900"/>
          </a:xfrm>
          <a:prstGeom prst="roundRect">
            <a:avLst/>
          </a:prstGeom>
          <a:solidFill>
            <a:srgbClr val="BB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server</a:t>
            </a:r>
            <a:endParaRPr lang="en-US" sz="1400" b="1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096703" y="4203970"/>
            <a:ext cx="999729" cy="289900"/>
          </a:xfrm>
          <a:prstGeom prst="roundRect">
            <a:avLst/>
          </a:prstGeom>
          <a:solidFill>
            <a:srgbClr val="BB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application</a:t>
            </a:r>
            <a:endParaRPr lang="en-US" sz="1400" b="1" dirty="0">
              <a:latin typeface="+mj-lt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464982" y="4203970"/>
            <a:ext cx="905658" cy="289900"/>
          </a:xfrm>
          <a:prstGeom prst="roundRect">
            <a:avLst/>
          </a:prstGeom>
          <a:solidFill>
            <a:srgbClr val="BB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database</a:t>
            </a:r>
            <a:endParaRPr lang="en-US" sz="1400" b="1" dirty="0">
              <a:latin typeface="+mj-lt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73" y="-52770"/>
            <a:ext cx="12390120" cy="179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9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/>
          <p:cNvSpPr/>
          <p:nvPr/>
        </p:nvSpPr>
        <p:spPr>
          <a:xfrm>
            <a:off x="1100922" y="1987393"/>
            <a:ext cx="9583402" cy="451731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41300" sx="101000" sy="101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907211" y="3631876"/>
            <a:ext cx="3674439" cy="1527303"/>
          </a:xfrm>
          <a:prstGeom prst="roundRect">
            <a:avLst>
              <a:gd name="adj" fmla="val 94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198140" y="3506882"/>
            <a:ext cx="384831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The </a:t>
            </a:r>
            <a:r>
              <a:rPr lang="en-US" sz="1400" dirty="0">
                <a:latin typeface="+mj-lt"/>
              </a:rPr>
              <a:t>term “front-end” refers to the </a:t>
            </a:r>
            <a:endParaRPr lang="en-US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                	         , while “back-end</a:t>
            </a:r>
            <a:r>
              <a:rPr lang="en-US" sz="1400" dirty="0">
                <a:latin typeface="+mj-lt"/>
              </a:rPr>
              <a:t>” means the 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                  , 		 and  	     </a:t>
            </a:r>
            <a:r>
              <a:rPr lang="en-US" sz="1400" dirty="0">
                <a:latin typeface="+mj-lt"/>
              </a:rPr>
              <a:t> </a:t>
            </a:r>
            <a:r>
              <a:rPr lang="en-US" sz="1400" dirty="0" smtClean="0">
                <a:latin typeface="+mj-lt"/>
              </a:rPr>
              <a:t>    that </a:t>
            </a:r>
            <a:r>
              <a:rPr lang="en-US" sz="1400" dirty="0">
                <a:latin typeface="+mj-lt"/>
              </a:rPr>
              <a:t>work behind the scenes to deliver information to the user.</a:t>
            </a:r>
            <a:endParaRPr lang="en-US" sz="1400" dirty="0" smtClean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127" y="2182232"/>
            <a:ext cx="338432" cy="33843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192955" y="2151393"/>
            <a:ext cx="3380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</a:rPr>
              <a:t>Quiz: </a:t>
            </a:r>
            <a:r>
              <a:rPr lang="en-US" sz="2000" dirty="0" smtClean="0">
                <a:latin typeface="+mj-lt"/>
              </a:rPr>
              <a:t>Front-End &amp; Back-End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695089" y="5986857"/>
            <a:ext cx="6376597" cy="222296"/>
          </a:xfrm>
          <a:prstGeom prst="roundRect">
            <a:avLst>
              <a:gd name="adj" fmla="val 50000"/>
            </a:avLst>
          </a:prstGeom>
          <a:solidFill>
            <a:srgbClr val="BB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694891" y="5986857"/>
            <a:ext cx="2085918" cy="222296"/>
          </a:xfrm>
          <a:prstGeom prst="roundRect">
            <a:avLst>
              <a:gd name="adj" fmla="val 50000"/>
            </a:avLst>
          </a:prstGeom>
          <a:pattFill prst="wdUpDiag">
            <a:fgClr>
              <a:srgbClr val="33CC99"/>
            </a:fgClr>
            <a:bgClr>
              <a:srgbClr val="2AA87E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9342297" y="5927132"/>
            <a:ext cx="1071418" cy="341745"/>
          </a:xfrm>
          <a:prstGeom prst="roundRect">
            <a:avLst/>
          </a:prstGeom>
          <a:solidFill>
            <a:srgbClr val="00A1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CHECK</a:t>
            </a:r>
            <a:endParaRPr lang="en-US" sz="14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64880" y="2946626"/>
            <a:ext cx="384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Describe the difference between a front-end </a:t>
            </a:r>
          </a:p>
          <a:p>
            <a:r>
              <a:rPr lang="en-US" sz="1600" b="1" dirty="0" smtClean="0">
                <a:latin typeface="+mj-lt"/>
              </a:rPr>
              <a:t>and a back-end</a:t>
            </a:r>
          </a:p>
          <a:p>
            <a:endParaRPr lang="en-US" sz="16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5799" y="3776546"/>
            <a:ext cx="3362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The front-end is what the user can see and interact with. The back-end is the system behind it, consisting of server, application, and database.</a:t>
            </a:r>
            <a:endParaRPr lang="en-US" sz="1400" i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96815" y="2945549"/>
            <a:ext cx="3985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Correct answer (click what you have correct): </a:t>
            </a:r>
          </a:p>
          <a:p>
            <a:endParaRPr lang="en-US" sz="1600" b="1" dirty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309368" y="3884201"/>
            <a:ext cx="1211710" cy="289900"/>
          </a:xfrm>
          <a:prstGeom prst="roundRect">
            <a:avLst/>
          </a:prstGeom>
          <a:solidFill>
            <a:srgbClr val="33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u</a:t>
            </a:r>
            <a:r>
              <a:rPr lang="en-US" sz="1400" b="1" dirty="0" smtClean="0">
                <a:latin typeface="+mj-lt"/>
              </a:rPr>
              <a:t>ser interface</a:t>
            </a:r>
            <a:endParaRPr lang="en-US" sz="1400" b="1" dirty="0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309368" y="4203970"/>
            <a:ext cx="670710" cy="289900"/>
          </a:xfrm>
          <a:prstGeom prst="roundRect">
            <a:avLst/>
          </a:prstGeom>
          <a:solidFill>
            <a:srgbClr val="33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server</a:t>
            </a:r>
            <a:endParaRPr lang="en-US" sz="1400" b="1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096703" y="4203970"/>
            <a:ext cx="999729" cy="289900"/>
          </a:xfrm>
          <a:prstGeom prst="roundRect">
            <a:avLst/>
          </a:prstGeom>
          <a:solidFill>
            <a:srgbClr val="33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application</a:t>
            </a:r>
            <a:endParaRPr lang="en-US" sz="1400" b="1" dirty="0">
              <a:latin typeface="+mj-lt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464982" y="4203970"/>
            <a:ext cx="905658" cy="289900"/>
          </a:xfrm>
          <a:prstGeom prst="roundRect">
            <a:avLst/>
          </a:prstGeom>
          <a:solidFill>
            <a:srgbClr val="33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database</a:t>
            </a:r>
            <a:endParaRPr lang="en-US" sz="1400" b="1" dirty="0">
              <a:latin typeface="+mj-lt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73" y="-52770"/>
            <a:ext cx="12390120" cy="179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3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/>
          <p:cNvSpPr/>
          <p:nvPr/>
        </p:nvSpPr>
        <p:spPr>
          <a:xfrm>
            <a:off x="1100922" y="1987393"/>
            <a:ext cx="9583402" cy="451731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41300" sx="101000" sy="101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00922" y="5447081"/>
            <a:ext cx="9583402" cy="1057627"/>
          </a:xfrm>
          <a:prstGeom prst="rect">
            <a:avLst/>
          </a:prstGeom>
          <a:solidFill>
            <a:srgbClr val="33CC99">
              <a:alpha val="25098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198140" y="3506882"/>
            <a:ext cx="384831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The </a:t>
            </a:r>
            <a:r>
              <a:rPr lang="en-US" sz="1400" dirty="0">
                <a:latin typeface="+mj-lt"/>
              </a:rPr>
              <a:t>term “front-end” refers to the </a:t>
            </a:r>
            <a:endParaRPr lang="en-US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                	         , while “back-end</a:t>
            </a:r>
            <a:r>
              <a:rPr lang="en-US" sz="1400" dirty="0">
                <a:latin typeface="+mj-lt"/>
              </a:rPr>
              <a:t>” means the 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                  , 		 and  	     </a:t>
            </a:r>
            <a:r>
              <a:rPr lang="en-US" sz="1400" dirty="0">
                <a:latin typeface="+mj-lt"/>
              </a:rPr>
              <a:t> </a:t>
            </a:r>
            <a:r>
              <a:rPr lang="en-US" sz="1400" dirty="0" smtClean="0">
                <a:latin typeface="+mj-lt"/>
              </a:rPr>
              <a:t>    that </a:t>
            </a:r>
            <a:r>
              <a:rPr lang="en-US" sz="1400" dirty="0">
                <a:latin typeface="+mj-lt"/>
              </a:rPr>
              <a:t>work behind the scenes to deliver information to the user.</a:t>
            </a:r>
            <a:endParaRPr lang="en-US" sz="1400" dirty="0" smtClean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127" y="2182232"/>
            <a:ext cx="338432" cy="33843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192955" y="2151393"/>
            <a:ext cx="3380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</a:rPr>
              <a:t>Quiz: </a:t>
            </a:r>
            <a:r>
              <a:rPr lang="en-US" sz="2000" dirty="0" smtClean="0">
                <a:latin typeface="+mj-lt"/>
              </a:rPr>
              <a:t>Front-End &amp; Back-End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695089" y="5986857"/>
            <a:ext cx="6376597" cy="222296"/>
          </a:xfrm>
          <a:prstGeom prst="roundRect">
            <a:avLst>
              <a:gd name="adj" fmla="val 50000"/>
            </a:avLst>
          </a:prstGeom>
          <a:solidFill>
            <a:srgbClr val="BB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694891" y="5986857"/>
            <a:ext cx="3018300" cy="222296"/>
          </a:xfrm>
          <a:prstGeom prst="roundRect">
            <a:avLst>
              <a:gd name="adj" fmla="val 50000"/>
            </a:avLst>
          </a:prstGeom>
          <a:pattFill prst="wdUpDiag">
            <a:fgClr>
              <a:srgbClr val="33CC99"/>
            </a:fgClr>
            <a:bgClr>
              <a:srgbClr val="2AA87E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864880" y="2946626"/>
            <a:ext cx="384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Describe the difference between a front-end </a:t>
            </a:r>
          </a:p>
          <a:p>
            <a:r>
              <a:rPr lang="en-US" sz="1600" b="1" dirty="0" smtClean="0">
                <a:latin typeface="+mj-lt"/>
              </a:rPr>
              <a:t>and a back-end</a:t>
            </a:r>
          </a:p>
          <a:p>
            <a:endParaRPr lang="en-US" sz="16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907211" y="3631876"/>
            <a:ext cx="3674439" cy="1527303"/>
          </a:xfrm>
          <a:prstGeom prst="roundRect">
            <a:avLst>
              <a:gd name="adj" fmla="val 94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75800" y="3776546"/>
            <a:ext cx="316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The front-end is what the user can see and interact with. The back-end is the system behind it, consisting of server, application, and database.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96815" y="2945549"/>
            <a:ext cx="3985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Correct answer (click what you have correct): </a:t>
            </a:r>
          </a:p>
          <a:p>
            <a:endParaRPr lang="en-US" sz="1600" b="1" dirty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309368" y="3884201"/>
            <a:ext cx="1211710" cy="289900"/>
          </a:xfrm>
          <a:prstGeom prst="roundRect">
            <a:avLst/>
          </a:prstGeom>
          <a:solidFill>
            <a:srgbClr val="33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u</a:t>
            </a:r>
            <a:r>
              <a:rPr lang="en-US" sz="1400" b="1" dirty="0" smtClean="0">
                <a:latin typeface="+mj-lt"/>
              </a:rPr>
              <a:t>ser interface</a:t>
            </a:r>
            <a:endParaRPr lang="en-US" sz="1400" b="1" dirty="0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309368" y="4203970"/>
            <a:ext cx="670710" cy="289900"/>
          </a:xfrm>
          <a:prstGeom prst="roundRect">
            <a:avLst/>
          </a:prstGeom>
          <a:solidFill>
            <a:srgbClr val="33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server</a:t>
            </a:r>
            <a:endParaRPr lang="en-US" sz="1400" b="1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096703" y="4203970"/>
            <a:ext cx="999729" cy="289900"/>
          </a:xfrm>
          <a:prstGeom prst="roundRect">
            <a:avLst/>
          </a:prstGeom>
          <a:solidFill>
            <a:srgbClr val="33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application</a:t>
            </a:r>
            <a:endParaRPr lang="en-US" sz="1400" b="1" dirty="0">
              <a:latin typeface="+mj-lt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464982" y="4203970"/>
            <a:ext cx="905658" cy="289900"/>
          </a:xfrm>
          <a:prstGeom prst="roundRect">
            <a:avLst/>
          </a:prstGeom>
          <a:solidFill>
            <a:srgbClr val="33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database</a:t>
            </a:r>
            <a:endParaRPr lang="en-US" sz="1400" b="1" dirty="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92955" y="5588578"/>
            <a:ext cx="3380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33CC99"/>
                </a:solidFill>
                <a:latin typeface="Arial Black" panose="020B0A04020102020204" pitchFamily="34" charset="0"/>
              </a:rPr>
              <a:t>CORRECT!</a:t>
            </a:r>
            <a:endParaRPr lang="en-US" sz="1600" dirty="0" smtClean="0">
              <a:solidFill>
                <a:srgbClr val="33CC99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9952074" y="5826642"/>
            <a:ext cx="531627" cy="531627"/>
            <a:chOff x="7644809" y="4678326"/>
            <a:chExt cx="531627" cy="531627"/>
          </a:xfrm>
        </p:grpSpPr>
        <p:sp>
          <p:nvSpPr>
            <p:cNvPr id="44" name="Oval 43"/>
            <p:cNvSpPr/>
            <p:nvPr/>
          </p:nvSpPr>
          <p:spPr>
            <a:xfrm>
              <a:off x="7644809" y="4678326"/>
              <a:ext cx="531627" cy="531627"/>
            </a:xfrm>
            <a:prstGeom prst="ellipse">
              <a:avLst/>
            </a:prstGeom>
            <a:solidFill>
              <a:srgbClr val="33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7481" y="4799732"/>
              <a:ext cx="288813" cy="288813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73" y="-52770"/>
            <a:ext cx="12390120" cy="179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5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/>
          <p:cNvSpPr/>
          <p:nvPr/>
        </p:nvSpPr>
        <p:spPr>
          <a:xfrm>
            <a:off x="1100922" y="1987393"/>
            <a:ext cx="9583402" cy="451731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41300" sx="101000" sy="101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907211" y="3631876"/>
            <a:ext cx="3674439" cy="1527303"/>
          </a:xfrm>
          <a:prstGeom prst="roundRect">
            <a:avLst>
              <a:gd name="adj" fmla="val 94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198140" y="3506882"/>
            <a:ext cx="384831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The </a:t>
            </a:r>
            <a:r>
              <a:rPr lang="en-US" sz="1400" dirty="0">
                <a:latin typeface="+mj-lt"/>
              </a:rPr>
              <a:t>term “front-end” refers to the </a:t>
            </a:r>
            <a:endParaRPr lang="en-US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                	         , while “back-end</a:t>
            </a:r>
            <a:r>
              <a:rPr lang="en-US" sz="1400" dirty="0">
                <a:latin typeface="+mj-lt"/>
              </a:rPr>
              <a:t>” means the 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                  , 		 and  	     </a:t>
            </a:r>
            <a:r>
              <a:rPr lang="en-US" sz="1400" dirty="0">
                <a:latin typeface="+mj-lt"/>
              </a:rPr>
              <a:t> </a:t>
            </a:r>
            <a:r>
              <a:rPr lang="en-US" sz="1400" dirty="0" smtClean="0">
                <a:latin typeface="+mj-lt"/>
              </a:rPr>
              <a:t>    that </a:t>
            </a:r>
            <a:r>
              <a:rPr lang="en-US" sz="1400" dirty="0">
                <a:latin typeface="+mj-lt"/>
              </a:rPr>
              <a:t>work behind the scenes to deliver information to the user.</a:t>
            </a:r>
            <a:endParaRPr lang="en-US" sz="1400" dirty="0" smtClean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127" y="2182232"/>
            <a:ext cx="338432" cy="33843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192955" y="2151393"/>
            <a:ext cx="3380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</a:rPr>
              <a:t>Quiz: </a:t>
            </a:r>
            <a:r>
              <a:rPr lang="en-US" sz="2000" dirty="0" smtClean="0">
                <a:latin typeface="+mj-lt"/>
              </a:rPr>
              <a:t>Front-End &amp; Back-End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695089" y="5986857"/>
            <a:ext cx="6376597" cy="222296"/>
          </a:xfrm>
          <a:prstGeom prst="roundRect">
            <a:avLst>
              <a:gd name="adj" fmla="val 50000"/>
            </a:avLst>
          </a:prstGeom>
          <a:solidFill>
            <a:srgbClr val="BB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694891" y="5986857"/>
            <a:ext cx="2085918" cy="222296"/>
          </a:xfrm>
          <a:prstGeom prst="roundRect">
            <a:avLst>
              <a:gd name="adj" fmla="val 50000"/>
            </a:avLst>
          </a:prstGeom>
          <a:pattFill prst="wdUpDiag">
            <a:fgClr>
              <a:srgbClr val="33CC99"/>
            </a:fgClr>
            <a:bgClr>
              <a:srgbClr val="2AA87E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9342297" y="5927132"/>
            <a:ext cx="1071418" cy="341745"/>
          </a:xfrm>
          <a:prstGeom prst="roundRect">
            <a:avLst/>
          </a:prstGeom>
          <a:solidFill>
            <a:srgbClr val="00A1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CHECK</a:t>
            </a:r>
            <a:endParaRPr lang="en-US" sz="14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64880" y="2946626"/>
            <a:ext cx="384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Describe the difference between a front-end </a:t>
            </a:r>
          </a:p>
          <a:p>
            <a:r>
              <a:rPr lang="en-US" sz="1600" b="1" dirty="0" smtClean="0">
                <a:latin typeface="+mj-lt"/>
              </a:rPr>
              <a:t>and a back-end</a:t>
            </a:r>
          </a:p>
          <a:p>
            <a:endParaRPr lang="en-US" sz="16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5799" y="3776546"/>
            <a:ext cx="33629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The front-end is what the user can see and interact with. The back-end is the system behind it, consisting of server and database.</a:t>
            </a:r>
            <a:endParaRPr lang="en-US" sz="1400" i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96815" y="2945549"/>
            <a:ext cx="3985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Correct answer (click what you have correct): </a:t>
            </a:r>
          </a:p>
          <a:p>
            <a:endParaRPr lang="en-US" sz="1600" b="1" dirty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309368" y="3884201"/>
            <a:ext cx="1211710" cy="289900"/>
          </a:xfrm>
          <a:prstGeom prst="roundRect">
            <a:avLst/>
          </a:prstGeom>
          <a:solidFill>
            <a:srgbClr val="33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u</a:t>
            </a:r>
            <a:r>
              <a:rPr lang="en-US" sz="1400" b="1" dirty="0" smtClean="0">
                <a:latin typeface="+mj-lt"/>
              </a:rPr>
              <a:t>ser interface</a:t>
            </a:r>
            <a:endParaRPr lang="en-US" sz="1400" b="1" dirty="0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309368" y="4203970"/>
            <a:ext cx="670710" cy="289900"/>
          </a:xfrm>
          <a:prstGeom prst="roundRect">
            <a:avLst/>
          </a:prstGeom>
          <a:solidFill>
            <a:srgbClr val="33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server</a:t>
            </a:r>
            <a:endParaRPr lang="en-US" sz="1400" b="1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096703" y="4203970"/>
            <a:ext cx="999729" cy="289900"/>
          </a:xfrm>
          <a:prstGeom prst="roundRect">
            <a:avLst/>
          </a:prstGeom>
          <a:solidFill>
            <a:srgbClr val="BB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application</a:t>
            </a:r>
            <a:endParaRPr lang="en-US" sz="1400" b="1" dirty="0">
              <a:latin typeface="+mj-lt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464982" y="4203970"/>
            <a:ext cx="905658" cy="289900"/>
          </a:xfrm>
          <a:prstGeom prst="roundRect">
            <a:avLst/>
          </a:prstGeom>
          <a:solidFill>
            <a:srgbClr val="33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database</a:t>
            </a:r>
            <a:endParaRPr lang="en-US" sz="1400" b="1" dirty="0">
              <a:latin typeface="+mj-lt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73" y="-52770"/>
            <a:ext cx="12390120" cy="179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/>
          <p:cNvSpPr/>
          <p:nvPr/>
        </p:nvSpPr>
        <p:spPr>
          <a:xfrm>
            <a:off x="1100922" y="1987393"/>
            <a:ext cx="9583402" cy="451731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41300" sx="101000" sy="101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00922" y="5447081"/>
            <a:ext cx="9583402" cy="1057627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546699" y="5588578"/>
            <a:ext cx="4673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AI! Try to revisit lesson 15</a:t>
            </a:r>
            <a:endParaRPr lang="en-US" sz="16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9952074" y="5826642"/>
            <a:ext cx="531627" cy="531627"/>
            <a:chOff x="7644809" y="4678326"/>
            <a:chExt cx="531627" cy="531627"/>
          </a:xfrm>
        </p:grpSpPr>
        <p:sp>
          <p:nvSpPr>
            <p:cNvPr id="45" name="Oval 44"/>
            <p:cNvSpPr/>
            <p:nvPr/>
          </p:nvSpPr>
          <p:spPr>
            <a:xfrm>
              <a:off x="7644809" y="4678326"/>
              <a:ext cx="531627" cy="5316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7481" y="4799732"/>
              <a:ext cx="288813" cy="288813"/>
            </a:xfrm>
            <a:prstGeom prst="rect">
              <a:avLst/>
            </a:prstGeom>
          </p:spPr>
        </p:pic>
      </p:grpSp>
      <p:sp>
        <p:nvSpPr>
          <p:cNvPr id="41" name="Rounded Rectangle 40"/>
          <p:cNvSpPr/>
          <p:nvPr/>
        </p:nvSpPr>
        <p:spPr>
          <a:xfrm>
            <a:off x="1907211" y="3631876"/>
            <a:ext cx="3674439" cy="1527303"/>
          </a:xfrm>
          <a:prstGeom prst="roundRect">
            <a:avLst>
              <a:gd name="adj" fmla="val 94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198140" y="3506882"/>
            <a:ext cx="384831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The </a:t>
            </a:r>
            <a:r>
              <a:rPr lang="en-US" sz="1400" dirty="0">
                <a:latin typeface="+mj-lt"/>
              </a:rPr>
              <a:t>term “front-end” refers to the </a:t>
            </a:r>
            <a:endParaRPr lang="en-US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                	         , while “back-end</a:t>
            </a:r>
            <a:r>
              <a:rPr lang="en-US" sz="1400" dirty="0">
                <a:latin typeface="+mj-lt"/>
              </a:rPr>
              <a:t>” means the 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                  , 		 and  	     </a:t>
            </a:r>
            <a:r>
              <a:rPr lang="en-US" sz="1400" dirty="0">
                <a:latin typeface="+mj-lt"/>
              </a:rPr>
              <a:t> </a:t>
            </a:r>
            <a:r>
              <a:rPr lang="en-US" sz="1400" dirty="0" smtClean="0">
                <a:latin typeface="+mj-lt"/>
              </a:rPr>
              <a:t>    that </a:t>
            </a:r>
            <a:r>
              <a:rPr lang="en-US" sz="1400" dirty="0">
                <a:latin typeface="+mj-lt"/>
              </a:rPr>
              <a:t>work behind the scenes to deliver information to the user.</a:t>
            </a:r>
            <a:endParaRPr lang="en-US" sz="1400" dirty="0" smtClean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127" y="2182232"/>
            <a:ext cx="338432" cy="33843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192955" y="2151393"/>
            <a:ext cx="3380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</a:rPr>
              <a:t>Quiz: </a:t>
            </a:r>
            <a:r>
              <a:rPr lang="en-US" sz="2000" dirty="0" smtClean="0">
                <a:latin typeface="+mj-lt"/>
              </a:rPr>
              <a:t>Front-End &amp; Back-End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695089" y="5986857"/>
            <a:ext cx="6376597" cy="222296"/>
          </a:xfrm>
          <a:prstGeom prst="roundRect">
            <a:avLst>
              <a:gd name="adj" fmla="val 50000"/>
            </a:avLst>
          </a:prstGeom>
          <a:solidFill>
            <a:srgbClr val="BB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694891" y="5986857"/>
            <a:ext cx="2085918" cy="222296"/>
          </a:xfrm>
          <a:prstGeom prst="roundRect">
            <a:avLst>
              <a:gd name="adj" fmla="val 50000"/>
            </a:avLst>
          </a:prstGeom>
          <a:pattFill prst="wdUpDiag">
            <a:fgClr>
              <a:srgbClr val="33CC99"/>
            </a:fgClr>
            <a:bgClr>
              <a:srgbClr val="2AA87E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864880" y="2946626"/>
            <a:ext cx="384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Describe the difference between a front-end </a:t>
            </a:r>
          </a:p>
          <a:p>
            <a:r>
              <a:rPr lang="en-US" sz="1600" b="1" dirty="0" smtClean="0">
                <a:latin typeface="+mj-lt"/>
              </a:rPr>
              <a:t>and a back-end</a:t>
            </a:r>
          </a:p>
          <a:p>
            <a:endParaRPr lang="en-US" sz="16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5799" y="3776546"/>
            <a:ext cx="33629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The front-end is what the user can see and interact with. The back-end is the system behind it, consisting of server and database.</a:t>
            </a:r>
            <a:endParaRPr lang="en-US" sz="1400" i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96815" y="2945549"/>
            <a:ext cx="3985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Correct answer (click what you have correct): </a:t>
            </a:r>
          </a:p>
          <a:p>
            <a:endParaRPr lang="en-US" sz="1600" b="1" dirty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309368" y="3884201"/>
            <a:ext cx="1211710" cy="289900"/>
          </a:xfrm>
          <a:prstGeom prst="roundRect">
            <a:avLst/>
          </a:prstGeom>
          <a:solidFill>
            <a:srgbClr val="33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u</a:t>
            </a:r>
            <a:r>
              <a:rPr lang="en-US" sz="1400" b="1" dirty="0" smtClean="0">
                <a:latin typeface="+mj-lt"/>
              </a:rPr>
              <a:t>ser interface</a:t>
            </a:r>
            <a:endParaRPr lang="en-US" sz="1400" b="1" dirty="0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309368" y="4203970"/>
            <a:ext cx="670710" cy="289900"/>
          </a:xfrm>
          <a:prstGeom prst="roundRect">
            <a:avLst/>
          </a:prstGeom>
          <a:solidFill>
            <a:srgbClr val="33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server</a:t>
            </a:r>
            <a:endParaRPr lang="en-US" sz="1400" b="1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096703" y="4203970"/>
            <a:ext cx="999729" cy="2899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application</a:t>
            </a:r>
            <a:endParaRPr lang="en-US" sz="1400" b="1" dirty="0">
              <a:latin typeface="+mj-lt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464982" y="4203970"/>
            <a:ext cx="905658" cy="289900"/>
          </a:xfrm>
          <a:prstGeom prst="roundRect">
            <a:avLst/>
          </a:prstGeom>
          <a:solidFill>
            <a:srgbClr val="33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database</a:t>
            </a:r>
            <a:endParaRPr lang="en-US" sz="1400" b="1" dirty="0">
              <a:latin typeface="+mj-lt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73" y="-52770"/>
            <a:ext cx="12390120" cy="179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2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3800" dirty="0" smtClean="0"/>
              <a:t>Quiz</a:t>
            </a:r>
            <a:endParaRPr lang="en-US" sz="13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Fill-in-the-blank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634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/>
          <p:cNvSpPr/>
          <p:nvPr/>
        </p:nvSpPr>
        <p:spPr>
          <a:xfrm>
            <a:off x="1100922" y="1987393"/>
            <a:ext cx="9583402" cy="451731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41300" sx="101000" sy="101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127" y="2182232"/>
            <a:ext cx="338432" cy="33843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192955" y="2151393"/>
            <a:ext cx="3380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</a:rPr>
              <a:t>Quiz: </a:t>
            </a:r>
            <a:r>
              <a:rPr lang="en-US" sz="2000" dirty="0" smtClean="0">
                <a:latin typeface="+mj-lt"/>
              </a:rPr>
              <a:t>Front-End &amp; Back-End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695089" y="5986857"/>
            <a:ext cx="6376597" cy="222296"/>
          </a:xfrm>
          <a:prstGeom prst="roundRect">
            <a:avLst>
              <a:gd name="adj" fmla="val 50000"/>
            </a:avLst>
          </a:prstGeom>
          <a:solidFill>
            <a:srgbClr val="BB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694891" y="5986857"/>
            <a:ext cx="2085918" cy="222296"/>
          </a:xfrm>
          <a:prstGeom prst="roundRect">
            <a:avLst>
              <a:gd name="adj" fmla="val 50000"/>
            </a:avLst>
          </a:prstGeom>
          <a:pattFill prst="wdUpDiag">
            <a:fgClr>
              <a:srgbClr val="33CC99"/>
            </a:fgClr>
            <a:bgClr>
              <a:srgbClr val="2AA87E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864879" y="2946626"/>
            <a:ext cx="458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Fill in the blanks</a:t>
            </a:r>
          </a:p>
          <a:p>
            <a:endParaRPr lang="en-US" sz="1600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342297" y="5927132"/>
            <a:ext cx="1071418" cy="341745"/>
          </a:xfrm>
          <a:prstGeom prst="roundRect">
            <a:avLst/>
          </a:prstGeom>
          <a:solidFill>
            <a:srgbClr val="FFFFFF">
              <a:alpha val="50196"/>
            </a:srgbClr>
          </a:solidFill>
          <a:ln w="28575">
            <a:solidFill>
              <a:srgbClr val="00A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A1E4"/>
                </a:solidFill>
                <a:latin typeface="+mj-lt"/>
              </a:rPr>
              <a:t>CHECK</a:t>
            </a:r>
            <a:endParaRPr lang="en-US" sz="1400" b="1" dirty="0">
              <a:solidFill>
                <a:srgbClr val="00A1E4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64879" y="3419774"/>
            <a:ext cx="384831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The </a:t>
            </a:r>
            <a:r>
              <a:rPr lang="en-US" sz="1400" dirty="0">
                <a:latin typeface="+mj-lt"/>
              </a:rPr>
              <a:t>term “front-end” refers to the </a:t>
            </a:r>
            <a:endParaRPr lang="en-US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                	         , while “back-end</a:t>
            </a:r>
            <a:r>
              <a:rPr lang="en-US" sz="1400" dirty="0">
                <a:latin typeface="+mj-lt"/>
              </a:rPr>
              <a:t>” means the 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                  , 		 and  	     </a:t>
            </a:r>
            <a:r>
              <a:rPr lang="en-US" sz="1400" dirty="0">
                <a:latin typeface="+mj-lt"/>
              </a:rPr>
              <a:t> </a:t>
            </a:r>
            <a:r>
              <a:rPr lang="en-US" sz="1400" dirty="0" smtClean="0">
                <a:latin typeface="+mj-lt"/>
              </a:rPr>
              <a:t>    that </a:t>
            </a:r>
            <a:r>
              <a:rPr lang="en-US" sz="1400" dirty="0">
                <a:latin typeface="+mj-lt"/>
              </a:rPr>
              <a:t>work behind the scenes to deliver information to the user.</a:t>
            </a:r>
            <a:endParaRPr lang="en-US" sz="1400" dirty="0" smtClean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976107" y="3797093"/>
            <a:ext cx="1211710" cy="2899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976107" y="4116862"/>
            <a:ext cx="670710" cy="2899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763442" y="4116862"/>
            <a:ext cx="999729" cy="2899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131721" y="4116862"/>
            <a:ext cx="905658" cy="2899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630078" y="3532187"/>
            <a:ext cx="1211710" cy="2899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u</a:t>
            </a:r>
            <a:r>
              <a:rPr lang="en-US" sz="1400" b="1" dirty="0" smtClean="0">
                <a:latin typeface="+mj-lt"/>
              </a:rPr>
              <a:t>ser interface</a:t>
            </a:r>
            <a:endParaRPr lang="en-US" sz="1400" b="1" dirty="0">
              <a:latin typeface="+mj-lt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630078" y="3971750"/>
            <a:ext cx="670710" cy="2899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server</a:t>
            </a:r>
            <a:endParaRPr lang="en-US" sz="1400" b="1" dirty="0">
              <a:latin typeface="+mj-lt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458988" y="3971750"/>
            <a:ext cx="999729" cy="289900"/>
          </a:xfrm>
          <a:prstGeom prst="roundRect">
            <a:avLst/>
          </a:prstGeom>
          <a:solidFill>
            <a:srgbClr val="BB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application</a:t>
            </a:r>
            <a:endParaRPr lang="en-US" sz="1400" b="1" dirty="0">
              <a:latin typeface="+mj-lt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425476" y="4406762"/>
            <a:ext cx="905658" cy="2899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database</a:t>
            </a:r>
            <a:endParaRPr lang="en-US" sz="1400" b="1" dirty="0">
              <a:latin typeface="+mj-lt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8003529" y="3532187"/>
            <a:ext cx="1636449" cy="2899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p</a:t>
            </a:r>
            <a:r>
              <a:rPr lang="en-US" sz="1400" b="1" dirty="0" smtClean="0">
                <a:latin typeface="+mj-lt"/>
              </a:rPr>
              <a:t>ersonal computer</a:t>
            </a:r>
            <a:endParaRPr lang="en-US" sz="1400" b="1" dirty="0">
              <a:latin typeface="+mj-lt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616917" y="3971750"/>
            <a:ext cx="584912" cy="2899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code</a:t>
            </a:r>
            <a:endParaRPr lang="en-US" sz="1400" b="1" dirty="0">
              <a:latin typeface="+mj-lt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630078" y="4406762"/>
            <a:ext cx="590551" cy="2899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data</a:t>
            </a:r>
            <a:endParaRPr lang="en-US" sz="1400" b="1" dirty="0">
              <a:latin typeface="+mj-lt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535982" y="4406762"/>
            <a:ext cx="706178" cy="2899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design</a:t>
            </a:r>
            <a:endParaRPr lang="en-US" sz="1400" b="1" dirty="0">
              <a:latin typeface="+mj-lt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73" y="-52770"/>
            <a:ext cx="12390120" cy="179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7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/>
          <p:cNvSpPr/>
          <p:nvPr/>
        </p:nvSpPr>
        <p:spPr>
          <a:xfrm>
            <a:off x="1100922" y="1987393"/>
            <a:ext cx="9583402" cy="451731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41300" sx="101000" sy="101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127" y="2182232"/>
            <a:ext cx="338432" cy="33843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192955" y="2151393"/>
            <a:ext cx="3380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</a:rPr>
              <a:t>Quiz: </a:t>
            </a:r>
            <a:r>
              <a:rPr lang="en-US" sz="2000" dirty="0" smtClean="0">
                <a:latin typeface="+mj-lt"/>
              </a:rPr>
              <a:t>Front-End &amp; Back-End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695089" y="5986857"/>
            <a:ext cx="6376597" cy="222296"/>
          </a:xfrm>
          <a:prstGeom prst="roundRect">
            <a:avLst>
              <a:gd name="adj" fmla="val 50000"/>
            </a:avLst>
          </a:prstGeom>
          <a:solidFill>
            <a:srgbClr val="BB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694891" y="5986857"/>
            <a:ext cx="2085918" cy="222296"/>
          </a:xfrm>
          <a:prstGeom prst="roundRect">
            <a:avLst>
              <a:gd name="adj" fmla="val 50000"/>
            </a:avLst>
          </a:prstGeom>
          <a:pattFill prst="wdUpDiag">
            <a:fgClr>
              <a:srgbClr val="33CC99"/>
            </a:fgClr>
            <a:bgClr>
              <a:srgbClr val="2AA87E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864879" y="2946626"/>
            <a:ext cx="458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Fill in the blanks</a:t>
            </a:r>
          </a:p>
          <a:p>
            <a:endParaRPr lang="en-US" sz="16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64879" y="3419774"/>
            <a:ext cx="384831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The </a:t>
            </a:r>
            <a:r>
              <a:rPr lang="en-US" sz="1400" dirty="0">
                <a:latin typeface="+mj-lt"/>
              </a:rPr>
              <a:t>term “front-end” refers to the </a:t>
            </a:r>
            <a:endParaRPr lang="en-US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                	         , while “back-end</a:t>
            </a:r>
            <a:r>
              <a:rPr lang="en-US" sz="1400" dirty="0">
                <a:latin typeface="+mj-lt"/>
              </a:rPr>
              <a:t>” means the 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                  , 		 and  	     </a:t>
            </a:r>
            <a:r>
              <a:rPr lang="en-US" sz="1400" dirty="0">
                <a:latin typeface="+mj-lt"/>
              </a:rPr>
              <a:t> </a:t>
            </a:r>
            <a:r>
              <a:rPr lang="en-US" sz="1400" dirty="0" smtClean="0">
                <a:latin typeface="+mj-lt"/>
              </a:rPr>
              <a:t>    that </a:t>
            </a:r>
            <a:r>
              <a:rPr lang="en-US" sz="1400" dirty="0">
                <a:latin typeface="+mj-lt"/>
              </a:rPr>
              <a:t>work behind the scenes to deliver information to the user.</a:t>
            </a:r>
            <a:endParaRPr lang="en-US" sz="1400" dirty="0" smtClean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976107" y="3797093"/>
            <a:ext cx="1211710" cy="2899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976107" y="4116862"/>
            <a:ext cx="670710" cy="2899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763442" y="4116862"/>
            <a:ext cx="999729" cy="2899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131721" y="4116862"/>
            <a:ext cx="905658" cy="2899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976107" y="3791099"/>
            <a:ext cx="1211710" cy="2899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u</a:t>
            </a:r>
            <a:r>
              <a:rPr lang="en-US" sz="1400" b="1" dirty="0" smtClean="0">
                <a:latin typeface="+mj-lt"/>
              </a:rPr>
              <a:t>ser interface</a:t>
            </a:r>
            <a:endParaRPr lang="en-US" sz="1400" b="1" dirty="0">
              <a:latin typeface="+mj-lt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976107" y="4120145"/>
            <a:ext cx="670710" cy="2899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server</a:t>
            </a:r>
            <a:endParaRPr lang="en-US" sz="1400" b="1" dirty="0">
              <a:latin typeface="+mj-lt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763441" y="4124444"/>
            <a:ext cx="999729" cy="289900"/>
          </a:xfrm>
          <a:prstGeom prst="roundRect">
            <a:avLst/>
          </a:prstGeom>
          <a:solidFill>
            <a:srgbClr val="BB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application</a:t>
            </a:r>
            <a:endParaRPr lang="en-US" sz="1400" b="1" dirty="0">
              <a:latin typeface="+mj-lt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131721" y="4118539"/>
            <a:ext cx="905658" cy="2899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database</a:t>
            </a:r>
            <a:endParaRPr lang="en-US" sz="1400" b="1" dirty="0">
              <a:latin typeface="+mj-lt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8003529" y="3532187"/>
            <a:ext cx="1636449" cy="2899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p</a:t>
            </a:r>
            <a:r>
              <a:rPr lang="en-US" sz="1400" b="1" dirty="0" smtClean="0">
                <a:latin typeface="+mj-lt"/>
              </a:rPr>
              <a:t>ersonal computer</a:t>
            </a:r>
            <a:endParaRPr lang="en-US" sz="1400" b="1" dirty="0">
              <a:latin typeface="+mj-lt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616917" y="3971750"/>
            <a:ext cx="584912" cy="2899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code</a:t>
            </a:r>
            <a:endParaRPr lang="en-US" sz="1400" b="1" dirty="0">
              <a:latin typeface="+mj-lt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630078" y="4406762"/>
            <a:ext cx="590551" cy="2899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data</a:t>
            </a:r>
            <a:endParaRPr lang="en-US" sz="1400" b="1" dirty="0">
              <a:latin typeface="+mj-lt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535982" y="4406762"/>
            <a:ext cx="706178" cy="2899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design</a:t>
            </a:r>
            <a:endParaRPr lang="en-US" sz="1400" b="1" dirty="0">
              <a:latin typeface="+mj-lt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342297" y="5927132"/>
            <a:ext cx="1071418" cy="341745"/>
          </a:xfrm>
          <a:prstGeom prst="roundRect">
            <a:avLst/>
          </a:prstGeom>
          <a:solidFill>
            <a:srgbClr val="00A1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CHECK</a:t>
            </a:r>
            <a:endParaRPr lang="en-US" sz="1400" b="1" dirty="0">
              <a:latin typeface="+mj-lt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73" y="-52770"/>
            <a:ext cx="12390120" cy="179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2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/>
          <p:cNvSpPr/>
          <p:nvPr/>
        </p:nvSpPr>
        <p:spPr>
          <a:xfrm>
            <a:off x="1100922" y="1987393"/>
            <a:ext cx="9583402" cy="451731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41300" sx="101000" sy="101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00922" y="5447081"/>
            <a:ext cx="9583402" cy="1057627"/>
          </a:xfrm>
          <a:prstGeom prst="rect">
            <a:avLst/>
          </a:prstGeom>
          <a:solidFill>
            <a:srgbClr val="33CC99">
              <a:alpha val="25098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192955" y="5588578"/>
            <a:ext cx="3380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33CC99"/>
                </a:solidFill>
                <a:latin typeface="Arial Black" panose="020B0A04020102020204" pitchFamily="34" charset="0"/>
              </a:rPr>
              <a:t>CORRECT!</a:t>
            </a:r>
            <a:endParaRPr lang="en-US" sz="1600" dirty="0" smtClean="0">
              <a:solidFill>
                <a:srgbClr val="33CC99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9952074" y="5826642"/>
            <a:ext cx="531627" cy="531627"/>
            <a:chOff x="7644809" y="4678326"/>
            <a:chExt cx="531627" cy="531627"/>
          </a:xfrm>
        </p:grpSpPr>
        <p:sp>
          <p:nvSpPr>
            <p:cNvPr id="52" name="Oval 51"/>
            <p:cNvSpPr/>
            <p:nvPr/>
          </p:nvSpPr>
          <p:spPr>
            <a:xfrm>
              <a:off x="7644809" y="4678326"/>
              <a:ext cx="531627" cy="531627"/>
            </a:xfrm>
            <a:prstGeom prst="ellipse">
              <a:avLst/>
            </a:prstGeom>
            <a:solidFill>
              <a:srgbClr val="33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7481" y="4799732"/>
              <a:ext cx="288813" cy="288813"/>
            </a:xfrm>
            <a:prstGeom prst="rect">
              <a:avLst/>
            </a:prstGeom>
          </p:spPr>
        </p:pic>
      </p:grp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127" y="2182232"/>
            <a:ext cx="338432" cy="33843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192955" y="2151393"/>
            <a:ext cx="3380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</a:rPr>
              <a:t>Quiz: </a:t>
            </a:r>
            <a:r>
              <a:rPr lang="en-US" sz="2000" dirty="0" smtClean="0">
                <a:latin typeface="+mj-lt"/>
              </a:rPr>
              <a:t>Front-End &amp; Back-End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695089" y="5986857"/>
            <a:ext cx="6376597" cy="222296"/>
          </a:xfrm>
          <a:prstGeom prst="roundRect">
            <a:avLst>
              <a:gd name="adj" fmla="val 50000"/>
            </a:avLst>
          </a:prstGeom>
          <a:solidFill>
            <a:srgbClr val="BB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694891" y="5986857"/>
            <a:ext cx="3018300" cy="222296"/>
          </a:xfrm>
          <a:prstGeom prst="roundRect">
            <a:avLst>
              <a:gd name="adj" fmla="val 50000"/>
            </a:avLst>
          </a:prstGeom>
          <a:pattFill prst="wdUpDiag">
            <a:fgClr>
              <a:srgbClr val="33CC99"/>
            </a:fgClr>
            <a:bgClr>
              <a:srgbClr val="2AA87E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864879" y="2946626"/>
            <a:ext cx="458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Fill in the blanks</a:t>
            </a:r>
          </a:p>
          <a:p>
            <a:endParaRPr lang="en-US" sz="16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64879" y="3419774"/>
            <a:ext cx="384831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The </a:t>
            </a:r>
            <a:r>
              <a:rPr lang="en-US" sz="1400" dirty="0">
                <a:latin typeface="+mj-lt"/>
              </a:rPr>
              <a:t>term “front-end” refers to the </a:t>
            </a:r>
            <a:endParaRPr lang="en-US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                	         , while “back-end</a:t>
            </a:r>
            <a:r>
              <a:rPr lang="en-US" sz="1400" dirty="0">
                <a:latin typeface="+mj-lt"/>
              </a:rPr>
              <a:t>” means the 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                  , 		 and  	     </a:t>
            </a:r>
            <a:r>
              <a:rPr lang="en-US" sz="1400" dirty="0">
                <a:latin typeface="+mj-lt"/>
              </a:rPr>
              <a:t> </a:t>
            </a:r>
            <a:r>
              <a:rPr lang="en-US" sz="1400" dirty="0" smtClean="0">
                <a:latin typeface="+mj-lt"/>
              </a:rPr>
              <a:t>    that </a:t>
            </a:r>
            <a:r>
              <a:rPr lang="en-US" sz="1400" dirty="0">
                <a:latin typeface="+mj-lt"/>
              </a:rPr>
              <a:t>work behind the scenes to deliver information to the user.</a:t>
            </a:r>
            <a:endParaRPr lang="en-US" sz="1400" dirty="0" smtClean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976107" y="3797093"/>
            <a:ext cx="1211710" cy="2899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976107" y="4116862"/>
            <a:ext cx="670710" cy="2899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763442" y="4116862"/>
            <a:ext cx="999729" cy="2899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131721" y="4116862"/>
            <a:ext cx="905658" cy="2899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976107" y="3791099"/>
            <a:ext cx="1211710" cy="289900"/>
          </a:xfrm>
          <a:prstGeom prst="roundRect">
            <a:avLst/>
          </a:prstGeom>
          <a:solidFill>
            <a:srgbClr val="33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u</a:t>
            </a:r>
            <a:r>
              <a:rPr lang="en-US" sz="1400" b="1" dirty="0" smtClean="0">
                <a:latin typeface="+mj-lt"/>
              </a:rPr>
              <a:t>ser interface</a:t>
            </a:r>
            <a:endParaRPr lang="en-US" sz="1400" b="1" dirty="0">
              <a:latin typeface="+mj-lt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976107" y="4120145"/>
            <a:ext cx="670710" cy="289900"/>
          </a:xfrm>
          <a:prstGeom prst="roundRect">
            <a:avLst/>
          </a:prstGeom>
          <a:solidFill>
            <a:srgbClr val="33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server</a:t>
            </a:r>
            <a:endParaRPr lang="en-US" sz="1400" b="1" dirty="0">
              <a:latin typeface="+mj-lt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763441" y="4124444"/>
            <a:ext cx="999729" cy="289900"/>
          </a:xfrm>
          <a:prstGeom prst="roundRect">
            <a:avLst/>
          </a:prstGeom>
          <a:solidFill>
            <a:srgbClr val="33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application</a:t>
            </a:r>
            <a:endParaRPr lang="en-US" sz="1400" b="1" dirty="0">
              <a:latin typeface="+mj-lt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131721" y="4118539"/>
            <a:ext cx="905658" cy="289900"/>
          </a:xfrm>
          <a:prstGeom prst="roundRect">
            <a:avLst/>
          </a:prstGeom>
          <a:solidFill>
            <a:srgbClr val="33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database</a:t>
            </a:r>
            <a:endParaRPr lang="en-US" sz="1400" b="1" dirty="0">
              <a:latin typeface="+mj-lt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8003529" y="3532187"/>
            <a:ext cx="1636449" cy="2899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p</a:t>
            </a:r>
            <a:r>
              <a:rPr lang="en-US" sz="1400" b="1" dirty="0" smtClean="0">
                <a:latin typeface="+mj-lt"/>
              </a:rPr>
              <a:t>ersonal computer</a:t>
            </a:r>
            <a:endParaRPr lang="en-US" sz="1400" b="1" dirty="0">
              <a:latin typeface="+mj-lt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616917" y="3971750"/>
            <a:ext cx="584912" cy="2899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code</a:t>
            </a:r>
            <a:endParaRPr lang="en-US" sz="1400" b="1" dirty="0">
              <a:latin typeface="+mj-lt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630078" y="4406762"/>
            <a:ext cx="590551" cy="2899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data</a:t>
            </a:r>
            <a:endParaRPr lang="en-US" sz="1400" b="1" dirty="0">
              <a:latin typeface="+mj-lt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535982" y="4406762"/>
            <a:ext cx="706178" cy="2899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design</a:t>
            </a:r>
            <a:endParaRPr lang="en-US" sz="1400" b="1" dirty="0">
              <a:latin typeface="+mj-lt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73" y="-52770"/>
            <a:ext cx="12390120" cy="179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/>
          <p:cNvSpPr/>
          <p:nvPr/>
        </p:nvSpPr>
        <p:spPr>
          <a:xfrm>
            <a:off x="1100922" y="1987393"/>
            <a:ext cx="9583402" cy="451731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41300" sx="101000" sy="101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127" y="2182232"/>
            <a:ext cx="338432" cy="33843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192955" y="2151393"/>
            <a:ext cx="3380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</a:rPr>
              <a:t>Quiz: </a:t>
            </a:r>
            <a:r>
              <a:rPr lang="en-US" sz="2000" dirty="0" smtClean="0">
                <a:latin typeface="+mj-lt"/>
              </a:rPr>
              <a:t>Front-End &amp; Back-End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695089" y="5986857"/>
            <a:ext cx="6376597" cy="222296"/>
          </a:xfrm>
          <a:prstGeom prst="roundRect">
            <a:avLst>
              <a:gd name="adj" fmla="val 50000"/>
            </a:avLst>
          </a:prstGeom>
          <a:solidFill>
            <a:srgbClr val="BB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694891" y="5986857"/>
            <a:ext cx="2085918" cy="222296"/>
          </a:xfrm>
          <a:prstGeom prst="roundRect">
            <a:avLst>
              <a:gd name="adj" fmla="val 50000"/>
            </a:avLst>
          </a:prstGeom>
          <a:pattFill prst="wdUpDiag">
            <a:fgClr>
              <a:srgbClr val="33CC99"/>
            </a:fgClr>
            <a:bgClr>
              <a:srgbClr val="2AA87E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864879" y="2946626"/>
            <a:ext cx="458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Fill in the blanks</a:t>
            </a:r>
          </a:p>
          <a:p>
            <a:endParaRPr lang="en-US" sz="16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64879" y="3419774"/>
            <a:ext cx="384831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The </a:t>
            </a:r>
            <a:r>
              <a:rPr lang="en-US" sz="1400" dirty="0">
                <a:latin typeface="+mj-lt"/>
              </a:rPr>
              <a:t>term “front-end” refers to the </a:t>
            </a:r>
            <a:endParaRPr lang="en-US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                	         , while “back-end</a:t>
            </a:r>
            <a:r>
              <a:rPr lang="en-US" sz="1400" dirty="0">
                <a:latin typeface="+mj-lt"/>
              </a:rPr>
              <a:t>” means the 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                  , 		 and  	     </a:t>
            </a:r>
            <a:r>
              <a:rPr lang="en-US" sz="1400" dirty="0">
                <a:latin typeface="+mj-lt"/>
              </a:rPr>
              <a:t> </a:t>
            </a:r>
            <a:r>
              <a:rPr lang="en-US" sz="1400" dirty="0" smtClean="0">
                <a:latin typeface="+mj-lt"/>
              </a:rPr>
              <a:t>    that </a:t>
            </a:r>
            <a:r>
              <a:rPr lang="en-US" sz="1400" dirty="0">
                <a:latin typeface="+mj-lt"/>
              </a:rPr>
              <a:t>work behind the scenes to deliver information to the user.</a:t>
            </a:r>
            <a:endParaRPr lang="en-US" sz="1400" dirty="0" smtClean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976107" y="3797093"/>
            <a:ext cx="1211710" cy="2899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976107" y="4116862"/>
            <a:ext cx="670710" cy="2899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763442" y="4116862"/>
            <a:ext cx="999729" cy="2899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131721" y="4116862"/>
            <a:ext cx="905658" cy="2899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976107" y="3791099"/>
            <a:ext cx="1211710" cy="2899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u</a:t>
            </a:r>
            <a:r>
              <a:rPr lang="en-US" sz="1400" b="1" dirty="0" smtClean="0">
                <a:latin typeface="+mj-lt"/>
              </a:rPr>
              <a:t>ser interface</a:t>
            </a:r>
            <a:endParaRPr lang="en-US" sz="1400" b="1" dirty="0">
              <a:latin typeface="+mj-lt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763441" y="4124444"/>
            <a:ext cx="999729" cy="289900"/>
          </a:xfrm>
          <a:prstGeom prst="roundRect">
            <a:avLst/>
          </a:prstGeom>
          <a:solidFill>
            <a:srgbClr val="BB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application</a:t>
            </a:r>
            <a:endParaRPr lang="en-US" sz="1400" b="1" dirty="0">
              <a:latin typeface="+mj-lt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131721" y="4118539"/>
            <a:ext cx="905658" cy="2899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database</a:t>
            </a:r>
            <a:endParaRPr lang="en-US" sz="1400" b="1" dirty="0">
              <a:latin typeface="+mj-lt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8003529" y="3532187"/>
            <a:ext cx="1636449" cy="2899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p</a:t>
            </a:r>
            <a:r>
              <a:rPr lang="en-US" sz="1400" b="1" dirty="0" smtClean="0">
                <a:latin typeface="+mj-lt"/>
              </a:rPr>
              <a:t>ersonal computer</a:t>
            </a:r>
            <a:endParaRPr lang="en-US" sz="1400" b="1" dirty="0">
              <a:latin typeface="+mj-lt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616917" y="3971750"/>
            <a:ext cx="584912" cy="2899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code</a:t>
            </a:r>
            <a:endParaRPr lang="en-US" sz="1400" b="1" dirty="0">
              <a:latin typeface="+mj-lt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630078" y="4406762"/>
            <a:ext cx="590551" cy="2899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data</a:t>
            </a:r>
            <a:endParaRPr lang="en-US" sz="1400" b="1" dirty="0">
              <a:latin typeface="+mj-lt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975062" y="4124669"/>
            <a:ext cx="680464" cy="2899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design</a:t>
            </a:r>
            <a:endParaRPr lang="en-US" sz="1400" b="1" dirty="0">
              <a:latin typeface="+mj-lt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342297" y="5927132"/>
            <a:ext cx="1071418" cy="341745"/>
          </a:xfrm>
          <a:prstGeom prst="roundRect">
            <a:avLst/>
          </a:prstGeom>
          <a:solidFill>
            <a:srgbClr val="00A1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CHECK</a:t>
            </a:r>
            <a:endParaRPr lang="en-US" sz="1400" b="1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630078" y="3971750"/>
            <a:ext cx="670710" cy="2899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server</a:t>
            </a:r>
            <a:endParaRPr lang="en-US" sz="1400" b="1" dirty="0">
              <a:latin typeface="+mj-lt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73" y="-52770"/>
            <a:ext cx="12390120" cy="179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/>
          <p:cNvSpPr/>
          <p:nvPr/>
        </p:nvSpPr>
        <p:spPr>
          <a:xfrm>
            <a:off x="1100922" y="1987393"/>
            <a:ext cx="9583402" cy="451731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41300" sx="101000" sy="101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127" y="2182232"/>
            <a:ext cx="338432" cy="33843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192955" y="2151393"/>
            <a:ext cx="3380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</a:rPr>
              <a:t>Quiz: </a:t>
            </a:r>
            <a:r>
              <a:rPr lang="en-US" sz="2000" dirty="0" smtClean="0">
                <a:latin typeface="+mj-lt"/>
              </a:rPr>
              <a:t>Front-End &amp; Back-End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695089" y="5986857"/>
            <a:ext cx="6376597" cy="222296"/>
          </a:xfrm>
          <a:prstGeom prst="roundRect">
            <a:avLst>
              <a:gd name="adj" fmla="val 50000"/>
            </a:avLst>
          </a:prstGeom>
          <a:solidFill>
            <a:srgbClr val="BB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694891" y="5986857"/>
            <a:ext cx="2085918" cy="222296"/>
          </a:xfrm>
          <a:prstGeom prst="roundRect">
            <a:avLst>
              <a:gd name="adj" fmla="val 50000"/>
            </a:avLst>
          </a:prstGeom>
          <a:pattFill prst="wdUpDiag">
            <a:fgClr>
              <a:srgbClr val="33CC99"/>
            </a:fgClr>
            <a:bgClr>
              <a:srgbClr val="2AA87E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9342297" y="5927132"/>
            <a:ext cx="1071418" cy="341745"/>
          </a:xfrm>
          <a:prstGeom prst="roundRect">
            <a:avLst/>
          </a:prstGeom>
          <a:solidFill>
            <a:srgbClr val="FFFFFF">
              <a:alpha val="50196"/>
            </a:srgbClr>
          </a:solidFill>
          <a:ln w="28575">
            <a:solidFill>
              <a:srgbClr val="00A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A1E4"/>
                </a:solidFill>
                <a:latin typeface="+mj-lt"/>
              </a:rPr>
              <a:t>CHECK</a:t>
            </a:r>
            <a:endParaRPr lang="en-US" sz="1400" b="1" dirty="0">
              <a:solidFill>
                <a:srgbClr val="00A1E4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95249" y="2946626"/>
            <a:ext cx="63954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Which of the following are front-ends?</a:t>
            </a:r>
          </a:p>
          <a:p>
            <a:endParaRPr lang="en-US" sz="1600" b="1" dirty="0">
              <a:solidFill>
                <a:srgbClr val="00A1E4"/>
              </a:solidFill>
              <a:latin typeface="+mj-lt"/>
            </a:endParaRPr>
          </a:p>
          <a:p>
            <a:r>
              <a:rPr lang="en-US" sz="1600" b="1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A cashier at the super market</a:t>
            </a:r>
          </a:p>
          <a:p>
            <a:endParaRPr lang="en-US" sz="1600" b="1" dirty="0">
              <a:solidFill>
                <a:srgbClr val="00A1E4"/>
              </a:solidFill>
              <a:latin typeface="+mj-lt"/>
            </a:endParaRPr>
          </a:p>
          <a:p>
            <a:r>
              <a:rPr lang="en-US" sz="1600" b="1" dirty="0" smtClean="0">
                <a:solidFill>
                  <a:srgbClr val="00A1E4"/>
                </a:solidFill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The inside of a computer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	The database that stores passenger information</a:t>
            </a:r>
          </a:p>
          <a:p>
            <a:endParaRPr lang="en-US" sz="1600" b="1" dirty="0">
              <a:solidFill>
                <a:srgbClr val="00A1E4"/>
              </a:solidFill>
              <a:latin typeface="+mj-lt"/>
            </a:endParaRPr>
          </a:p>
          <a:p>
            <a:r>
              <a:rPr lang="en-US" sz="1600" b="1" dirty="0" smtClean="0">
                <a:solidFill>
                  <a:srgbClr val="00A1E4"/>
                </a:solidFill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Your PC welcome screen that you have to unlock</a:t>
            </a:r>
            <a:r>
              <a:rPr lang="en-US" sz="1600" b="1" dirty="0" smtClean="0">
                <a:solidFill>
                  <a:srgbClr val="00A1E4"/>
                </a:solidFill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3708630" y="3477610"/>
            <a:ext cx="249382" cy="2493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708630" y="3969978"/>
            <a:ext cx="249382" cy="2493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702648" y="4954714"/>
            <a:ext cx="249382" cy="2493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702648" y="4462346"/>
            <a:ext cx="249382" cy="2493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73" y="-52770"/>
            <a:ext cx="12390120" cy="179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6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/>
          <p:cNvSpPr/>
          <p:nvPr/>
        </p:nvSpPr>
        <p:spPr>
          <a:xfrm>
            <a:off x="1100922" y="1987393"/>
            <a:ext cx="9583402" cy="451731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41300" sx="101000" sy="101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00922" y="5447081"/>
            <a:ext cx="9583402" cy="1057627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546699" y="5588578"/>
            <a:ext cx="4673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AI! Try to revisit lesson 15</a:t>
            </a:r>
            <a:endParaRPr lang="en-US" sz="16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9952074" y="5826642"/>
            <a:ext cx="531627" cy="531627"/>
            <a:chOff x="7644809" y="4678326"/>
            <a:chExt cx="531627" cy="531627"/>
          </a:xfrm>
        </p:grpSpPr>
        <p:sp>
          <p:nvSpPr>
            <p:cNvPr id="52" name="Oval 51"/>
            <p:cNvSpPr/>
            <p:nvPr/>
          </p:nvSpPr>
          <p:spPr>
            <a:xfrm>
              <a:off x="7644809" y="4678326"/>
              <a:ext cx="531627" cy="5316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7481" y="4799732"/>
              <a:ext cx="288813" cy="288813"/>
            </a:xfrm>
            <a:prstGeom prst="rect">
              <a:avLst/>
            </a:prstGeom>
          </p:spPr>
        </p:pic>
      </p:grp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127" y="2182232"/>
            <a:ext cx="338432" cy="33843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192955" y="2151393"/>
            <a:ext cx="3380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</a:rPr>
              <a:t>Quiz: </a:t>
            </a:r>
            <a:r>
              <a:rPr lang="en-US" sz="2000" dirty="0" smtClean="0">
                <a:latin typeface="+mj-lt"/>
              </a:rPr>
              <a:t>Front-End &amp; Back-End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695089" y="5986857"/>
            <a:ext cx="6376597" cy="222296"/>
          </a:xfrm>
          <a:prstGeom prst="roundRect">
            <a:avLst>
              <a:gd name="adj" fmla="val 50000"/>
            </a:avLst>
          </a:prstGeom>
          <a:solidFill>
            <a:srgbClr val="BB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694891" y="5986857"/>
            <a:ext cx="2085918" cy="222296"/>
          </a:xfrm>
          <a:prstGeom prst="roundRect">
            <a:avLst>
              <a:gd name="adj" fmla="val 50000"/>
            </a:avLst>
          </a:prstGeom>
          <a:pattFill prst="wdUpDiag">
            <a:fgClr>
              <a:srgbClr val="33CC99"/>
            </a:fgClr>
            <a:bgClr>
              <a:srgbClr val="2AA87E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864879" y="2946626"/>
            <a:ext cx="458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Fill in the blanks</a:t>
            </a:r>
          </a:p>
          <a:p>
            <a:endParaRPr lang="en-US" sz="16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64879" y="3419774"/>
            <a:ext cx="384831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The </a:t>
            </a:r>
            <a:r>
              <a:rPr lang="en-US" sz="1400" dirty="0">
                <a:latin typeface="+mj-lt"/>
              </a:rPr>
              <a:t>term “front-end” refers to the </a:t>
            </a:r>
            <a:endParaRPr lang="en-US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                	         , while “back-end</a:t>
            </a:r>
            <a:r>
              <a:rPr lang="en-US" sz="1400" dirty="0">
                <a:latin typeface="+mj-lt"/>
              </a:rPr>
              <a:t>” means the 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                  , 		 and  	     </a:t>
            </a:r>
            <a:r>
              <a:rPr lang="en-US" sz="1400" dirty="0">
                <a:latin typeface="+mj-lt"/>
              </a:rPr>
              <a:t> </a:t>
            </a:r>
            <a:r>
              <a:rPr lang="en-US" sz="1400" dirty="0" smtClean="0">
                <a:latin typeface="+mj-lt"/>
              </a:rPr>
              <a:t>    that </a:t>
            </a:r>
            <a:r>
              <a:rPr lang="en-US" sz="1400" dirty="0">
                <a:latin typeface="+mj-lt"/>
              </a:rPr>
              <a:t>work behind the scenes to deliver information to the user.</a:t>
            </a:r>
            <a:endParaRPr lang="en-US" sz="1400" dirty="0" smtClean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976107" y="3797093"/>
            <a:ext cx="1211710" cy="2899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976107" y="4116862"/>
            <a:ext cx="670710" cy="2899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763442" y="4116862"/>
            <a:ext cx="999729" cy="2899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131721" y="4116862"/>
            <a:ext cx="905658" cy="2899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976107" y="3791099"/>
            <a:ext cx="1211710" cy="289900"/>
          </a:xfrm>
          <a:prstGeom prst="roundRect">
            <a:avLst/>
          </a:prstGeom>
          <a:solidFill>
            <a:srgbClr val="33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u</a:t>
            </a:r>
            <a:r>
              <a:rPr lang="en-US" sz="1400" b="1" dirty="0" smtClean="0">
                <a:latin typeface="+mj-lt"/>
              </a:rPr>
              <a:t>ser interface</a:t>
            </a:r>
            <a:endParaRPr lang="en-US" sz="1400" b="1" dirty="0">
              <a:latin typeface="+mj-lt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763441" y="4124444"/>
            <a:ext cx="999729" cy="289900"/>
          </a:xfrm>
          <a:prstGeom prst="roundRect">
            <a:avLst/>
          </a:prstGeom>
          <a:solidFill>
            <a:srgbClr val="33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application</a:t>
            </a:r>
            <a:endParaRPr lang="en-US" sz="1400" b="1" dirty="0">
              <a:latin typeface="+mj-lt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131721" y="4118539"/>
            <a:ext cx="905658" cy="289900"/>
          </a:xfrm>
          <a:prstGeom prst="roundRect">
            <a:avLst/>
          </a:prstGeom>
          <a:solidFill>
            <a:srgbClr val="33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database</a:t>
            </a:r>
            <a:endParaRPr lang="en-US" sz="1400" b="1" dirty="0">
              <a:latin typeface="+mj-lt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8003529" y="3532187"/>
            <a:ext cx="1636449" cy="2899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p</a:t>
            </a:r>
            <a:r>
              <a:rPr lang="en-US" sz="1400" b="1" dirty="0" smtClean="0">
                <a:latin typeface="+mj-lt"/>
              </a:rPr>
              <a:t>ersonal computer</a:t>
            </a:r>
            <a:endParaRPr lang="en-US" sz="1400" b="1" dirty="0">
              <a:latin typeface="+mj-lt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616917" y="3971750"/>
            <a:ext cx="584912" cy="2899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code</a:t>
            </a:r>
            <a:endParaRPr lang="en-US" sz="1400" b="1" dirty="0">
              <a:latin typeface="+mj-lt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630078" y="4406762"/>
            <a:ext cx="590551" cy="2899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data</a:t>
            </a:r>
            <a:endParaRPr lang="en-US" sz="1400" b="1" dirty="0">
              <a:latin typeface="+mj-lt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975062" y="4124669"/>
            <a:ext cx="680464" cy="2899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design</a:t>
            </a:r>
            <a:endParaRPr lang="en-US" sz="1400" b="1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630078" y="3971750"/>
            <a:ext cx="670710" cy="2899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server</a:t>
            </a:r>
            <a:endParaRPr lang="en-US" sz="1400" b="1" dirty="0">
              <a:latin typeface="+mj-lt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73" y="-52770"/>
            <a:ext cx="12390120" cy="179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/>
          <p:cNvSpPr/>
          <p:nvPr/>
        </p:nvSpPr>
        <p:spPr>
          <a:xfrm>
            <a:off x="1100922" y="1987393"/>
            <a:ext cx="9583402" cy="451731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41300" sx="101000" sy="101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127" y="2182232"/>
            <a:ext cx="338432" cy="33843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192955" y="2151393"/>
            <a:ext cx="3380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</a:rPr>
              <a:t>Quiz: </a:t>
            </a:r>
            <a:r>
              <a:rPr lang="en-US" sz="2000" dirty="0" smtClean="0">
                <a:latin typeface="+mj-lt"/>
              </a:rPr>
              <a:t>Front-End &amp; Back-End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695089" y="5986857"/>
            <a:ext cx="6376597" cy="222296"/>
          </a:xfrm>
          <a:prstGeom prst="roundRect">
            <a:avLst>
              <a:gd name="adj" fmla="val 50000"/>
            </a:avLst>
          </a:prstGeom>
          <a:solidFill>
            <a:srgbClr val="BB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694891" y="5986857"/>
            <a:ext cx="2085918" cy="222296"/>
          </a:xfrm>
          <a:prstGeom prst="roundRect">
            <a:avLst>
              <a:gd name="adj" fmla="val 50000"/>
            </a:avLst>
          </a:prstGeom>
          <a:pattFill prst="wdUpDiag">
            <a:fgClr>
              <a:srgbClr val="33CC99"/>
            </a:fgClr>
            <a:bgClr>
              <a:srgbClr val="2AA87E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9342297" y="5927132"/>
            <a:ext cx="1071418" cy="341745"/>
          </a:xfrm>
          <a:prstGeom prst="roundRect">
            <a:avLst/>
          </a:prstGeom>
          <a:solidFill>
            <a:srgbClr val="00A1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CHECK</a:t>
            </a:r>
            <a:endParaRPr lang="en-US" sz="1400" b="1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95249" y="2946626"/>
            <a:ext cx="63954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Which of the following are front-ends?</a:t>
            </a:r>
          </a:p>
          <a:p>
            <a:endParaRPr lang="en-US" sz="1600" b="1" dirty="0">
              <a:solidFill>
                <a:srgbClr val="00A1E4"/>
              </a:solidFill>
              <a:latin typeface="+mj-lt"/>
            </a:endParaRPr>
          </a:p>
          <a:p>
            <a:r>
              <a:rPr lang="en-US" sz="1600" b="1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A cashier at the super market</a:t>
            </a:r>
          </a:p>
          <a:p>
            <a:endParaRPr lang="en-US" sz="1600" b="1" dirty="0">
              <a:solidFill>
                <a:srgbClr val="00A1E4"/>
              </a:solidFill>
              <a:latin typeface="+mj-lt"/>
            </a:endParaRPr>
          </a:p>
          <a:p>
            <a:r>
              <a:rPr lang="en-US" sz="1600" b="1" dirty="0" smtClean="0">
                <a:solidFill>
                  <a:srgbClr val="00A1E4"/>
                </a:solidFill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The inside of a computer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	The database that stores passenger information</a:t>
            </a:r>
          </a:p>
          <a:p>
            <a:endParaRPr lang="en-US" sz="1600" b="1" dirty="0">
              <a:solidFill>
                <a:srgbClr val="00A1E4"/>
              </a:solidFill>
              <a:latin typeface="+mj-lt"/>
            </a:endParaRPr>
          </a:p>
          <a:p>
            <a:r>
              <a:rPr lang="en-US" sz="1600" b="1" dirty="0" smtClean="0">
                <a:solidFill>
                  <a:srgbClr val="00A1E4"/>
                </a:solidFill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Your PC welcome screen that you have to unlock</a:t>
            </a:r>
            <a:r>
              <a:rPr lang="en-US" sz="1600" b="1" dirty="0" smtClean="0">
                <a:solidFill>
                  <a:srgbClr val="00A1E4"/>
                </a:solidFill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3708630" y="3477610"/>
            <a:ext cx="249382" cy="2493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708630" y="3969978"/>
            <a:ext cx="249382" cy="2493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702648" y="4954714"/>
            <a:ext cx="249382" cy="2493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702648" y="4462346"/>
            <a:ext cx="249382" cy="2493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41072" y="3510053"/>
            <a:ext cx="184497" cy="18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37594" y="4988150"/>
            <a:ext cx="184497" cy="18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73" y="-52770"/>
            <a:ext cx="12390120" cy="179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/>
          <p:cNvSpPr/>
          <p:nvPr/>
        </p:nvSpPr>
        <p:spPr>
          <a:xfrm>
            <a:off x="1100922" y="1987393"/>
            <a:ext cx="9583402" cy="451731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41300" sx="101000" sy="101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00922" y="5447081"/>
            <a:ext cx="9583402" cy="1057627"/>
          </a:xfrm>
          <a:prstGeom prst="rect">
            <a:avLst/>
          </a:prstGeom>
          <a:solidFill>
            <a:srgbClr val="33CC99">
              <a:alpha val="25098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127" y="2182232"/>
            <a:ext cx="338432" cy="33843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192955" y="2151393"/>
            <a:ext cx="3380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</a:rPr>
              <a:t>Quiz: </a:t>
            </a:r>
            <a:r>
              <a:rPr lang="en-US" sz="2000" dirty="0" smtClean="0">
                <a:latin typeface="+mj-lt"/>
              </a:rPr>
              <a:t>Front-End &amp; Back-End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695089" y="5986857"/>
            <a:ext cx="6376597" cy="222296"/>
          </a:xfrm>
          <a:prstGeom prst="roundRect">
            <a:avLst>
              <a:gd name="adj" fmla="val 50000"/>
            </a:avLst>
          </a:prstGeom>
          <a:solidFill>
            <a:srgbClr val="BB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694891" y="5986857"/>
            <a:ext cx="3018300" cy="222296"/>
          </a:xfrm>
          <a:prstGeom prst="roundRect">
            <a:avLst>
              <a:gd name="adj" fmla="val 50000"/>
            </a:avLst>
          </a:prstGeom>
          <a:pattFill prst="wdUpDiag">
            <a:fgClr>
              <a:srgbClr val="33CC99"/>
            </a:fgClr>
            <a:bgClr>
              <a:srgbClr val="2AA87E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195249" y="2946626"/>
            <a:ext cx="63954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Which of the following are front-ends?</a:t>
            </a:r>
          </a:p>
          <a:p>
            <a:endParaRPr lang="en-US" sz="1600" b="1" dirty="0">
              <a:solidFill>
                <a:srgbClr val="00A1E4"/>
              </a:solidFill>
              <a:latin typeface="+mj-lt"/>
            </a:endParaRPr>
          </a:p>
          <a:p>
            <a:r>
              <a:rPr lang="en-US" sz="1600" b="1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A cashier at the super market</a:t>
            </a:r>
          </a:p>
          <a:p>
            <a:endParaRPr lang="en-US" sz="1600" b="1" dirty="0">
              <a:solidFill>
                <a:srgbClr val="00A1E4"/>
              </a:solidFill>
              <a:latin typeface="+mj-lt"/>
            </a:endParaRPr>
          </a:p>
          <a:p>
            <a:r>
              <a:rPr lang="en-US" sz="1600" b="1" dirty="0" smtClean="0">
                <a:solidFill>
                  <a:srgbClr val="00A1E4"/>
                </a:solidFill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The inside of a computer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	The database that stores passenger information</a:t>
            </a:r>
          </a:p>
          <a:p>
            <a:endParaRPr lang="en-US" sz="1600" b="1" dirty="0">
              <a:solidFill>
                <a:srgbClr val="00A1E4"/>
              </a:solidFill>
              <a:latin typeface="+mj-lt"/>
            </a:endParaRPr>
          </a:p>
          <a:p>
            <a:r>
              <a:rPr lang="en-US" sz="1600" b="1" dirty="0" smtClean="0">
                <a:solidFill>
                  <a:srgbClr val="00A1E4"/>
                </a:solidFill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Your PC welcome screen that you have to unlock</a:t>
            </a:r>
            <a:r>
              <a:rPr lang="en-US" sz="1600" b="1" dirty="0" smtClean="0">
                <a:solidFill>
                  <a:srgbClr val="00A1E4"/>
                </a:solidFill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3708630" y="3477610"/>
            <a:ext cx="249382" cy="249382"/>
          </a:xfrm>
          <a:prstGeom prst="ellipse">
            <a:avLst/>
          </a:prstGeom>
          <a:solidFill>
            <a:srgbClr val="2AA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708630" y="3969978"/>
            <a:ext cx="249382" cy="2493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702648" y="4954714"/>
            <a:ext cx="249382" cy="249382"/>
          </a:xfrm>
          <a:prstGeom prst="ellipse">
            <a:avLst/>
          </a:prstGeom>
          <a:solidFill>
            <a:srgbClr val="2AA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702648" y="4462346"/>
            <a:ext cx="249382" cy="2493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41072" y="3510053"/>
            <a:ext cx="184497" cy="184497"/>
          </a:xfrm>
          <a:prstGeom prst="ellipse">
            <a:avLst/>
          </a:prstGeom>
          <a:solidFill>
            <a:srgbClr val="33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37594" y="4988150"/>
            <a:ext cx="184497" cy="184497"/>
          </a:xfrm>
          <a:prstGeom prst="ellipse">
            <a:avLst/>
          </a:prstGeom>
          <a:solidFill>
            <a:srgbClr val="33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192955" y="5588578"/>
            <a:ext cx="3380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33CC99"/>
                </a:solidFill>
                <a:latin typeface="Arial Black" panose="020B0A04020102020204" pitchFamily="34" charset="0"/>
              </a:rPr>
              <a:t>CORRECT!</a:t>
            </a:r>
            <a:endParaRPr lang="en-US" sz="1600" dirty="0" smtClean="0">
              <a:solidFill>
                <a:srgbClr val="33CC99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9952074" y="5826642"/>
            <a:ext cx="531627" cy="531627"/>
            <a:chOff x="7644809" y="4678326"/>
            <a:chExt cx="531627" cy="531627"/>
          </a:xfrm>
        </p:grpSpPr>
        <p:sp>
          <p:nvSpPr>
            <p:cNvPr id="41" name="Oval 40"/>
            <p:cNvSpPr/>
            <p:nvPr/>
          </p:nvSpPr>
          <p:spPr>
            <a:xfrm>
              <a:off x="7644809" y="4678326"/>
              <a:ext cx="531627" cy="531627"/>
            </a:xfrm>
            <a:prstGeom prst="ellipse">
              <a:avLst/>
            </a:prstGeom>
            <a:solidFill>
              <a:srgbClr val="33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7481" y="4799732"/>
              <a:ext cx="288813" cy="288813"/>
            </a:xfrm>
            <a:prstGeom prst="rect">
              <a:avLst/>
            </a:prstGeom>
          </p:spPr>
        </p:pic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73" y="-52770"/>
            <a:ext cx="12390120" cy="179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1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/>
          <p:cNvSpPr/>
          <p:nvPr/>
        </p:nvSpPr>
        <p:spPr>
          <a:xfrm>
            <a:off x="1100922" y="1987393"/>
            <a:ext cx="9583402" cy="451731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41300" sx="101000" sy="101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127" y="2182232"/>
            <a:ext cx="338432" cy="33843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192955" y="2151393"/>
            <a:ext cx="3380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</a:rPr>
              <a:t>Quiz: </a:t>
            </a:r>
            <a:r>
              <a:rPr lang="en-US" sz="2000" dirty="0" smtClean="0">
                <a:latin typeface="+mj-lt"/>
              </a:rPr>
              <a:t>Front-End &amp; Back-End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695089" y="5986857"/>
            <a:ext cx="6376597" cy="222296"/>
          </a:xfrm>
          <a:prstGeom prst="roundRect">
            <a:avLst>
              <a:gd name="adj" fmla="val 50000"/>
            </a:avLst>
          </a:prstGeom>
          <a:solidFill>
            <a:srgbClr val="BB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694891" y="5986857"/>
            <a:ext cx="2085918" cy="222296"/>
          </a:xfrm>
          <a:prstGeom prst="roundRect">
            <a:avLst>
              <a:gd name="adj" fmla="val 50000"/>
            </a:avLst>
          </a:prstGeom>
          <a:pattFill prst="wdUpDiag">
            <a:fgClr>
              <a:srgbClr val="33CC99"/>
            </a:fgClr>
            <a:bgClr>
              <a:srgbClr val="2AA87E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9342297" y="5927132"/>
            <a:ext cx="1071418" cy="341745"/>
          </a:xfrm>
          <a:prstGeom prst="roundRect">
            <a:avLst/>
          </a:prstGeom>
          <a:solidFill>
            <a:srgbClr val="00A1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CHECK</a:t>
            </a:r>
            <a:endParaRPr lang="en-US" sz="14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95249" y="2946626"/>
            <a:ext cx="63954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Which of the following are front-ends?</a:t>
            </a:r>
          </a:p>
          <a:p>
            <a:endParaRPr lang="en-US" sz="1600" b="1" dirty="0">
              <a:solidFill>
                <a:srgbClr val="00A1E4"/>
              </a:solidFill>
              <a:latin typeface="+mj-lt"/>
            </a:endParaRPr>
          </a:p>
          <a:p>
            <a:r>
              <a:rPr lang="en-US" sz="1600" b="1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A cashier at the super market</a:t>
            </a:r>
          </a:p>
          <a:p>
            <a:endParaRPr lang="en-US" sz="1600" b="1" dirty="0">
              <a:solidFill>
                <a:srgbClr val="00A1E4"/>
              </a:solidFill>
              <a:latin typeface="+mj-lt"/>
            </a:endParaRPr>
          </a:p>
          <a:p>
            <a:r>
              <a:rPr lang="en-US" sz="1600" b="1" dirty="0" smtClean="0">
                <a:solidFill>
                  <a:srgbClr val="00A1E4"/>
                </a:solidFill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The inside of a computer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	The database that stores passenger information</a:t>
            </a:r>
          </a:p>
          <a:p>
            <a:endParaRPr lang="en-US" sz="1600" b="1" dirty="0">
              <a:solidFill>
                <a:srgbClr val="00A1E4"/>
              </a:solidFill>
              <a:latin typeface="+mj-lt"/>
            </a:endParaRPr>
          </a:p>
          <a:p>
            <a:r>
              <a:rPr lang="en-US" sz="1600" b="1" dirty="0" smtClean="0">
                <a:solidFill>
                  <a:srgbClr val="00A1E4"/>
                </a:solidFill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Your PC welcome screen that you have to unlock</a:t>
            </a:r>
            <a:r>
              <a:rPr lang="en-US" sz="1600" b="1" dirty="0" smtClean="0">
                <a:solidFill>
                  <a:srgbClr val="00A1E4"/>
                </a:solidFill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708630" y="3477610"/>
            <a:ext cx="249382" cy="2493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708630" y="3969978"/>
            <a:ext cx="249382" cy="2493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702648" y="4954714"/>
            <a:ext cx="249382" cy="2493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02648" y="4462346"/>
            <a:ext cx="249382" cy="2493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741072" y="3510053"/>
            <a:ext cx="184497" cy="18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37594" y="4492203"/>
            <a:ext cx="184497" cy="18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73" y="-52770"/>
            <a:ext cx="12390120" cy="179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4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/>
          <p:cNvSpPr/>
          <p:nvPr/>
        </p:nvSpPr>
        <p:spPr>
          <a:xfrm>
            <a:off x="1100922" y="1987393"/>
            <a:ext cx="9583402" cy="451731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41300" sx="101000" sy="101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00922" y="5447081"/>
            <a:ext cx="9583402" cy="1057627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127" y="2182232"/>
            <a:ext cx="338432" cy="33843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192955" y="2151393"/>
            <a:ext cx="3380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</a:rPr>
              <a:t>Quiz: </a:t>
            </a:r>
            <a:r>
              <a:rPr lang="en-US" sz="2000" dirty="0" smtClean="0">
                <a:latin typeface="+mj-lt"/>
              </a:rPr>
              <a:t>Front-End &amp; Back-End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695089" y="5986857"/>
            <a:ext cx="6376597" cy="222296"/>
          </a:xfrm>
          <a:prstGeom prst="roundRect">
            <a:avLst>
              <a:gd name="adj" fmla="val 50000"/>
            </a:avLst>
          </a:prstGeom>
          <a:solidFill>
            <a:srgbClr val="BB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694891" y="5986857"/>
            <a:ext cx="2085918" cy="222296"/>
          </a:xfrm>
          <a:prstGeom prst="roundRect">
            <a:avLst>
              <a:gd name="adj" fmla="val 50000"/>
            </a:avLst>
          </a:prstGeom>
          <a:pattFill prst="wdUpDiag">
            <a:fgClr>
              <a:srgbClr val="33CC99"/>
            </a:fgClr>
            <a:bgClr>
              <a:srgbClr val="2AA87E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95249" y="2946626"/>
            <a:ext cx="63954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Which of the following are front-ends?</a:t>
            </a:r>
          </a:p>
          <a:p>
            <a:endParaRPr lang="en-US" sz="1600" b="1" dirty="0">
              <a:solidFill>
                <a:srgbClr val="00A1E4"/>
              </a:solidFill>
              <a:latin typeface="+mj-lt"/>
            </a:endParaRPr>
          </a:p>
          <a:p>
            <a:r>
              <a:rPr lang="en-US" sz="1600" b="1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A cashier at the super market</a:t>
            </a:r>
          </a:p>
          <a:p>
            <a:endParaRPr lang="en-US" sz="1600" b="1" dirty="0">
              <a:solidFill>
                <a:srgbClr val="00A1E4"/>
              </a:solidFill>
              <a:latin typeface="+mj-lt"/>
            </a:endParaRPr>
          </a:p>
          <a:p>
            <a:r>
              <a:rPr lang="en-US" sz="1600" b="1" dirty="0" smtClean="0">
                <a:solidFill>
                  <a:srgbClr val="00A1E4"/>
                </a:solidFill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The inside of a computer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	The database that stores passenger information</a:t>
            </a:r>
          </a:p>
          <a:p>
            <a:endParaRPr lang="en-US" sz="1600" b="1" dirty="0">
              <a:solidFill>
                <a:srgbClr val="00A1E4"/>
              </a:solidFill>
              <a:latin typeface="+mj-lt"/>
            </a:endParaRPr>
          </a:p>
          <a:p>
            <a:r>
              <a:rPr lang="en-US" sz="1600" b="1" dirty="0" smtClean="0">
                <a:solidFill>
                  <a:srgbClr val="00A1E4"/>
                </a:solidFill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Your PC welcome screen that you have to unlock</a:t>
            </a:r>
            <a:r>
              <a:rPr lang="en-US" sz="1600" b="1" dirty="0" smtClean="0">
                <a:solidFill>
                  <a:srgbClr val="00A1E4"/>
                </a:solidFill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708630" y="3477610"/>
            <a:ext cx="249382" cy="249382"/>
          </a:xfrm>
          <a:prstGeom prst="ellipse">
            <a:avLst/>
          </a:prstGeom>
          <a:solidFill>
            <a:srgbClr val="2AA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708630" y="3969978"/>
            <a:ext cx="249382" cy="2493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702648" y="4954714"/>
            <a:ext cx="249382" cy="2493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02648" y="4462346"/>
            <a:ext cx="249382" cy="24938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741072" y="3510053"/>
            <a:ext cx="184497" cy="184497"/>
          </a:xfrm>
          <a:prstGeom prst="ellipse">
            <a:avLst/>
          </a:prstGeom>
          <a:solidFill>
            <a:srgbClr val="33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37594" y="4492203"/>
            <a:ext cx="184497" cy="1844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546699" y="5588578"/>
            <a:ext cx="4673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WRONG! Try to revisit lesson 14</a:t>
            </a:r>
            <a:endParaRPr lang="en-US" sz="16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9952074" y="5826642"/>
            <a:ext cx="531627" cy="531627"/>
            <a:chOff x="7644809" y="4678326"/>
            <a:chExt cx="531627" cy="531627"/>
          </a:xfrm>
        </p:grpSpPr>
        <p:sp>
          <p:nvSpPr>
            <p:cNvPr id="43" name="Oval 42"/>
            <p:cNvSpPr/>
            <p:nvPr/>
          </p:nvSpPr>
          <p:spPr>
            <a:xfrm>
              <a:off x="7644809" y="4678326"/>
              <a:ext cx="531627" cy="5316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7481" y="4799732"/>
              <a:ext cx="288813" cy="288813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73" y="-52770"/>
            <a:ext cx="12390120" cy="179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3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3800" dirty="0" smtClean="0"/>
              <a:t>Quiz</a:t>
            </a:r>
            <a:endParaRPr lang="en-US" sz="13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Open question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8586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/>
          <p:cNvSpPr/>
          <p:nvPr/>
        </p:nvSpPr>
        <p:spPr>
          <a:xfrm>
            <a:off x="1100922" y="1987393"/>
            <a:ext cx="9583402" cy="451731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41300" sx="101000" sy="101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907211" y="3631876"/>
            <a:ext cx="3674439" cy="1527303"/>
          </a:xfrm>
          <a:prstGeom prst="roundRect">
            <a:avLst>
              <a:gd name="adj" fmla="val 94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127" y="2182232"/>
            <a:ext cx="338432" cy="33843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192955" y="2151393"/>
            <a:ext cx="3380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</a:rPr>
              <a:t>Quiz: </a:t>
            </a:r>
            <a:r>
              <a:rPr lang="en-US" sz="2000" dirty="0" smtClean="0">
                <a:latin typeface="+mj-lt"/>
              </a:rPr>
              <a:t>Front-End &amp; Back-End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695089" y="5986857"/>
            <a:ext cx="6376597" cy="222296"/>
          </a:xfrm>
          <a:prstGeom prst="roundRect">
            <a:avLst>
              <a:gd name="adj" fmla="val 50000"/>
            </a:avLst>
          </a:prstGeom>
          <a:solidFill>
            <a:srgbClr val="BB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694891" y="5986857"/>
            <a:ext cx="2085918" cy="222296"/>
          </a:xfrm>
          <a:prstGeom prst="roundRect">
            <a:avLst>
              <a:gd name="adj" fmla="val 50000"/>
            </a:avLst>
          </a:prstGeom>
          <a:pattFill prst="wdUpDiag">
            <a:fgClr>
              <a:srgbClr val="33CC99"/>
            </a:fgClr>
            <a:bgClr>
              <a:srgbClr val="2AA87E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864880" y="2946626"/>
            <a:ext cx="384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Describe the difference between a front-end </a:t>
            </a:r>
          </a:p>
          <a:p>
            <a:r>
              <a:rPr lang="en-US" sz="1600" b="1" dirty="0" smtClean="0">
                <a:latin typeface="+mj-lt"/>
              </a:rPr>
              <a:t>and a back-end</a:t>
            </a:r>
          </a:p>
          <a:p>
            <a:endParaRPr lang="en-US" sz="16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5800" y="3776546"/>
            <a:ext cx="316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Type your answer here</a:t>
            </a:r>
            <a:endParaRPr lang="en-US" sz="1400" i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342297" y="5927132"/>
            <a:ext cx="1071418" cy="341745"/>
          </a:xfrm>
          <a:prstGeom prst="roundRect">
            <a:avLst/>
          </a:prstGeom>
          <a:solidFill>
            <a:srgbClr val="FFFFFF">
              <a:alpha val="50196"/>
            </a:srgbClr>
          </a:solidFill>
          <a:ln w="28575">
            <a:solidFill>
              <a:srgbClr val="00A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A1E4"/>
                </a:solidFill>
                <a:latin typeface="+mj-lt"/>
              </a:rPr>
              <a:t>CHECK</a:t>
            </a:r>
            <a:endParaRPr lang="en-US" sz="1400" b="1" dirty="0">
              <a:solidFill>
                <a:srgbClr val="00A1E4"/>
              </a:solidFill>
              <a:latin typeface="+mj-lt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73" y="-52770"/>
            <a:ext cx="12390120" cy="179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/>
          <p:cNvSpPr/>
          <p:nvPr/>
        </p:nvSpPr>
        <p:spPr>
          <a:xfrm>
            <a:off x="1100922" y="1987393"/>
            <a:ext cx="9583402" cy="451731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41300" sx="101000" sy="101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907211" y="3631876"/>
            <a:ext cx="3674439" cy="1527303"/>
          </a:xfrm>
          <a:prstGeom prst="roundRect">
            <a:avLst>
              <a:gd name="adj" fmla="val 94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127" y="2182232"/>
            <a:ext cx="338432" cy="33843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192955" y="2151393"/>
            <a:ext cx="3380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</a:rPr>
              <a:t>Quiz: </a:t>
            </a:r>
            <a:r>
              <a:rPr lang="en-US" sz="2000" dirty="0" smtClean="0">
                <a:latin typeface="+mj-lt"/>
              </a:rPr>
              <a:t>Front-End &amp; Back-End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695089" y="5986857"/>
            <a:ext cx="6376597" cy="222296"/>
          </a:xfrm>
          <a:prstGeom prst="roundRect">
            <a:avLst>
              <a:gd name="adj" fmla="val 50000"/>
            </a:avLst>
          </a:prstGeom>
          <a:solidFill>
            <a:srgbClr val="BB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694891" y="5986857"/>
            <a:ext cx="2085918" cy="222296"/>
          </a:xfrm>
          <a:prstGeom prst="roundRect">
            <a:avLst>
              <a:gd name="adj" fmla="val 50000"/>
            </a:avLst>
          </a:prstGeom>
          <a:pattFill prst="wdUpDiag">
            <a:fgClr>
              <a:srgbClr val="33CC99"/>
            </a:fgClr>
            <a:bgClr>
              <a:srgbClr val="2AA87E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864880" y="2946626"/>
            <a:ext cx="384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Describe the difference between a front-end </a:t>
            </a:r>
          </a:p>
          <a:p>
            <a:r>
              <a:rPr lang="en-US" sz="1600" b="1" dirty="0" smtClean="0">
                <a:latin typeface="+mj-lt"/>
              </a:rPr>
              <a:t>and a back-end</a:t>
            </a:r>
          </a:p>
          <a:p>
            <a:endParaRPr lang="en-US" sz="16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5800" y="3776546"/>
            <a:ext cx="316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The front-end is what the user can see and interact with. The back-end is the system behind it, consisting of server, application, and database.</a:t>
            </a:r>
            <a:endParaRPr lang="en-US" sz="1400" i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342297" y="5927132"/>
            <a:ext cx="1071418" cy="341745"/>
          </a:xfrm>
          <a:prstGeom prst="roundRect">
            <a:avLst/>
          </a:prstGeom>
          <a:solidFill>
            <a:srgbClr val="00A1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CHECK</a:t>
            </a:r>
            <a:endParaRPr lang="en-US" sz="1400" b="1" dirty="0">
              <a:latin typeface="+mj-lt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73" y="-52770"/>
            <a:ext cx="12390120" cy="179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561</Words>
  <Application>Microsoft Office PowerPoint</Application>
  <PresentationFormat>Widescreen</PresentationFormat>
  <Paragraphs>206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Office Theme</vt:lpstr>
      <vt:lpstr>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Air France KLM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With, Luciënne de (ITCDEC) - KLM</dc:creator>
  <cp:lastModifiedBy>With, Luciënne de (ITCDEC) - KLM</cp:lastModifiedBy>
  <cp:revision>1</cp:revision>
  <dcterms:created xsi:type="dcterms:W3CDTF">2019-11-22T10:07:25Z</dcterms:created>
  <dcterms:modified xsi:type="dcterms:W3CDTF">2019-11-22T10:10:45Z</dcterms:modified>
</cp:coreProperties>
</file>