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3" r:id="rId2"/>
    <p:sldId id="310" r:id="rId3"/>
    <p:sldId id="311" r:id="rId4"/>
    <p:sldId id="312" r:id="rId5"/>
    <p:sldId id="313" r:id="rId6"/>
    <p:sldId id="315" r:id="rId7"/>
    <p:sldId id="317" r:id="rId8"/>
    <p:sldId id="318" r:id="rId9"/>
    <p:sldId id="309" r:id="rId10"/>
    <p:sldId id="320" r:id="rId11"/>
    <p:sldId id="323" r:id="rId12"/>
    <p:sldId id="319" r:id="rId13"/>
    <p:sldId id="322" r:id="rId14"/>
    <p:sldId id="321" r:id="rId15"/>
    <p:sldId id="324" r:id="rId16"/>
  </p:sldIdLst>
  <p:sldSz cx="9144000" cy="6858000" type="screen4x3"/>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01">
          <p15:clr>
            <a:srgbClr val="A4A3A4"/>
          </p15:clr>
        </p15:guide>
        <p15:guide id="2" pos="34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21"/>
    <a:srgbClr val="00A651"/>
    <a:srgbClr val="006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2" autoAdjust="0"/>
    <p:restoredTop sz="74194" autoAdjust="0"/>
  </p:normalViewPr>
  <p:slideViewPr>
    <p:cSldViewPr>
      <p:cViewPr varScale="1">
        <p:scale>
          <a:sx n="86" d="100"/>
          <a:sy n="86" d="100"/>
        </p:scale>
        <p:origin x="-1590" y="-84"/>
      </p:cViewPr>
      <p:guideLst>
        <p:guide orient="horz" pos="4201"/>
        <p:guide pos="3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0" d="100"/>
          <a:sy n="90" d="100"/>
        </p:scale>
        <p:origin x="-374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0E893DD-2550-44B0-8DB7-EF908CE380FD}" type="datetimeFigureOut">
              <a:rPr lang="nl-NL" smtClean="0"/>
              <a:pPr/>
              <a:t>27-4-2016</a:t>
            </a:fld>
            <a:endParaRPr lang="nl-NL"/>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C96CAD8C-ED6C-4C3B-926F-8744773A8263}" type="slidenum">
              <a:rPr lang="nl-NL" smtClean="0"/>
              <a:pPr/>
              <a:t>‹N°›</a:t>
            </a:fld>
            <a:endParaRPr lang="nl-NL"/>
          </a:p>
        </p:txBody>
      </p:sp>
    </p:spTree>
    <p:extLst>
      <p:ext uri="{BB962C8B-B14F-4D97-AF65-F5344CB8AC3E}">
        <p14:creationId xmlns:p14="http://schemas.microsoft.com/office/powerpoint/2010/main" val="228173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5B754F85-A227-4563-A0D9-C782BADCC3BE}" type="datetimeFigureOut">
              <a:rPr lang="fr-FR" smtClean="0"/>
              <a:pPr/>
              <a:t>27/04/2016</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EDEA127-D55A-40DA-9017-691EA611D88C}" type="slidenum">
              <a:rPr lang="fr-FR" smtClean="0"/>
              <a:pPr/>
              <a:t>‹N°›</a:t>
            </a:fld>
            <a:endParaRPr lang="fr-FR"/>
          </a:p>
        </p:txBody>
      </p:sp>
    </p:spTree>
    <p:extLst>
      <p:ext uri="{BB962C8B-B14F-4D97-AF65-F5344CB8AC3E}">
        <p14:creationId xmlns:p14="http://schemas.microsoft.com/office/powerpoint/2010/main" val="374237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Wingdings" panose="05000000000000000000" pitchFamily="2" charset="2"/>
              <a:buNone/>
            </a:pPr>
            <a:r>
              <a:rPr lang="en-US" sz="1200" dirty="0" smtClean="0"/>
              <a:t>Currently, Electric Vehicles (EV) are charged instantly when plugged into a charging station and no external control is involved in the charging process.</a:t>
            </a:r>
          </a:p>
          <a:p>
            <a:pPr marL="0" indent="0">
              <a:buFont typeface="Wingdings" panose="05000000000000000000" pitchFamily="2" charset="2"/>
              <a:buNone/>
            </a:pPr>
            <a:r>
              <a:rPr lang="en-US" sz="1200" dirty="0" smtClean="0"/>
              <a:t>With the increase of EV expected for the coming years, this uncontrolled charging introducing fluctuation in energy consumption </a:t>
            </a:r>
            <a:r>
              <a:rPr lang="en-US" sz="1200" b="1" u="sng" dirty="0" smtClean="0"/>
              <a:t>will have an impact on the electricity system</a:t>
            </a:r>
            <a:r>
              <a:rPr lang="en-US" sz="1200" dirty="0" smtClean="0"/>
              <a:t>.</a:t>
            </a:r>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FEDEA127-D55A-40DA-9017-691EA611D88C}" type="slidenum">
              <a:rPr lang="fr-FR" smtClean="0"/>
              <a:pPr/>
              <a:t>3</a:t>
            </a:fld>
            <a:endParaRPr lang="fr-FR"/>
          </a:p>
        </p:txBody>
      </p:sp>
    </p:spTree>
    <p:extLst>
      <p:ext uri="{BB962C8B-B14F-4D97-AF65-F5344CB8AC3E}">
        <p14:creationId xmlns:p14="http://schemas.microsoft.com/office/powerpoint/2010/main" val="94829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r>
              <a:rPr lang="en-US" sz="1200" b="1" dirty="0" smtClean="0"/>
              <a:t>EV Driver </a:t>
            </a:r>
            <a:r>
              <a:rPr lang="en-US" sz="1200" dirty="0" smtClean="0"/>
              <a:t>is authorized to use a charging station connected to the grid, and managed by a Charging station Operator (CSO). He communicates directly – via his smartphone or a web application – or through the charging station, his requirements : energy needs (related to battery state of charge) and preferences (parking time). </a:t>
            </a:r>
          </a:p>
          <a:p>
            <a:pPr marL="0" indent="0" algn="just">
              <a:buNone/>
            </a:pPr>
            <a:endParaRPr lang="en-US" sz="12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t>CSO </a:t>
            </a:r>
            <a:r>
              <a:rPr lang="en-US" sz="1200" dirty="0" smtClean="0"/>
              <a:t>takes these information into account along with several other parameters such as power constraints (limitation of maximum instantaneous power at the delivery point, energy requested by other EV drivers connected to the same area) and asks to the Smart Charging Provider (SCP) for an optimized charge plan.</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t>SCP</a:t>
            </a:r>
            <a:r>
              <a:rPr lang="en-US" sz="1200" dirty="0" smtClean="0"/>
              <a:t> combines the received information with other data such as prices information (e.g. dynamic hourly price of energy) and control signals (e.g. maximum power demand). It then runs optimization algorithm to settle the EV charge plan, which is a series of consecutive blocks of maximal power value (</a:t>
            </a:r>
            <a:r>
              <a:rPr lang="en-US" sz="1200" dirty="0" err="1" smtClean="0"/>
              <a:t>Pmax</a:t>
            </a:r>
            <a:r>
              <a:rPr lang="en-US" sz="1200" dirty="0" smtClean="0"/>
              <a:t>) for defined time periods.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t>CSO</a:t>
            </a:r>
            <a:r>
              <a:rPr lang="en-US" sz="1200" dirty="0" smtClean="0"/>
              <a:t>, receiving the resulting charge plan from SCP, applies this plan and monitors the charging station in accordance.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t>EV </a:t>
            </a:r>
            <a:r>
              <a:rPr lang="en-US" sz="1200" dirty="0" smtClean="0"/>
              <a:t>controls the actual power delivered by the charging station to the battery, which should be lower than the </a:t>
            </a:r>
            <a:r>
              <a:rPr lang="en-US" sz="1200" dirty="0" err="1" smtClean="0"/>
              <a:t>Pmax</a:t>
            </a:r>
            <a:r>
              <a:rPr lang="en-US" sz="1200" dirty="0" smtClean="0"/>
              <a:t> defined by the charge plan.</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p>
          <a:p>
            <a:pPr marL="0" indent="0" algn="just">
              <a:buNone/>
            </a:pPr>
            <a:endParaRPr lang="en-US" sz="1200" dirty="0" smtClean="0"/>
          </a:p>
        </p:txBody>
      </p:sp>
      <p:sp>
        <p:nvSpPr>
          <p:cNvPr id="4" name="Espace réservé du numéro de diapositive 3"/>
          <p:cNvSpPr>
            <a:spLocks noGrp="1"/>
          </p:cNvSpPr>
          <p:nvPr>
            <p:ph type="sldNum" sz="quarter" idx="10"/>
          </p:nvPr>
        </p:nvSpPr>
        <p:spPr/>
        <p:txBody>
          <a:bodyPr/>
          <a:lstStyle/>
          <a:p>
            <a:fld id="{FEDEA127-D55A-40DA-9017-691EA611D88C}" type="slidenum">
              <a:rPr lang="fr-FR" smtClean="0"/>
              <a:pPr/>
              <a:t>6</a:t>
            </a:fld>
            <a:endParaRPr lang="fr-FR"/>
          </a:p>
        </p:txBody>
      </p:sp>
    </p:spTree>
    <p:extLst>
      <p:ext uri="{BB962C8B-B14F-4D97-AF65-F5344CB8AC3E}">
        <p14:creationId xmlns:p14="http://schemas.microsoft.com/office/powerpoint/2010/main" val="217236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REQ: "Give me charge plan xyz"</a:t>
            </a:r>
          </a:p>
          <a:p>
            <a:endParaRPr lang="fr-FR" dirty="0"/>
          </a:p>
        </p:txBody>
      </p:sp>
      <p:sp>
        <p:nvSpPr>
          <p:cNvPr id="4" name="Espace réservé du numéro de diapositive 3"/>
          <p:cNvSpPr>
            <a:spLocks noGrp="1"/>
          </p:cNvSpPr>
          <p:nvPr>
            <p:ph type="sldNum" sz="quarter" idx="10"/>
          </p:nvPr>
        </p:nvSpPr>
        <p:spPr/>
        <p:txBody>
          <a:bodyPr/>
          <a:lstStyle/>
          <a:p>
            <a:fld id="{FEDEA127-D55A-40DA-9017-691EA611D88C}" type="slidenum">
              <a:rPr lang="fr-FR" smtClean="0"/>
              <a:pPr/>
              <a:t>10</a:t>
            </a:fld>
            <a:endParaRPr lang="fr-FR"/>
          </a:p>
        </p:txBody>
      </p:sp>
    </p:spTree>
    <p:extLst>
      <p:ext uri="{BB962C8B-B14F-4D97-AF65-F5344CB8AC3E}">
        <p14:creationId xmlns:p14="http://schemas.microsoft.com/office/powerpoint/2010/main" val="316386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démo, </a:t>
            </a:r>
            <a:endParaRPr lang="fr-FR" dirty="0"/>
          </a:p>
        </p:txBody>
      </p:sp>
      <p:sp>
        <p:nvSpPr>
          <p:cNvPr id="4" name="Espace réservé du numéro de diapositive 3"/>
          <p:cNvSpPr>
            <a:spLocks noGrp="1"/>
          </p:cNvSpPr>
          <p:nvPr>
            <p:ph type="sldNum" sz="quarter" idx="10"/>
          </p:nvPr>
        </p:nvSpPr>
        <p:spPr/>
        <p:txBody>
          <a:bodyPr/>
          <a:lstStyle/>
          <a:p>
            <a:fld id="{FEDEA127-D55A-40DA-9017-691EA611D88C}" type="slidenum">
              <a:rPr lang="fr-FR" smtClean="0"/>
              <a:pPr/>
              <a:t>12</a:t>
            </a:fld>
            <a:endParaRPr lang="fr-FR"/>
          </a:p>
        </p:txBody>
      </p:sp>
    </p:spTree>
    <p:extLst>
      <p:ext uri="{BB962C8B-B14F-4D97-AF65-F5344CB8AC3E}">
        <p14:creationId xmlns:p14="http://schemas.microsoft.com/office/powerpoint/2010/main" val="3479987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démo, </a:t>
            </a:r>
            <a:endParaRPr lang="fr-FR" dirty="0"/>
          </a:p>
        </p:txBody>
      </p:sp>
      <p:sp>
        <p:nvSpPr>
          <p:cNvPr id="4" name="Espace réservé du numéro de diapositive 3"/>
          <p:cNvSpPr>
            <a:spLocks noGrp="1"/>
          </p:cNvSpPr>
          <p:nvPr>
            <p:ph type="sldNum" sz="quarter" idx="10"/>
          </p:nvPr>
        </p:nvSpPr>
        <p:spPr/>
        <p:txBody>
          <a:bodyPr/>
          <a:lstStyle/>
          <a:p>
            <a:fld id="{FEDEA127-D55A-40DA-9017-691EA611D88C}" type="slidenum">
              <a:rPr lang="fr-FR" smtClean="0"/>
              <a:pPr/>
              <a:t>13</a:t>
            </a:fld>
            <a:endParaRPr lang="fr-FR"/>
          </a:p>
        </p:txBody>
      </p:sp>
    </p:spTree>
    <p:extLst>
      <p:ext uri="{BB962C8B-B14F-4D97-AF65-F5344CB8AC3E}">
        <p14:creationId xmlns:p14="http://schemas.microsoft.com/office/powerpoint/2010/main" val="3479987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5536" y="548680"/>
            <a:ext cx="8280920" cy="1181993"/>
          </a:xfrm>
        </p:spPr>
        <p:txBody>
          <a:bodyPr wrap="square" anchor="b" anchorCtr="0">
            <a:noAutofit/>
          </a:bodyPr>
          <a:lstStyle>
            <a:lvl1pPr algn="l">
              <a:defRPr sz="3400">
                <a:solidFill>
                  <a:schemeClr val="bg1"/>
                </a:solidFill>
                <a:latin typeface="Arial" pitchFamily="34" charset="0"/>
                <a:cs typeface="Arial" pitchFamily="34" charset="0"/>
              </a:defRPr>
            </a:lvl1pPr>
          </a:lstStyle>
          <a:p>
            <a:r>
              <a:rPr lang="en-US" dirty="0" smtClean="0"/>
              <a:t>Title of your presentation </a:t>
            </a:r>
            <a:br>
              <a:rPr lang="en-US" dirty="0" smtClean="0"/>
            </a:br>
            <a:r>
              <a:rPr lang="de-DE" dirty="0" smtClean="0"/>
              <a:t>(Arial bold 34 pts)</a:t>
            </a:r>
            <a:endParaRPr lang="nl-NL" dirty="0"/>
          </a:p>
        </p:txBody>
      </p:sp>
      <p:sp>
        <p:nvSpPr>
          <p:cNvPr id="3" name="Subtitle 2"/>
          <p:cNvSpPr>
            <a:spLocks noGrp="1"/>
          </p:cNvSpPr>
          <p:nvPr>
            <p:ph type="subTitle" idx="1" hasCustomPrompt="1"/>
          </p:nvPr>
        </p:nvSpPr>
        <p:spPr>
          <a:xfrm>
            <a:off x="395536" y="1844824"/>
            <a:ext cx="7272808" cy="864096"/>
          </a:xfrm>
        </p:spPr>
        <p:txBody>
          <a:bodyPr>
            <a:noAutofit/>
          </a:bodyPr>
          <a:lstStyle>
            <a:lvl1pPr marL="0" indent="0" algn="l">
              <a:buNone/>
              <a:defRPr sz="20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Event/Occasion, date (Arial regular 20 </a:t>
            </a:r>
            <a:r>
              <a:rPr lang="en-GB" noProof="0" dirty="0" err="1" smtClean="0"/>
              <a:t>pts</a:t>
            </a:r>
            <a:r>
              <a:rPr lang="en-GB" noProof="0" dirty="0" smtClean="0"/>
              <a:t>) </a:t>
            </a:r>
          </a:p>
          <a:p>
            <a:r>
              <a:rPr lang="en-GB" noProof="0" dirty="0" smtClean="0"/>
              <a:t>Name of the speaker (Arial regular 20 </a:t>
            </a:r>
            <a:r>
              <a:rPr lang="en-GB" noProof="0" dirty="0" err="1" smtClean="0"/>
              <a:t>pts</a:t>
            </a:r>
            <a:r>
              <a:rPr lang="en-GB" noProof="0" dirty="0" smtClean="0"/>
              <a:t>)</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1124744"/>
            <a:ext cx="6228000" cy="828000"/>
          </a:xfrm>
        </p:spPr>
        <p:txBody>
          <a:bodyPr/>
          <a:lstStyle>
            <a:lvl1pPr>
              <a:defRPr>
                <a:solidFill>
                  <a:srgbClr val="00A651"/>
                </a:solidFill>
              </a:defRPr>
            </a:lvl1pPr>
          </a:lstStyle>
          <a:p>
            <a:r>
              <a:rPr lang="en-GB" noProof="0" dirty="0" smtClean="0"/>
              <a:t>Title of your slide (Arial bold 24 </a:t>
            </a:r>
            <a:r>
              <a:rPr lang="en-GB" noProof="0" dirty="0" err="1" smtClean="0"/>
              <a:t>pts</a:t>
            </a:r>
            <a:r>
              <a:rPr lang="en-GB" noProof="0" dirty="0" smtClean="0"/>
              <a:t>)</a:t>
            </a:r>
            <a:br>
              <a:rPr lang="en-GB" noProof="0" dirty="0" smtClean="0"/>
            </a:br>
            <a:r>
              <a:rPr lang="en-GB" noProof="0" dirty="0" smtClean="0"/>
              <a:t>Subtitle - if applicable - (Arial bold 24 </a:t>
            </a:r>
            <a:r>
              <a:rPr lang="en-GB" noProof="0" dirty="0" err="1" smtClean="0"/>
              <a:t>pts</a:t>
            </a:r>
            <a:r>
              <a:rPr lang="en-GB" noProof="0" dirty="0" smtClean="0"/>
              <a:t>)</a:t>
            </a:r>
            <a:endParaRPr lang="en-GB" noProof="0" dirty="0"/>
          </a:p>
        </p:txBody>
      </p:sp>
      <p:sp>
        <p:nvSpPr>
          <p:cNvPr id="8" name="Content Placeholder 2"/>
          <p:cNvSpPr>
            <a:spLocks noGrp="1"/>
          </p:cNvSpPr>
          <p:nvPr>
            <p:ph idx="1" hasCustomPrompt="1"/>
          </p:nvPr>
        </p:nvSpPr>
        <p:spPr>
          <a:xfrm>
            <a:off x="468000" y="2060848"/>
            <a:ext cx="8352472" cy="4311152"/>
          </a:xfr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baseline="0"/>
            </a:lvl1pPr>
            <a:lvl2pPr>
              <a:defRPr sz="2000"/>
            </a:lvl2pPr>
            <a:lvl3pPr>
              <a:defRPr sz="1800"/>
            </a:lvl3pPr>
            <a:lvl4pPr>
              <a:defRPr sz="1600"/>
            </a:lvl4pPr>
            <a:lvl5pPr>
              <a:defRPr sz="1600"/>
            </a:lvl5pPr>
          </a:lstStyle>
          <a:p>
            <a:pPr marL="0" marR="0" lvl="0" indent="0" algn="l" defTabSz="914400" rtl="0" eaLnBrk="1" fontAlgn="auto" latinLnBrk="0" hangingPunct="1">
              <a:lnSpc>
                <a:spcPct val="100000"/>
              </a:lnSpc>
              <a:spcBef>
                <a:spcPct val="20000"/>
              </a:spcBef>
              <a:spcAft>
                <a:spcPts val="0"/>
              </a:spcAft>
              <a:buClrTx/>
              <a:buSzTx/>
              <a:buFont typeface="Wingdings" panose="05000000000000000000" pitchFamily="2" charset="2"/>
              <a:buNone/>
              <a:tabLst/>
              <a:defRPr/>
            </a:pPr>
            <a:r>
              <a:rPr lang="en-GB" noProof="0" dirty="0" smtClean="0"/>
              <a:t>Click to edit Master text styles (22 </a:t>
            </a:r>
            <a:r>
              <a:rPr lang="en-GB" noProof="0" dirty="0" err="1" smtClean="0"/>
              <a:t>pts</a:t>
            </a:r>
            <a:r>
              <a:rPr lang="en-GB" noProof="0" dirty="0" smtClean="0"/>
              <a:t>)</a:t>
            </a:r>
          </a:p>
          <a:p>
            <a:pPr lvl="0"/>
            <a:endParaRPr lang="en-GB" noProof="0" dirty="0" smtClean="0"/>
          </a:p>
          <a:p>
            <a:pPr lvl="0"/>
            <a:r>
              <a:rPr lang="en-GB" noProof="0" dirty="0" smtClean="0"/>
              <a:t>Click to edit Master text styles (22 </a:t>
            </a:r>
            <a:r>
              <a:rPr lang="en-GB" noProof="0" dirty="0" err="1" smtClean="0"/>
              <a:t>pts</a:t>
            </a:r>
            <a:r>
              <a:rPr lang="en-GB" noProof="0" dirty="0" smtClean="0"/>
              <a:t>)</a:t>
            </a:r>
          </a:p>
          <a:p>
            <a:pPr lvl="1"/>
            <a:r>
              <a:rPr lang="en-GB" noProof="0" dirty="0" smtClean="0"/>
              <a:t>Second level (20 </a:t>
            </a:r>
            <a:r>
              <a:rPr lang="en-GB" noProof="0" dirty="0" err="1" smtClean="0"/>
              <a:t>pts</a:t>
            </a:r>
            <a:r>
              <a:rPr lang="en-GB" noProof="0" dirty="0" smtClean="0"/>
              <a:t>)</a:t>
            </a:r>
          </a:p>
          <a:p>
            <a:pPr lvl="2"/>
            <a:r>
              <a:rPr lang="en-GB" noProof="0" dirty="0" smtClean="0"/>
              <a:t>Third level (18 </a:t>
            </a:r>
            <a:r>
              <a:rPr lang="en-GB" noProof="0" dirty="0" err="1" smtClean="0"/>
              <a:t>pts</a:t>
            </a:r>
            <a:r>
              <a:rPr lang="en-GB" noProof="0" dirty="0" smtClean="0"/>
              <a:t>)</a:t>
            </a:r>
          </a:p>
          <a:p>
            <a:pPr lvl="3"/>
            <a:r>
              <a:rPr lang="en-GB" noProof="0" dirty="0" smtClean="0"/>
              <a:t>Fourth level (16 </a:t>
            </a:r>
            <a:r>
              <a:rPr lang="en-GB" noProof="0" dirty="0" err="1" smtClean="0"/>
              <a:t>pts</a:t>
            </a:r>
            <a:r>
              <a:rPr lang="en-GB" noProof="0" dirty="0" smtClean="0"/>
              <a:t>)</a:t>
            </a:r>
          </a:p>
          <a:p>
            <a:pPr lvl="4"/>
            <a:r>
              <a:rPr lang="en-GB" noProof="0" dirty="0" smtClean="0"/>
              <a:t>Fifth level (16 </a:t>
            </a:r>
            <a:r>
              <a:rPr lang="en-GB" noProof="0" dirty="0" err="1" smtClean="0"/>
              <a:t>pts</a:t>
            </a:r>
            <a:r>
              <a:rPr lang="en-GB" noProof="0" dirty="0" smtClean="0"/>
              <a:t>)</a:t>
            </a:r>
            <a:endParaRPr lang="en-GB" noProof="0" dirty="0"/>
          </a:p>
        </p:txBody>
      </p:sp>
      <p:graphicFrame>
        <p:nvGraphicFramePr>
          <p:cNvPr id="3" name="Tableau 2"/>
          <p:cNvGraphicFramePr>
            <a:graphicFrameLocks noGrp="1"/>
          </p:cNvGraphicFramePr>
          <p:nvPr userDrawn="1">
            <p:extLst>
              <p:ext uri="{D42A27DB-BD31-4B8C-83A1-F6EECF244321}">
                <p14:modId xmlns:p14="http://schemas.microsoft.com/office/powerpoint/2010/main" val="269214631"/>
              </p:ext>
            </p:extLst>
          </p:nvPr>
        </p:nvGraphicFramePr>
        <p:xfrm>
          <a:off x="467544" y="116632"/>
          <a:ext cx="6096000" cy="936104"/>
        </p:xfrm>
        <a:graphic>
          <a:graphicData uri="http://schemas.openxmlformats.org/drawingml/2006/table">
            <a:tbl>
              <a:tblPr>
                <a:tableStyleId>{5C22544A-7EE6-4342-B048-85BDC9FD1C3A}</a:tableStyleId>
              </a:tblPr>
              <a:tblGrid>
                <a:gridCol w="2032000"/>
                <a:gridCol w="2032000"/>
                <a:gridCol w="2032000"/>
              </a:tblGrid>
              <a:tr h="936104">
                <a:tc>
                  <a:txBody>
                    <a:bodyPr/>
                    <a:lstStyle/>
                    <a:p>
                      <a:pPr algn="ctr"/>
                      <a:r>
                        <a:rPr lang="fr-FR" sz="1600" dirty="0" smtClean="0"/>
                        <a:t>Compagnie Nationale du Rhône</a:t>
                      </a:r>
                      <a:endParaRPr lang="fr-FR" sz="1600"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Imag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2983" y="203783"/>
            <a:ext cx="1119565" cy="306761"/>
          </a:xfrm>
          <a:prstGeom prst="rect">
            <a:avLst/>
          </a:prstGeom>
        </p:spPr>
      </p:pic>
      <p:pic>
        <p:nvPicPr>
          <p:cNvPr id="6" name="Imag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059832" y="0"/>
            <a:ext cx="792088" cy="1036645"/>
          </a:xfrm>
          <a:prstGeom prst="rect">
            <a:avLst/>
          </a:prstGeom>
        </p:spPr>
      </p:pic>
      <p:pic>
        <p:nvPicPr>
          <p:cNvPr id="1026" name="Picture 2" descr="Afficher l'image d'origine"/>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076056" y="0"/>
            <a:ext cx="1135646" cy="1135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parator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5536" y="404664"/>
            <a:ext cx="8280920" cy="1470025"/>
          </a:xfrm>
        </p:spPr>
        <p:txBody>
          <a:bodyPr>
            <a:noAutofit/>
          </a:bodyPr>
          <a:lstStyle>
            <a:lvl1pPr algn="l">
              <a:defRPr sz="2800" b="1">
                <a:solidFill>
                  <a:schemeClr val="bg1"/>
                </a:solidFill>
                <a:latin typeface="Arial" pitchFamily="34" charset="0"/>
                <a:cs typeface="Arial" pitchFamily="34" charset="0"/>
              </a:defRPr>
            </a:lvl1pPr>
          </a:lstStyle>
          <a:p>
            <a:r>
              <a:rPr lang="en-GB" noProof="0" dirty="0" smtClean="0"/>
              <a:t>Title of your separator slide </a:t>
            </a:r>
            <a:br>
              <a:rPr lang="en-GB" noProof="0" dirty="0" smtClean="0"/>
            </a:br>
            <a:r>
              <a:rPr lang="en-GB" noProof="0" dirty="0" smtClean="0"/>
              <a:t>(Arial bold 28 </a:t>
            </a:r>
            <a:r>
              <a:rPr lang="en-GB" noProof="0" dirty="0" err="1" smtClean="0"/>
              <a:t>pts</a:t>
            </a:r>
            <a:r>
              <a:rPr lang="en-GB" noProof="0" dirty="0" smtClean="0"/>
              <a:t>)</a:t>
            </a:r>
            <a:endParaRPr lang="en-GB" noProof="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144000"/>
            <a:ext cx="6228000" cy="828000"/>
          </a:xfrm>
          <a:prstGeom prst="rect">
            <a:avLst/>
          </a:prstGeom>
        </p:spPr>
        <p:txBody>
          <a:bodyPr vert="horz" wrap="square" lIns="91440" tIns="45720" rIns="91440" bIns="45720" rtlCol="0" anchor="b" anchorCtr="0">
            <a:noAutofit/>
          </a:bodyPr>
          <a:lstStyle/>
          <a:p>
            <a:r>
              <a:rPr lang="en-US" dirty="0" smtClean="0"/>
              <a:t>Title of your slide (Arial bold 24 </a:t>
            </a:r>
            <a:r>
              <a:rPr lang="en-US" dirty="0" err="1" smtClean="0"/>
              <a:t>pts</a:t>
            </a:r>
            <a:r>
              <a:rPr lang="en-US" dirty="0" smtClean="0"/>
              <a:t>)</a:t>
            </a:r>
            <a:br>
              <a:rPr lang="en-US" dirty="0" smtClean="0"/>
            </a:br>
            <a:r>
              <a:rPr lang="en-US" dirty="0" smtClean="0"/>
              <a:t>Subtitle - if applicable - (Arial bold 24 </a:t>
            </a:r>
            <a:r>
              <a:rPr lang="en-US" dirty="0" err="1" smtClean="0"/>
              <a:t>pts</a:t>
            </a:r>
            <a:r>
              <a:rPr lang="en-US" dirty="0" smtClean="0"/>
              <a:t>)</a:t>
            </a:r>
            <a:endParaRPr lang="nl-NL" dirty="0"/>
          </a:p>
        </p:txBody>
      </p:sp>
      <p:sp>
        <p:nvSpPr>
          <p:cNvPr id="3" name="Text Placeholder 2"/>
          <p:cNvSpPr>
            <a:spLocks noGrp="1"/>
          </p:cNvSpPr>
          <p:nvPr>
            <p:ph type="body" idx="1"/>
          </p:nvPr>
        </p:nvSpPr>
        <p:spPr>
          <a:xfrm>
            <a:off x="468000" y="1332000"/>
            <a:ext cx="8352150" cy="5040000"/>
          </a:xfrm>
          <a:prstGeom prst="rect">
            <a:avLst/>
          </a:prstGeom>
        </p:spPr>
        <p:txBody>
          <a:bodyPr vert="horz" wrap="square"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Wingdings" panose="05000000000000000000" pitchFamily="2" charset="2"/>
              <a:buNone/>
              <a:tabLst/>
              <a:defRPr/>
            </a:pPr>
            <a:r>
              <a:rPr lang="en-GB" noProof="0" dirty="0" smtClean="0"/>
              <a:t>Click to edit Master text styles (22 </a:t>
            </a:r>
            <a:r>
              <a:rPr lang="en-GB" noProof="0" dirty="0" err="1" smtClean="0"/>
              <a:t>pts</a:t>
            </a:r>
            <a:r>
              <a:rPr lang="en-GB" noProof="0" dirty="0" smtClean="0"/>
              <a:t>)</a:t>
            </a:r>
          </a:p>
          <a:p>
            <a:pPr lvl="0"/>
            <a:endParaRPr lang="en-GB" noProof="0" dirty="0" smtClean="0"/>
          </a:p>
          <a:p>
            <a:pPr lvl="0"/>
            <a:r>
              <a:rPr lang="en-GB" noProof="0" dirty="0" smtClean="0"/>
              <a:t>Click to edit Master text styles (22 </a:t>
            </a:r>
            <a:r>
              <a:rPr lang="en-GB" noProof="0" dirty="0" err="1" smtClean="0"/>
              <a:t>pts</a:t>
            </a:r>
            <a:r>
              <a:rPr lang="en-GB" noProof="0" dirty="0" smtClean="0"/>
              <a:t>)</a:t>
            </a:r>
          </a:p>
          <a:p>
            <a:pPr lvl="1"/>
            <a:r>
              <a:rPr lang="en-GB" noProof="0" dirty="0" smtClean="0"/>
              <a:t>Second level (20 </a:t>
            </a:r>
            <a:r>
              <a:rPr lang="en-GB" noProof="0" dirty="0" err="1" smtClean="0"/>
              <a:t>pts</a:t>
            </a:r>
            <a:r>
              <a:rPr lang="en-GB" noProof="0" dirty="0" smtClean="0"/>
              <a:t>)</a:t>
            </a:r>
          </a:p>
          <a:p>
            <a:pPr lvl="2"/>
            <a:r>
              <a:rPr lang="en-GB" noProof="0" dirty="0" smtClean="0"/>
              <a:t>Third level (18 </a:t>
            </a:r>
            <a:r>
              <a:rPr lang="en-GB" noProof="0" dirty="0" err="1" smtClean="0"/>
              <a:t>pts</a:t>
            </a:r>
            <a:r>
              <a:rPr lang="en-GB" noProof="0" dirty="0" smtClean="0"/>
              <a:t>)</a:t>
            </a:r>
          </a:p>
          <a:p>
            <a:pPr lvl="3"/>
            <a:r>
              <a:rPr lang="en-GB" noProof="0" dirty="0" smtClean="0"/>
              <a:t>Fourth level (16 </a:t>
            </a:r>
            <a:r>
              <a:rPr lang="en-GB" noProof="0" dirty="0" err="1" smtClean="0"/>
              <a:t>pts</a:t>
            </a:r>
            <a:r>
              <a:rPr lang="en-GB" noProof="0" dirty="0" smtClean="0"/>
              <a:t>)</a:t>
            </a:r>
          </a:p>
          <a:p>
            <a:pPr lvl="4"/>
            <a:r>
              <a:rPr lang="en-GB" noProof="0" dirty="0" smtClean="0"/>
              <a:t>Fifth level (16 </a:t>
            </a:r>
            <a:r>
              <a:rPr lang="en-GB" noProof="0" dirty="0" err="1" smtClean="0"/>
              <a:t>pts</a:t>
            </a:r>
            <a:r>
              <a:rPr lang="en-GB" noProof="0" dirty="0" smtClean="0"/>
              <a:t>)</a:t>
            </a:r>
            <a:endParaRPr lang="en-GB" noProof="0" dirty="0"/>
          </a:p>
        </p:txBody>
      </p:sp>
      <p:sp>
        <p:nvSpPr>
          <p:cNvPr id="9" name="Text Box 774"/>
          <p:cNvSpPr txBox="1">
            <a:spLocks noChangeArrowheads="1"/>
          </p:cNvSpPr>
          <p:nvPr/>
        </p:nvSpPr>
        <p:spPr bwMode="auto">
          <a:xfrm>
            <a:off x="7812360" y="6525344"/>
            <a:ext cx="1201737" cy="214313"/>
          </a:xfrm>
          <a:prstGeom prst="rect">
            <a:avLst/>
          </a:prstGeom>
          <a:noFill/>
          <a:ln w="9525">
            <a:noFill/>
            <a:miter lim="800000"/>
            <a:headEnd/>
            <a:tailEnd/>
          </a:ln>
          <a:effectLst/>
        </p:spPr>
        <p:txBody>
          <a:bodyPr anchor="b">
            <a:spAutoFit/>
          </a:bodyPr>
          <a:lstStyle/>
          <a:p>
            <a:pPr algn="r"/>
            <a:fld id="{B5D6819E-2BB9-42BD-8C27-2B2FF08F3B5E}" type="slidenum">
              <a:rPr lang="en-GB" sz="800" smtClean="0">
                <a:solidFill>
                  <a:srgbClr val="004621"/>
                </a:solidFill>
                <a:latin typeface="Arial" panose="020B0604020202020204" pitchFamily="34" charset="0"/>
                <a:cs typeface="Arial" panose="020B0604020202020204" pitchFamily="34" charset="0"/>
              </a:rPr>
              <a:pPr algn="r"/>
              <a:t>‹N°›</a:t>
            </a:fld>
            <a:endParaRPr lang="en-GB" sz="800" dirty="0">
              <a:solidFill>
                <a:srgbClr val="004621"/>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Lst>
  <p:timing>
    <p:tnLst>
      <p:par>
        <p:cTn id="1" dur="indefinite" restart="never" nodeType="tmRoot"/>
      </p:par>
    </p:tnLst>
  </p:timing>
  <p:txStyles>
    <p:title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p:titleStyle>
    <p:bodyStyle>
      <a:lvl1pPr marL="457200" marR="0" indent="-4572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kern="120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3id.org/sparql-generat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cnr-seas.cloudapp.net/scp/query/ChargingPlan"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cnr-seas.cloudapp.net/scp/for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w3id.org/seas/ontology/all#Syste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3id.org/multidimensional-quantity/resource/EnergyVocabulary" TargetMode="External"/><Relationship Id="rId5" Type="http://schemas.openxmlformats.org/officeDocument/2006/relationships/hyperlink" Target="https://w3id.org/seas/ontology/all"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hesmartenergy/mdq-ontology-site/tree/master/src/main/resources/vocab" TargetMode="Externa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w3id.org/sparql-generate/"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3id.org/sparql-generate" TargetMode="External"/><Relationship Id="rId3" Type="http://schemas.openxmlformats.org/officeDocument/2006/relationships/hyperlink" Target="http://cnr-seas.cloudapp.net/scp" TargetMode="External"/><Relationship Id="rId7" Type="http://schemas.openxmlformats.org/officeDocument/2006/relationships/hyperlink" Target="https://w3id.org/multidimensional-quantity/resource/EnergyVocabulary" TargetMode="External"/><Relationship Id="rId2" Type="http://schemas.openxmlformats.org/officeDocument/2006/relationships/hyperlink" Target="http://cnr-seas.cloudapp.net/scp/paper.pdf" TargetMode="External"/><Relationship Id="rId1" Type="http://schemas.openxmlformats.org/officeDocument/2006/relationships/slideLayout" Target="../slideLayouts/slideLayout3.xml"/><Relationship Id="rId6" Type="http://schemas.openxmlformats.org/officeDocument/2006/relationships/hyperlink" Target="https://w3id.org/multidimensional-quantity/resource/Ontology" TargetMode="External"/><Relationship Id="rId5" Type="http://schemas.openxmlformats.org/officeDocument/2006/relationships/hyperlink" Target="https://w3id.org/multidimensional-quantity" TargetMode="External"/><Relationship Id="rId4" Type="http://schemas.openxmlformats.org/officeDocument/2006/relationships/hyperlink" Target="https://w3id.org/seas/ontology/all" TargetMode="External"/><Relationship Id="rId9" Type="http://schemas.openxmlformats.org/officeDocument/2006/relationships/hyperlink" Target="http://cnr-seas.cloudapp.net/scp/presentation.ppt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nr-seas.cloudapp.net/sc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lIns="72000" tIns="36000" rIns="72000" bIns="36000" anchor="t" anchorCtr="0"/>
          <a:lstStyle/>
          <a:p>
            <a:pPr algn="ctr"/>
            <a:r>
              <a:rPr lang="en-US" dirty="0" smtClean="0"/>
              <a:t>Smart Energy Aware Systems (SEAS)</a:t>
            </a:r>
            <a:br>
              <a:rPr lang="en-US" dirty="0" smtClean="0"/>
            </a:br>
            <a:r>
              <a:rPr lang="en-US" dirty="0" smtClean="0"/>
              <a:t>Outsourcing Electric Vehicle </a:t>
            </a:r>
            <a:r>
              <a:rPr lang="en-US" dirty="0" err="1" smtClean="0"/>
              <a:t>Smartcharging</a:t>
            </a:r>
            <a:r>
              <a:rPr lang="en-US" dirty="0" smtClean="0"/>
              <a:t/>
            </a:r>
            <a:br>
              <a:rPr lang="en-US" dirty="0" smtClean="0"/>
            </a:br>
            <a:r>
              <a:rPr lang="en-US" dirty="0" smtClean="0"/>
              <a:t>on the web of Data</a:t>
            </a:r>
            <a:endParaRPr lang="en-US" dirty="0"/>
          </a:p>
        </p:txBody>
      </p:sp>
      <p:sp>
        <p:nvSpPr>
          <p:cNvPr id="4" name="ZoneTexte 3"/>
          <p:cNvSpPr txBox="1"/>
          <p:nvPr/>
        </p:nvSpPr>
        <p:spPr>
          <a:xfrm>
            <a:off x="7524328" y="6237312"/>
            <a:ext cx="1152128" cy="288032"/>
          </a:xfrm>
          <a:prstGeom prst="rect">
            <a:avLst/>
          </a:prstGeom>
          <a:noFill/>
        </p:spPr>
        <p:txBody>
          <a:bodyPr wrap="square" rtlCol="0">
            <a:spAutoFit/>
          </a:bodyPr>
          <a:lstStyle/>
          <a:p>
            <a:r>
              <a:rPr lang="fr-FR" sz="1200" dirty="0" smtClean="0"/>
              <a:t>14/03/2016</a:t>
            </a:r>
            <a:endParaRPr lang="fr-FR" sz="1200" dirty="0"/>
          </a:p>
        </p:txBody>
      </p:sp>
      <p:sp>
        <p:nvSpPr>
          <p:cNvPr id="5" name="Subtitle 2"/>
          <p:cNvSpPr txBox="1">
            <a:spLocks/>
          </p:cNvSpPr>
          <p:nvPr/>
        </p:nvSpPr>
        <p:spPr>
          <a:xfrm>
            <a:off x="395536" y="1844824"/>
            <a:ext cx="7272808" cy="1296144"/>
          </a:xfrm>
          <a:prstGeom prst="rect">
            <a:avLst/>
          </a:prstGeom>
        </p:spPr>
        <p:txBody>
          <a:bodyPr lIns="72000" tIns="36000" rIns="72000" bIns="36000">
            <a:noAutofit/>
          </a:bodyPr>
          <a:lstStyle>
            <a:lvl1pPr marL="0" marR="0" indent="0" algn="l" defTabSz="914400" rtl="0" eaLnBrk="1" fontAlgn="auto" latinLnBrk="0" hangingPunct="1">
              <a:lnSpc>
                <a:spcPct val="100000"/>
              </a:lnSpc>
              <a:spcBef>
                <a:spcPct val="20000"/>
              </a:spcBef>
              <a:spcAft>
                <a:spcPts val="0"/>
              </a:spcAft>
              <a:buClrTx/>
              <a:buSzTx/>
              <a:buFont typeface="Wingdings" panose="05000000000000000000" pitchFamily="2" charset="2"/>
              <a:buNone/>
              <a:tabLst/>
              <a:defRPr sz="2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itchFamily="34" charset="0"/>
              <a:buNone/>
              <a:defRPr sz="1600" kern="1200" baseline="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EUREKA Innovation </a:t>
            </a:r>
            <a:r>
              <a:rPr lang="en-GB" dirty="0" smtClean="0"/>
              <a:t>Week, 27/04/2016</a:t>
            </a:r>
          </a:p>
          <a:p>
            <a:pPr>
              <a:spcBef>
                <a:spcPts val="0"/>
              </a:spcBef>
            </a:pPr>
            <a:r>
              <a:rPr lang="fr-FR" dirty="0"/>
              <a:t>Maxime </a:t>
            </a:r>
            <a:r>
              <a:rPr lang="fr-FR" dirty="0" err="1" smtClean="0"/>
              <a:t>Lefrançois</a:t>
            </a:r>
            <a:r>
              <a:rPr lang="fr-FR" dirty="0" smtClean="0"/>
              <a:t> (</a:t>
            </a:r>
            <a:r>
              <a:rPr lang="fr-FR" i="1" dirty="0"/>
              <a:t>École Nationale Supérieure des </a:t>
            </a:r>
            <a:r>
              <a:rPr lang="fr-FR" i="1" dirty="0" smtClean="0"/>
              <a:t>Mines</a:t>
            </a:r>
            <a:r>
              <a:rPr lang="fr-FR" dirty="0" smtClean="0"/>
              <a:t>) </a:t>
            </a:r>
            <a:r>
              <a:rPr lang="fr-FR" dirty="0"/>
              <a:t>Guillaume </a:t>
            </a:r>
            <a:r>
              <a:rPr lang="fr-FR" dirty="0" smtClean="0"/>
              <a:t>Habault (</a:t>
            </a:r>
            <a:r>
              <a:rPr lang="fr-FR" i="1" dirty="0"/>
              <a:t>IMT/TELECOM </a:t>
            </a:r>
            <a:r>
              <a:rPr lang="fr-FR" i="1" dirty="0" smtClean="0"/>
              <a:t>Bretagne</a:t>
            </a:r>
            <a:r>
              <a:rPr lang="fr-FR" dirty="0" smtClean="0"/>
              <a:t>)</a:t>
            </a:r>
          </a:p>
          <a:p>
            <a:pPr>
              <a:spcBef>
                <a:spcPts val="0"/>
              </a:spcBef>
            </a:pPr>
            <a:r>
              <a:rPr lang="fr-FR" dirty="0" smtClean="0"/>
              <a:t>Caroline Ramondou (</a:t>
            </a:r>
            <a:r>
              <a:rPr lang="fr-FR" i="1" dirty="0" smtClean="0"/>
              <a:t>CNR</a:t>
            </a:r>
            <a:r>
              <a:rPr lang="fr-FR" dirty="0" smtClean="0"/>
              <a:t>)</a:t>
            </a:r>
            <a:endParaRPr lang="en-GB" dirty="0" smtClean="0"/>
          </a:p>
        </p:txBody>
      </p:sp>
    </p:spTree>
    <p:extLst>
      <p:ext uri="{BB962C8B-B14F-4D97-AF65-F5344CB8AC3E}">
        <p14:creationId xmlns:p14="http://schemas.microsoft.com/office/powerpoint/2010/main" val="2347041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defPPr>
              <a:defRPr lang="nl-NL"/>
            </a:defPPr>
            <a:lvl1pPr>
              <a:spcBef>
                <a:spcPct val="0"/>
              </a:spcBef>
              <a:buNone/>
              <a:defRPr sz="2400" b="1" baseline="0">
                <a:solidFill>
                  <a:srgbClr val="00A651"/>
                </a:solidFill>
                <a:latin typeface="Arial" pitchFamily="34" charset="0"/>
                <a:ea typeface="+mj-ea"/>
                <a:cs typeface="Arial" pitchFamily="34" charset="0"/>
              </a:defRPr>
            </a:lvl1pPr>
          </a:lstStyle>
          <a:p>
            <a:r>
              <a:rPr lang="fr-FR" dirty="0" smtClean="0"/>
              <a:t>8 – </a:t>
            </a:r>
            <a:r>
              <a:rPr lang="fr-FR" dirty="0" err="1" smtClean="0"/>
              <a:t>Implementation</a:t>
            </a:r>
            <a:r>
              <a:rPr lang="fr-FR" dirty="0"/>
              <a:t> </a:t>
            </a:r>
            <a:r>
              <a:rPr lang="fr-FR" dirty="0" smtClean="0"/>
              <a:t>+ </a:t>
            </a:r>
            <a:r>
              <a:rPr lang="fr-FR" dirty="0" err="1" smtClean="0"/>
              <a:t>Semantic</a:t>
            </a:r>
            <a:r>
              <a:rPr lang="fr-FR" dirty="0" smtClean="0"/>
              <a:t> </a:t>
            </a:r>
            <a:r>
              <a:rPr lang="fr-FR" dirty="0" err="1"/>
              <a:t>interoperability</a:t>
            </a:r>
            <a:endParaRPr lang="fr-FR" dirty="0"/>
          </a:p>
        </p:txBody>
      </p:sp>
      <p:sp>
        <p:nvSpPr>
          <p:cNvPr id="21" name="Espace réservé du contenu 3"/>
          <p:cNvSpPr>
            <a:spLocks noGrp="1"/>
          </p:cNvSpPr>
          <p:nvPr>
            <p:ph idx="1"/>
          </p:nvPr>
        </p:nvSpPr>
        <p:spPr>
          <a:xfrm>
            <a:off x="179512" y="1700808"/>
            <a:ext cx="8856984" cy="4392488"/>
          </a:xfrm>
        </p:spPr>
        <p:txBody>
          <a:bodyPr/>
          <a:lstStyle/>
          <a:p>
            <a:pPr marL="0" indent="0">
              <a:buNone/>
            </a:pPr>
            <a:r>
              <a:rPr lang="en-US" sz="1600" dirty="0" smtClean="0"/>
              <a:t>We want to use the W3C Resource Description Framework to enable semantic interoperability</a:t>
            </a:r>
          </a:p>
          <a:p>
            <a:pPr marL="0" indent="0">
              <a:buNone/>
            </a:pPr>
            <a:r>
              <a:rPr lang="en-US" sz="1600" dirty="0" smtClean="0"/>
              <a:t>BUT 100% adopting this formalism is  (1) sometimes costly, (2) sometimes impossible</a:t>
            </a:r>
            <a:endParaRPr lang="en-US" sz="1600" dirty="0"/>
          </a:p>
          <a:p>
            <a:pPr marL="0" indent="0">
              <a:buNone/>
            </a:pPr>
            <a:endParaRPr lang="en-US" sz="1600" dirty="0" smtClean="0"/>
          </a:p>
          <a:p>
            <a:pPr marL="0" indent="0">
              <a:buNone/>
            </a:pPr>
            <a:r>
              <a:rPr lang="en-US" sz="1600" dirty="0" smtClean="0"/>
              <a:t>we introduce </a:t>
            </a:r>
            <a:r>
              <a:rPr lang="en-US" sz="1600" dirty="0" smtClean="0">
                <a:hlinkClick r:id="rId3"/>
              </a:rPr>
              <a:t>SPARQL Protocol and RDF Generation Language</a:t>
            </a:r>
            <a:r>
              <a:rPr lang="en-US" sz="1600" dirty="0" smtClean="0"/>
              <a:t> that enables to:</a:t>
            </a:r>
          </a:p>
          <a:p>
            <a:pPr marL="0" indent="0">
              <a:buNone/>
            </a:pPr>
            <a:r>
              <a:rPr lang="en-US" sz="1600" dirty="0"/>
              <a:t> </a:t>
            </a:r>
            <a:r>
              <a:rPr lang="en-US" sz="1600" dirty="0" smtClean="0"/>
              <a:t>- declaratively write a rule to interpret a document as RDF</a:t>
            </a:r>
          </a:p>
          <a:p>
            <a:pPr marL="0" indent="0">
              <a:buNone/>
            </a:pPr>
            <a:r>
              <a:rPr lang="en-US" sz="1600" dirty="0"/>
              <a:t> </a:t>
            </a:r>
            <a:r>
              <a:rPr lang="en-US" sz="1600" dirty="0" smtClean="0"/>
              <a:t>- when serving a document with the legacy CNR API, add a link to such a rule</a:t>
            </a:r>
          </a:p>
          <a:p>
            <a:pPr marL="0" indent="0">
              <a:buNone/>
            </a:pPr>
            <a:endParaRPr lang="en-US" sz="1600" dirty="0" smtClean="0"/>
          </a:p>
          <a:p>
            <a:pPr marL="0" indent="0">
              <a:buNone/>
            </a:pPr>
            <a:endParaRPr lang="en-US" sz="1600" dirty="0" smtClean="0"/>
          </a:p>
          <a:p>
            <a:pPr marL="0" indent="0">
              <a:spcBef>
                <a:spcPts val="0"/>
              </a:spcBef>
              <a:buNone/>
              <a:defRPr/>
            </a:pPr>
            <a:r>
              <a:rPr lang="en-US" sz="1600" dirty="0" smtClean="0"/>
              <a:t>e.g. REQ</a:t>
            </a:r>
            <a:r>
              <a:rPr lang="en-US" sz="1600" dirty="0"/>
              <a:t>: "Give me charge plan xyz</a:t>
            </a:r>
            <a:r>
              <a:rPr lang="en-US" sz="1600" dirty="0" smtClean="0"/>
              <a:t>", response contains Link in HTTP Header:</a:t>
            </a:r>
            <a:endParaRPr lang="fr-FR" sz="1600" dirty="0"/>
          </a:p>
          <a:p>
            <a:pPr marL="0" indent="0">
              <a:buNone/>
            </a:pPr>
            <a:r>
              <a:rPr lang="en-US" sz="1600" b="1" dirty="0" smtClean="0"/>
              <a:t> Link: </a:t>
            </a:r>
            <a:r>
              <a:rPr lang="en-US" sz="1600" dirty="0" smtClean="0"/>
              <a:t>&lt;</a:t>
            </a:r>
            <a:r>
              <a:rPr lang="en-US" sz="1600" dirty="0" smtClean="0">
                <a:hlinkClick r:id="rId4"/>
              </a:rPr>
              <a:t>http://cnr-seas.cloudapp.net/scp/query/ChargingPlan</a:t>
            </a:r>
            <a:r>
              <a:rPr lang="en-US" sz="1600" dirty="0" smtClean="0"/>
              <a:t>&gt;;rel="sparql-query";var="message"</a:t>
            </a:r>
            <a:endParaRPr lang="en-US" sz="1600" dirty="0"/>
          </a:p>
          <a:p>
            <a:pPr marL="0" indent="0">
              <a:buNone/>
            </a:pPr>
            <a:r>
              <a:rPr lang="en-US" sz="1600" dirty="0" smtClean="0"/>
              <a:t>(demo)</a:t>
            </a:r>
          </a:p>
          <a:p>
            <a:pPr marL="0" indent="0">
              <a:buNone/>
            </a:pPr>
            <a:endParaRPr lang="en-US" sz="1600" dirty="0"/>
          </a:p>
          <a:p>
            <a:pPr marL="0" indent="0">
              <a:buNone/>
            </a:pPr>
            <a:r>
              <a:rPr lang="en-US" sz="1600" dirty="0" smtClean="0"/>
              <a:t>Hence, legacy APIs can enter the realm of the Semantic Web </a:t>
            </a:r>
            <a:r>
              <a:rPr lang="en-US" sz="1600" b="1" u="sng" dirty="0" smtClean="0"/>
              <a:t>at drastically </a:t>
            </a:r>
            <a:r>
              <a:rPr lang="en-US" sz="1600" b="1" u="sng" dirty="0" smtClean="0"/>
              <a:t>lowered costs</a:t>
            </a:r>
            <a:endParaRPr lang="en-US" sz="1600" b="1" u="sng" dirty="0" smtClean="0"/>
          </a:p>
        </p:txBody>
      </p:sp>
    </p:spTree>
    <p:extLst>
      <p:ext uri="{BB962C8B-B14F-4D97-AF65-F5344CB8AC3E}">
        <p14:creationId xmlns:p14="http://schemas.microsoft.com/office/powerpoint/2010/main" val="215027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animEffect transition="in" filter="fade">
                                      <p:cBhvr>
                                        <p:cTn id="7" dur="500"/>
                                        <p:tgtEl>
                                          <p:spTgt spid="21">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4" end="4"/>
                                            </p:txEl>
                                          </p:spTgt>
                                        </p:tgtEl>
                                        <p:attrNameLst>
                                          <p:attrName>style.visibility</p:attrName>
                                        </p:attrNameLst>
                                      </p:cBhvr>
                                      <p:to>
                                        <p:strVal val="visible"/>
                                      </p:to>
                                    </p:set>
                                    <p:animEffect transition="in" filter="fade">
                                      <p:cBhvr>
                                        <p:cTn id="10" dur="500"/>
                                        <p:tgtEl>
                                          <p:spTgt spid="21">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xEl>
                                              <p:pRg st="5" end="5"/>
                                            </p:txEl>
                                          </p:spTgt>
                                        </p:tgtEl>
                                        <p:attrNameLst>
                                          <p:attrName>style.visibility</p:attrName>
                                        </p:attrNameLst>
                                      </p:cBhvr>
                                      <p:to>
                                        <p:strVal val="visible"/>
                                      </p:to>
                                    </p:set>
                                    <p:animEffect transition="in" filter="fade">
                                      <p:cBhvr>
                                        <p:cTn id="13" dur="500"/>
                                        <p:tgtEl>
                                          <p:spTgt spid="2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xEl>
                                              <p:pRg st="8" end="8"/>
                                            </p:txEl>
                                          </p:spTgt>
                                        </p:tgtEl>
                                        <p:attrNameLst>
                                          <p:attrName>style.visibility</p:attrName>
                                        </p:attrNameLst>
                                      </p:cBhvr>
                                      <p:to>
                                        <p:strVal val="visible"/>
                                      </p:to>
                                    </p:set>
                                    <p:animEffect transition="in" filter="fade">
                                      <p:cBhvr>
                                        <p:cTn id="18" dur="500"/>
                                        <p:tgtEl>
                                          <p:spTgt spid="21">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xEl>
                                              <p:pRg st="9" end="9"/>
                                            </p:txEl>
                                          </p:spTgt>
                                        </p:tgtEl>
                                        <p:attrNameLst>
                                          <p:attrName>style.visibility</p:attrName>
                                        </p:attrNameLst>
                                      </p:cBhvr>
                                      <p:to>
                                        <p:strVal val="visible"/>
                                      </p:to>
                                    </p:set>
                                    <p:animEffect transition="in" filter="fade">
                                      <p:cBhvr>
                                        <p:cTn id="21" dur="500"/>
                                        <p:tgtEl>
                                          <p:spTgt spid="21">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xEl>
                                              <p:pRg st="10" end="10"/>
                                            </p:txEl>
                                          </p:spTgt>
                                        </p:tgtEl>
                                        <p:attrNameLst>
                                          <p:attrName>style.visibility</p:attrName>
                                        </p:attrNameLst>
                                      </p:cBhvr>
                                      <p:to>
                                        <p:strVal val="visible"/>
                                      </p:to>
                                    </p:set>
                                    <p:animEffect transition="in" filter="fade">
                                      <p:cBhvr>
                                        <p:cTn id="24" dur="500"/>
                                        <p:tgtEl>
                                          <p:spTgt spid="21">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xEl>
                                              <p:pRg st="12" end="12"/>
                                            </p:txEl>
                                          </p:spTgt>
                                        </p:tgtEl>
                                        <p:attrNameLst>
                                          <p:attrName>style.visibility</p:attrName>
                                        </p:attrNameLst>
                                      </p:cBhvr>
                                      <p:to>
                                        <p:strVal val="visible"/>
                                      </p:to>
                                    </p:set>
                                    <p:animEffect transition="in" filter="fade">
                                      <p:cBhvr>
                                        <p:cTn id="29" dur="500"/>
                                        <p:tgtEl>
                                          <p:spTgt spid="2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251520" y="1628800"/>
            <a:ext cx="8568952" cy="648072"/>
          </a:xfrm>
        </p:spPr>
        <p:txBody>
          <a:bodyPr/>
          <a:lstStyle/>
          <a:p>
            <a:pPr marL="0" indent="0">
              <a:buNone/>
            </a:pPr>
            <a:r>
              <a:rPr lang="en-US" sz="1600" dirty="0" smtClean="0"/>
              <a:t>CNR smart charging service </a:t>
            </a:r>
            <a:r>
              <a:rPr lang="en-US" sz="1600" dirty="0" smtClean="0"/>
              <a:t>implementation is:</a:t>
            </a:r>
          </a:p>
          <a:p>
            <a:pPr marL="0" indent="0">
              <a:buNone/>
            </a:pPr>
            <a:r>
              <a:rPr lang="en-US" sz="1600" dirty="0"/>
              <a:t> </a:t>
            </a:r>
            <a:r>
              <a:rPr lang="en-US" sz="1600" dirty="0" smtClean="0"/>
              <a:t>(step 1) A RESTful web service</a:t>
            </a:r>
          </a:p>
          <a:p>
            <a:pPr marL="0" indent="0">
              <a:buNone/>
            </a:pPr>
            <a:r>
              <a:rPr lang="en-US" sz="1600" dirty="0"/>
              <a:t> (step 2), uses </a:t>
            </a:r>
            <a:r>
              <a:rPr lang="en-US" sz="1600" b="1" dirty="0"/>
              <a:t>SPARQL-Generate protocol</a:t>
            </a:r>
            <a:r>
              <a:rPr lang="en-US" sz="1600" dirty="0"/>
              <a:t> and is deployed as a RESTful Web Service.</a:t>
            </a:r>
          </a:p>
          <a:p>
            <a:pPr marL="0" indent="0">
              <a:buNone/>
            </a:pPr>
            <a:endParaRPr lang="en-US" sz="1600" dirty="0" smtClean="0"/>
          </a:p>
        </p:txBody>
      </p:sp>
      <p:sp>
        <p:nvSpPr>
          <p:cNvPr id="5"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defPPr>
              <a:defRPr lang="nl-NL"/>
            </a:defPPr>
            <a:lvl1pPr>
              <a:spcBef>
                <a:spcPct val="0"/>
              </a:spcBef>
              <a:buNone/>
              <a:defRPr sz="2400" b="1" baseline="0">
                <a:solidFill>
                  <a:srgbClr val="00A651"/>
                </a:solidFill>
                <a:latin typeface="Arial" pitchFamily="34" charset="0"/>
                <a:ea typeface="+mj-ea"/>
                <a:cs typeface="Arial" pitchFamily="34" charset="0"/>
              </a:defRPr>
            </a:lvl1pPr>
          </a:lstStyle>
          <a:p>
            <a:r>
              <a:rPr lang="fr-FR" dirty="0"/>
              <a:t>8 – </a:t>
            </a:r>
            <a:r>
              <a:rPr lang="fr-FR" dirty="0" err="1"/>
              <a:t>Implementation</a:t>
            </a:r>
            <a:r>
              <a:rPr lang="fr-FR" dirty="0"/>
              <a:t> + </a:t>
            </a:r>
            <a:r>
              <a:rPr lang="fr-FR" dirty="0" err="1"/>
              <a:t>Semantic</a:t>
            </a:r>
            <a:r>
              <a:rPr lang="fr-FR" dirty="0"/>
              <a:t> </a:t>
            </a:r>
            <a:r>
              <a:rPr lang="fr-FR" dirty="0" err="1"/>
              <a:t>interoperability</a:t>
            </a:r>
            <a:endParaRPr lang="fr-FR" dirty="0"/>
          </a:p>
        </p:txBody>
      </p:sp>
      <p:sp>
        <p:nvSpPr>
          <p:cNvPr id="24" name="ZoneTexte 23"/>
          <p:cNvSpPr txBox="1"/>
          <p:nvPr/>
        </p:nvSpPr>
        <p:spPr>
          <a:xfrm>
            <a:off x="1897372" y="6442501"/>
            <a:ext cx="5410932" cy="338554"/>
          </a:xfrm>
          <a:prstGeom prst="rect">
            <a:avLst/>
          </a:prstGeom>
          <a:noFill/>
          <a:ln>
            <a:solidFill>
              <a:srgbClr val="00A651"/>
            </a:solidFill>
          </a:ln>
        </p:spPr>
        <p:txBody>
          <a:bodyPr wrap="square" rtlCol="0">
            <a:spAutoFit/>
          </a:bodyPr>
          <a:lstStyle/>
          <a:p>
            <a:pPr marL="285750" indent="-285750">
              <a:buFont typeface="Symbol" charset="0"/>
              <a:buChar char=""/>
            </a:pPr>
            <a:r>
              <a:rPr lang="en-US" sz="1600" dirty="0">
                <a:latin typeface="Arial"/>
                <a:cs typeface="Arial"/>
              </a:rPr>
              <a:t>Demo </a:t>
            </a:r>
            <a:r>
              <a:rPr lang="en-US" sz="1600" dirty="0">
                <a:latin typeface="Arial"/>
                <a:cs typeface="Arial"/>
                <a:hlinkClick r:id="rId2"/>
              </a:rPr>
              <a:t>http://</a:t>
            </a:r>
            <a:r>
              <a:rPr lang="en-US" sz="1600" dirty="0" smtClean="0">
                <a:latin typeface="Arial"/>
                <a:cs typeface="Arial"/>
                <a:hlinkClick r:id="rId2"/>
              </a:rPr>
              <a:t>cnr-seas.cloudapp.net/scp/form.html </a:t>
            </a:r>
            <a:endParaRPr lang="en-US" sz="1600" dirty="0">
              <a:latin typeface="Arial"/>
              <a:cs typeface="Arial"/>
            </a:endParaRPr>
          </a:p>
        </p:txBody>
      </p:sp>
      <p:sp>
        <p:nvSpPr>
          <p:cNvPr id="15" name="Rectangle 14"/>
          <p:cNvSpPr/>
          <p:nvPr/>
        </p:nvSpPr>
        <p:spPr>
          <a:xfrm>
            <a:off x="2267744" y="5574695"/>
            <a:ext cx="5184576" cy="553998"/>
          </a:xfrm>
          <a:prstGeom prst="rect">
            <a:avLst/>
          </a:prstGeom>
        </p:spPr>
        <p:txBody>
          <a:bodyPr wrap="square">
            <a:spAutoFit/>
          </a:bodyPr>
          <a:lstStyle/>
          <a:p>
            <a:pPr algn="ctr"/>
            <a:r>
              <a:rPr lang="en-US" sz="1600" dirty="0" smtClean="0">
                <a:latin typeface="Arial" panose="020B0604020202020204" pitchFamily="34" charset="0"/>
                <a:cs typeface="Arial" panose="020B0604020202020204" pitchFamily="34" charset="0"/>
              </a:rPr>
              <a:t>RES: 200 OK, "here is optimized charge plan xyz"</a:t>
            </a:r>
          </a:p>
          <a:p>
            <a:pPr algn="ctr"/>
            <a:r>
              <a:rPr lang="en-US" sz="1400" i="1" dirty="0" smtClean="0">
                <a:latin typeface="Arial" panose="020B0604020202020204" pitchFamily="34" charset="0"/>
                <a:cs typeface="Arial" panose="020B0604020202020204" pitchFamily="34" charset="0"/>
              </a:rPr>
              <a:t>(in legacy XML format + </a:t>
            </a:r>
            <a:r>
              <a:rPr lang="en-US" sz="1400" b="1" i="1" dirty="0" smtClean="0">
                <a:latin typeface="Arial" panose="020B0604020202020204" pitchFamily="34" charset="0"/>
                <a:cs typeface="Arial" panose="020B0604020202020204" pitchFamily="34" charset="0"/>
              </a:rPr>
              <a:t>Link to SPARQL-Generate query</a:t>
            </a:r>
            <a:r>
              <a:rPr lang="en-US" sz="1400" i="1" dirty="0" smtClean="0">
                <a:latin typeface="Arial" panose="020B0604020202020204" pitchFamily="34" charset="0"/>
                <a:cs typeface="Arial" panose="020B0604020202020204" pitchFamily="34" charset="0"/>
              </a:rPr>
              <a:t>)</a:t>
            </a:r>
            <a:endParaRPr lang="en-US" sz="1400" i="1" dirty="0">
              <a:latin typeface="Arial" panose="020B0604020202020204" pitchFamily="34" charset="0"/>
              <a:cs typeface="Arial" panose="020B0604020202020204" pitchFamily="34" charset="0"/>
            </a:endParaRPr>
          </a:p>
        </p:txBody>
      </p:sp>
      <p:sp>
        <p:nvSpPr>
          <p:cNvPr id="18" name="Rectangle 17"/>
          <p:cNvSpPr/>
          <p:nvPr/>
        </p:nvSpPr>
        <p:spPr>
          <a:xfrm>
            <a:off x="1115616" y="2730406"/>
            <a:ext cx="1146850" cy="10081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36000" r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ea typeface="+mn-ea"/>
                <a:cs typeface="+mn-cs"/>
              </a:rPr>
              <a:t>Charging Station Operator</a:t>
            </a:r>
          </a:p>
        </p:txBody>
      </p:sp>
      <p:sp>
        <p:nvSpPr>
          <p:cNvPr id="20" name="Rectangle 19"/>
          <p:cNvSpPr/>
          <p:nvPr/>
        </p:nvSpPr>
        <p:spPr>
          <a:xfrm>
            <a:off x="7452320" y="2730406"/>
            <a:ext cx="1146850" cy="10081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36000" rIns="36000" rtlCol="0" anchor="ctr"/>
          <a:lstStyle/>
          <a:p>
            <a:pPr algn="ctr" defTabSz="457200"/>
            <a:r>
              <a:rPr lang="en-US" kern="0" dirty="0" smtClean="0">
                <a:solidFill>
                  <a:prstClr val="white"/>
                </a:solidFill>
                <a:latin typeface="Calibri"/>
              </a:rPr>
              <a:t>Smart Charging Provider</a:t>
            </a:r>
            <a:endParaRPr lang="en-US" kern="0" dirty="0">
              <a:solidFill>
                <a:prstClr val="white"/>
              </a:solidFill>
              <a:latin typeface="Calibri"/>
            </a:endParaRPr>
          </a:p>
        </p:txBody>
      </p:sp>
      <p:cxnSp>
        <p:nvCxnSpPr>
          <p:cNvPr id="22" name="Connecteur droit avec flèche 21"/>
          <p:cNvCxnSpPr/>
          <p:nvPr/>
        </p:nvCxnSpPr>
        <p:spPr>
          <a:xfrm>
            <a:off x="1691680" y="4170566"/>
            <a:ext cx="6336704"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3" name="Connecteur droit 22"/>
          <p:cNvCxnSpPr>
            <a:stCxn id="18" idx="2"/>
          </p:cNvCxnSpPr>
          <p:nvPr/>
        </p:nvCxnSpPr>
        <p:spPr>
          <a:xfrm>
            <a:off x="1689041" y="3738518"/>
            <a:ext cx="2639"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a:stCxn id="20" idx="2"/>
          </p:cNvCxnSpPr>
          <p:nvPr/>
        </p:nvCxnSpPr>
        <p:spPr>
          <a:xfrm>
            <a:off x="8025745" y="3738518"/>
            <a:ext cx="2639" cy="3312368"/>
          </a:xfrm>
          <a:prstGeom prst="line">
            <a:avLst/>
          </a:prstGeom>
        </p:spPr>
        <p:style>
          <a:lnRef idx="2">
            <a:schemeClr val="accent1"/>
          </a:lnRef>
          <a:fillRef idx="0">
            <a:schemeClr val="accent1"/>
          </a:fillRef>
          <a:effectRef idx="1">
            <a:schemeClr val="accent1"/>
          </a:effectRef>
          <a:fontRef idx="minor">
            <a:schemeClr val="tx1"/>
          </a:fontRef>
        </p:style>
      </p:cxnSp>
      <p:sp>
        <p:nvSpPr>
          <p:cNvPr id="28" name="ZoneTexte 27"/>
          <p:cNvSpPr txBox="1"/>
          <p:nvPr/>
        </p:nvSpPr>
        <p:spPr>
          <a:xfrm>
            <a:off x="2123728" y="3602360"/>
            <a:ext cx="5184576" cy="553998"/>
          </a:xfrm>
          <a:prstGeom prst="rect">
            <a:avLst/>
          </a:prstGeom>
          <a:noFill/>
        </p:spPr>
        <p:txBody>
          <a:bodyPr wrap="square" rtlCol="0">
            <a:spAutoFit/>
          </a:bodyPr>
          <a:lstStyle/>
          <a:p>
            <a:pPr algn="ctr"/>
            <a:r>
              <a:rPr lang="en-US" sz="1600" dirty="0" smtClean="0">
                <a:latin typeface="Arial"/>
                <a:cs typeface="Arial"/>
              </a:rPr>
              <a:t>REQ: "Here is a new charge need" </a:t>
            </a:r>
          </a:p>
          <a:p>
            <a:pPr algn="ctr"/>
            <a:r>
              <a:rPr lang="en-US" sz="1400" i="1" dirty="0" smtClean="0">
                <a:latin typeface="Arial"/>
                <a:cs typeface="Arial"/>
              </a:rPr>
              <a:t>(in legacy </a:t>
            </a:r>
            <a:r>
              <a:rPr lang="en-US" sz="1400" i="1" dirty="0">
                <a:latin typeface="Arial"/>
                <a:cs typeface="Arial"/>
              </a:rPr>
              <a:t>XML </a:t>
            </a:r>
            <a:r>
              <a:rPr lang="en-US" sz="1400" i="1" dirty="0" smtClean="0">
                <a:latin typeface="Arial"/>
                <a:cs typeface="Arial"/>
              </a:rPr>
              <a:t>format)</a:t>
            </a:r>
            <a:endParaRPr lang="fr-FR" sz="1600" i="1" dirty="0">
              <a:latin typeface="Arial"/>
              <a:cs typeface="Arial"/>
            </a:endParaRPr>
          </a:p>
        </p:txBody>
      </p:sp>
      <p:sp>
        <p:nvSpPr>
          <p:cNvPr id="29" name="Document 25"/>
          <p:cNvSpPr/>
          <p:nvPr/>
        </p:nvSpPr>
        <p:spPr>
          <a:xfrm>
            <a:off x="179512" y="3602360"/>
            <a:ext cx="1368152" cy="136815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sz="1400" dirty="0" smtClean="0">
                <a:latin typeface="Arial" panose="020B0604020202020204" pitchFamily="34" charset="0"/>
                <a:cs typeface="Arial" panose="020B0604020202020204" pitchFamily="34" charset="0"/>
              </a:rPr>
              <a:t>Station info</a:t>
            </a:r>
            <a:endParaRPr lang="en-US" sz="1400" dirty="0">
              <a:latin typeface="Arial" panose="020B0604020202020204" pitchFamily="34" charset="0"/>
              <a:cs typeface="Arial" panose="020B0604020202020204" pitchFamily="34" charset="0"/>
            </a:endParaRPr>
          </a:p>
          <a:p>
            <a:pPr marL="285750" indent="-285750">
              <a:buFontTx/>
              <a:buChar char="-"/>
            </a:pPr>
            <a:r>
              <a:rPr lang="en-US" sz="1400" dirty="0" smtClean="0">
                <a:latin typeface="Arial" panose="020B0604020202020204" pitchFamily="34" charset="0"/>
                <a:cs typeface="Arial" panose="020B0604020202020204" pitchFamily="34" charset="0"/>
              </a:rPr>
              <a:t>EVSEs</a:t>
            </a:r>
          </a:p>
          <a:p>
            <a:pPr marL="285750" indent="-285750">
              <a:buFontTx/>
              <a:buChar char="-"/>
            </a:pPr>
            <a:r>
              <a:rPr lang="en-US" sz="1400" dirty="0" smtClean="0">
                <a:latin typeface="Arial" panose="020B0604020202020204" pitchFamily="34" charset="0"/>
                <a:cs typeface="Arial" panose="020B0604020202020204" pitchFamily="34" charset="0"/>
              </a:rPr>
              <a:t>Charge needs</a:t>
            </a:r>
            <a:endParaRPr lang="fr-FR" sz="1400" dirty="0"/>
          </a:p>
        </p:txBody>
      </p:sp>
      <p:cxnSp>
        <p:nvCxnSpPr>
          <p:cNvPr id="30" name="Connecteur droit avec flèche 29"/>
          <p:cNvCxnSpPr/>
          <p:nvPr/>
        </p:nvCxnSpPr>
        <p:spPr>
          <a:xfrm>
            <a:off x="1691680" y="5610726"/>
            <a:ext cx="6336704" cy="0"/>
          </a:xfrm>
          <a:prstGeom prst="straightConnector1">
            <a:avLst/>
          </a:prstGeom>
          <a:noFill/>
          <a:ln w="25400" cap="flat" cmpd="sng" algn="ctr">
            <a:solidFill>
              <a:srgbClr val="4F81BD"/>
            </a:solidFill>
            <a:prstDash val="solid"/>
            <a:headEnd type="arrow"/>
            <a:tailEnd type="none"/>
          </a:ln>
          <a:effectLst>
            <a:outerShdw blurRad="40000" dist="20000" dir="5400000" rotWithShape="0">
              <a:srgbClr val="000000">
                <a:alpha val="38000"/>
              </a:srgbClr>
            </a:outerShdw>
          </a:effectLst>
        </p:spPr>
      </p:cxnSp>
      <p:cxnSp>
        <p:nvCxnSpPr>
          <p:cNvPr id="31" name="Connecteur droit avec flèche 30"/>
          <p:cNvCxnSpPr/>
          <p:nvPr/>
        </p:nvCxnSpPr>
        <p:spPr>
          <a:xfrm>
            <a:off x="1691680" y="5407315"/>
            <a:ext cx="6326372" cy="10801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2" name="ZoneTexte 31"/>
          <p:cNvSpPr txBox="1"/>
          <p:nvPr/>
        </p:nvSpPr>
        <p:spPr>
          <a:xfrm>
            <a:off x="2257412" y="5128156"/>
            <a:ext cx="51845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REQ: "Give me charge plan xyz"</a:t>
            </a:r>
            <a:endParaRPr lang="en-US" sz="1600" dirty="0">
              <a:latin typeface="Arial" panose="020B0604020202020204" pitchFamily="34" charset="0"/>
              <a:cs typeface="Arial" panose="020B0604020202020204" pitchFamily="34" charset="0"/>
            </a:endParaRPr>
          </a:p>
        </p:txBody>
      </p:sp>
      <p:sp>
        <p:nvSpPr>
          <p:cNvPr id="33" name="Rectangle 32"/>
          <p:cNvSpPr/>
          <p:nvPr/>
        </p:nvSpPr>
        <p:spPr>
          <a:xfrm>
            <a:off x="2089221" y="4257319"/>
            <a:ext cx="5184576" cy="553998"/>
          </a:xfrm>
          <a:prstGeom prst="rect">
            <a:avLst/>
          </a:prstGeom>
        </p:spPr>
        <p:txBody>
          <a:bodyPr wrap="square">
            <a:spAutoFit/>
          </a:bodyPr>
          <a:lstStyle/>
          <a:p>
            <a:pPr algn="ctr"/>
            <a:r>
              <a:rPr lang="en-US" sz="1600" dirty="0" smtClean="0">
                <a:latin typeface="Arial" panose="020B0604020202020204" pitchFamily="34" charset="0"/>
                <a:cs typeface="Arial" panose="020B0604020202020204" pitchFamily="34" charset="0"/>
              </a:rPr>
              <a:t>RES: 202 Accepted, </a:t>
            </a:r>
          </a:p>
          <a:p>
            <a:pPr algn="ctr"/>
            <a:r>
              <a:rPr lang="en-US" sz="1400" dirty="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content will be available at location xyz"</a:t>
            </a:r>
            <a:endParaRPr lang="en-US" sz="1200" i="1" dirty="0">
              <a:latin typeface="Arial" panose="020B0604020202020204" pitchFamily="34" charset="0"/>
              <a:cs typeface="Arial" panose="020B0604020202020204" pitchFamily="34" charset="0"/>
            </a:endParaRPr>
          </a:p>
        </p:txBody>
      </p:sp>
      <p:cxnSp>
        <p:nvCxnSpPr>
          <p:cNvPr id="34" name="Connecteur droit avec flèche 33"/>
          <p:cNvCxnSpPr/>
          <p:nvPr/>
        </p:nvCxnSpPr>
        <p:spPr>
          <a:xfrm flipV="1">
            <a:off x="1691680" y="4265650"/>
            <a:ext cx="6326372" cy="20786"/>
          </a:xfrm>
          <a:prstGeom prst="straightConnector1">
            <a:avLst/>
          </a:prstGeom>
          <a:noFill/>
          <a:ln w="25400" cap="flat" cmpd="sng" algn="ctr">
            <a:solidFill>
              <a:srgbClr val="4F81BD"/>
            </a:solidFill>
            <a:prstDash val="solid"/>
            <a:headEnd type="arrow"/>
            <a:tailEnd type="non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407795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433" y="4219876"/>
            <a:ext cx="1198997" cy="1911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478" y="4359203"/>
            <a:ext cx="1597548" cy="175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5536" y="1596267"/>
            <a:ext cx="8748464" cy="1815882"/>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This work uses the SEAS ontologies, </a:t>
            </a:r>
            <a:r>
              <a:rPr lang="en-US" sz="16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5"/>
              </a:rPr>
              <a:t>https://</a:t>
            </a:r>
            <a:r>
              <a:rPr lang="en-US" sz="1400" dirty="0" smtClean="0">
                <a:latin typeface="Arial" panose="020B0604020202020204" pitchFamily="34" charset="0"/>
                <a:cs typeface="Arial" panose="020B0604020202020204" pitchFamily="34" charset="0"/>
                <a:hlinkClick r:id="rId5"/>
              </a:rPr>
              <a:t>w3id.org/seas/ontology/all#</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And the </a:t>
            </a:r>
            <a:r>
              <a:rPr lang="en-US" sz="1600" dirty="0" smtClean="0">
                <a:latin typeface="Arial" panose="020B0604020202020204" pitchFamily="34" charset="0"/>
                <a:cs typeface="Arial" panose="020B0604020202020204" pitchFamily="34" charset="0"/>
              </a:rPr>
              <a:t>MDQ </a:t>
            </a:r>
            <a:r>
              <a:rPr lang="en-US" sz="1600" dirty="0">
                <a:latin typeface="Arial" panose="020B0604020202020204" pitchFamily="34" charset="0"/>
                <a:cs typeface="Arial" panose="020B0604020202020204" pitchFamily="34" charset="0"/>
              </a:rPr>
              <a:t>energy </a:t>
            </a:r>
            <a:r>
              <a:rPr lang="en-US" sz="1600" dirty="0" smtClean="0">
                <a:latin typeface="Arial" panose="020B0604020202020204" pitchFamily="34" charset="0"/>
                <a:cs typeface="Arial" panose="020B0604020202020204" pitchFamily="34" charset="0"/>
              </a:rPr>
              <a:t>vocabulary  </a:t>
            </a:r>
            <a:r>
              <a:rPr lang="en-US" sz="1400" dirty="0">
                <a:latin typeface="Arial" panose="020B0604020202020204" pitchFamily="34" charset="0"/>
                <a:cs typeface="Arial" panose="020B0604020202020204" pitchFamily="34" charset="0"/>
                <a:hlinkClick r:id="rId6"/>
              </a:rPr>
              <a:t>https://w3id.org/multidimensional-quantity/resource/EnergyVocabulary</a:t>
            </a:r>
            <a:endParaRPr lang="en-US" sz="14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These ontologies are online and follow the best practices of the web of linked vocabularies</a:t>
            </a:r>
          </a:p>
          <a:p>
            <a:r>
              <a:rPr lang="en-US" sz="1600" dirty="0" smtClean="0">
                <a:latin typeface="Arial" panose="020B0604020202020204" pitchFamily="34" charset="0"/>
                <a:cs typeface="Arial" panose="020B0604020202020204" pitchFamily="34" charset="0"/>
              </a:rPr>
              <a:t> -&gt; each resource in the ontology is described at its own URL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in different formats for machines and humans</a:t>
            </a:r>
          </a:p>
        </p:txBody>
      </p:sp>
      <p:sp>
        <p:nvSpPr>
          <p:cNvPr id="4"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a:lstStyle>
          <a:p>
            <a:r>
              <a:rPr lang="en-US" dirty="0" smtClean="0"/>
              <a:t>9 </a:t>
            </a:r>
            <a:r>
              <a:rPr lang="en-US" dirty="0" smtClean="0"/>
              <a:t>– Ontology</a:t>
            </a:r>
            <a:endParaRPr lang="en-US" dirty="0"/>
          </a:p>
        </p:txBody>
      </p:sp>
      <p:sp>
        <p:nvSpPr>
          <p:cNvPr id="8" name="Rectangle 7"/>
          <p:cNvSpPr/>
          <p:nvPr/>
        </p:nvSpPr>
        <p:spPr>
          <a:xfrm>
            <a:off x="2460834" y="3850544"/>
            <a:ext cx="4455066" cy="369332"/>
          </a:xfrm>
          <a:prstGeom prst="rect">
            <a:avLst/>
          </a:prstGeom>
        </p:spPr>
        <p:txBody>
          <a:bodyPr wrap="none">
            <a:spAutoFit/>
          </a:bodyPr>
          <a:lstStyle/>
          <a:p>
            <a:r>
              <a:rPr lang="en-US" dirty="0">
                <a:latin typeface="Arial" panose="020B0604020202020204" pitchFamily="34" charset="0"/>
                <a:cs typeface="Arial" panose="020B0604020202020204" pitchFamily="34" charset="0"/>
                <a:hlinkClick r:id="rId7"/>
              </a:rPr>
              <a:t>https://</a:t>
            </a:r>
            <a:r>
              <a:rPr lang="en-US" dirty="0" smtClean="0">
                <a:latin typeface="Arial" panose="020B0604020202020204" pitchFamily="34" charset="0"/>
                <a:cs typeface="Arial" panose="020B0604020202020204" pitchFamily="34" charset="0"/>
                <a:hlinkClick r:id="rId7"/>
              </a:rPr>
              <a:t>w3id.org/seas/ontology/all#System </a:t>
            </a:r>
            <a:endParaRPr lang="fr-FR" dirty="0"/>
          </a:p>
        </p:txBody>
      </p:sp>
      <p:sp>
        <p:nvSpPr>
          <p:cNvPr id="9" name="Forme libre 8"/>
          <p:cNvSpPr/>
          <p:nvPr/>
        </p:nvSpPr>
        <p:spPr>
          <a:xfrm>
            <a:off x="3714662" y="4162476"/>
            <a:ext cx="509870" cy="791625"/>
          </a:xfrm>
          <a:custGeom>
            <a:avLst/>
            <a:gdLst>
              <a:gd name="connsiteX0" fmla="*/ 969484 w 969484"/>
              <a:gd name="connsiteY0" fmla="*/ 0 h 440674"/>
              <a:gd name="connsiteX1" fmla="*/ 627961 w 969484"/>
              <a:gd name="connsiteY1" fmla="*/ 187286 h 440674"/>
              <a:gd name="connsiteX2" fmla="*/ 0 w 969484"/>
              <a:gd name="connsiteY2" fmla="*/ 440674 h 440674"/>
            </a:gdLst>
            <a:ahLst/>
            <a:cxnLst>
              <a:cxn ang="0">
                <a:pos x="connsiteX0" y="connsiteY0"/>
              </a:cxn>
              <a:cxn ang="0">
                <a:pos x="connsiteX1" y="connsiteY1"/>
              </a:cxn>
              <a:cxn ang="0">
                <a:pos x="connsiteX2" y="connsiteY2"/>
              </a:cxn>
            </a:cxnLst>
            <a:rect l="l" t="t" r="r" b="b"/>
            <a:pathLst>
              <a:path w="969484" h="440674">
                <a:moveTo>
                  <a:pt x="969484" y="0"/>
                </a:moveTo>
                <a:cubicBezTo>
                  <a:pt x="879513" y="56920"/>
                  <a:pt x="789542" y="113840"/>
                  <a:pt x="627961" y="187286"/>
                </a:cubicBezTo>
                <a:cubicBezTo>
                  <a:pt x="466380" y="260732"/>
                  <a:pt x="233190" y="350703"/>
                  <a:pt x="0" y="44067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3690705" y="4435177"/>
            <a:ext cx="1127232" cy="246221"/>
          </a:xfrm>
          <a:prstGeom prst="rect">
            <a:avLst/>
          </a:prstGeom>
          <a:noFill/>
        </p:spPr>
        <p:txBody>
          <a:bodyPr wrap="none" rtlCol="0">
            <a:spAutoFit/>
          </a:bodyPr>
          <a:lstStyle/>
          <a:p>
            <a:r>
              <a:rPr lang="fr-FR" sz="1000" dirty="0" err="1" smtClean="0">
                <a:latin typeface="Arial" panose="020B0604020202020204" pitchFamily="34" charset="0"/>
                <a:cs typeface="Arial" panose="020B0604020202020204" pitchFamily="34" charset="0"/>
              </a:rPr>
              <a:t>Accept</a:t>
            </a:r>
            <a:r>
              <a:rPr lang="fr-FR" sz="1000" dirty="0" smtClean="0">
                <a:latin typeface="Arial" panose="020B0604020202020204" pitchFamily="34" charset="0"/>
                <a:cs typeface="Arial" panose="020B0604020202020204" pitchFamily="34" charset="0"/>
              </a:rPr>
              <a:t>: </a:t>
            </a:r>
            <a:r>
              <a:rPr lang="fr-FR" sz="1000" dirty="0" err="1" smtClean="0">
                <a:latin typeface="Arial" panose="020B0604020202020204" pitchFamily="34" charset="0"/>
                <a:cs typeface="Arial" panose="020B0604020202020204" pitchFamily="34" charset="0"/>
              </a:rPr>
              <a:t>text</a:t>
            </a:r>
            <a:r>
              <a:rPr lang="fr-FR" sz="1000" dirty="0" smtClean="0">
                <a:latin typeface="Arial" panose="020B0604020202020204" pitchFamily="34" charset="0"/>
                <a:cs typeface="Arial" panose="020B0604020202020204" pitchFamily="34" charset="0"/>
              </a:rPr>
              <a:t>/html</a:t>
            </a:r>
            <a:endParaRPr lang="fr-FR" sz="1000" dirty="0">
              <a:latin typeface="Arial" panose="020B0604020202020204" pitchFamily="34" charset="0"/>
              <a:cs typeface="Arial" panose="020B0604020202020204" pitchFamily="34" charset="0"/>
            </a:endParaRPr>
          </a:p>
        </p:txBody>
      </p:sp>
      <p:sp>
        <p:nvSpPr>
          <p:cNvPr id="11" name="Forme libre 10"/>
          <p:cNvSpPr/>
          <p:nvPr/>
        </p:nvSpPr>
        <p:spPr>
          <a:xfrm>
            <a:off x="5029561" y="4145587"/>
            <a:ext cx="511181" cy="831946"/>
          </a:xfrm>
          <a:custGeom>
            <a:avLst/>
            <a:gdLst>
              <a:gd name="connsiteX0" fmla="*/ 0 w 594911"/>
              <a:gd name="connsiteY0" fmla="*/ 0 h 473726"/>
              <a:gd name="connsiteX1" fmla="*/ 209321 w 594911"/>
              <a:gd name="connsiteY1" fmla="*/ 253388 h 473726"/>
              <a:gd name="connsiteX2" fmla="*/ 594911 w 594911"/>
              <a:gd name="connsiteY2" fmla="*/ 473726 h 473726"/>
            </a:gdLst>
            <a:ahLst/>
            <a:cxnLst>
              <a:cxn ang="0">
                <a:pos x="connsiteX0" y="connsiteY0"/>
              </a:cxn>
              <a:cxn ang="0">
                <a:pos x="connsiteX1" y="connsiteY1"/>
              </a:cxn>
              <a:cxn ang="0">
                <a:pos x="connsiteX2" y="connsiteY2"/>
              </a:cxn>
            </a:cxnLst>
            <a:rect l="l" t="t" r="r" b="b"/>
            <a:pathLst>
              <a:path w="594911" h="473726">
                <a:moveTo>
                  <a:pt x="0" y="0"/>
                </a:moveTo>
                <a:cubicBezTo>
                  <a:pt x="55084" y="87217"/>
                  <a:pt x="110169" y="174434"/>
                  <a:pt x="209321" y="253388"/>
                </a:cubicBezTo>
                <a:cubicBezTo>
                  <a:pt x="308473" y="332342"/>
                  <a:pt x="451692" y="403034"/>
                  <a:pt x="594911" y="47372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4434742" y="4890829"/>
            <a:ext cx="1168910" cy="246221"/>
          </a:xfrm>
          <a:prstGeom prst="rect">
            <a:avLst/>
          </a:prstGeom>
          <a:noFill/>
        </p:spPr>
        <p:txBody>
          <a:bodyPr wrap="none" rtlCol="0">
            <a:spAutoFit/>
          </a:bodyPr>
          <a:lstStyle/>
          <a:p>
            <a:r>
              <a:rPr lang="fr-FR" sz="1000" dirty="0" err="1" smtClean="0">
                <a:latin typeface="Arial" panose="020B0604020202020204" pitchFamily="34" charset="0"/>
                <a:cs typeface="Arial" panose="020B0604020202020204" pitchFamily="34" charset="0"/>
              </a:rPr>
              <a:t>Accept</a:t>
            </a:r>
            <a:r>
              <a:rPr lang="fr-FR" sz="1000" dirty="0" smtClean="0">
                <a:latin typeface="Arial" panose="020B0604020202020204" pitchFamily="34" charset="0"/>
                <a:cs typeface="Arial" panose="020B0604020202020204" pitchFamily="34" charset="0"/>
              </a:rPr>
              <a:t>: </a:t>
            </a:r>
            <a:r>
              <a:rPr lang="fr-FR" sz="1000" dirty="0" err="1" smtClean="0">
                <a:latin typeface="Arial" panose="020B0604020202020204" pitchFamily="34" charset="0"/>
                <a:cs typeface="Arial" panose="020B0604020202020204" pitchFamily="34" charset="0"/>
              </a:rPr>
              <a:t>text</a:t>
            </a:r>
            <a:r>
              <a:rPr lang="fr-FR" sz="1000" dirty="0" smtClean="0">
                <a:latin typeface="Arial" panose="020B0604020202020204" pitchFamily="34" charset="0"/>
                <a:cs typeface="Arial" panose="020B0604020202020204" pitchFamily="34" charset="0"/>
              </a:rPr>
              <a:t>/</a:t>
            </a:r>
            <a:r>
              <a:rPr lang="fr-FR" sz="1000" dirty="0" err="1" smtClean="0">
                <a:latin typeface="Arial" panose="020B0604020202020204" pitchFamily="34" charset="0"/>
                <a:cs typeface="Arial" panose="020B0604020202020204" pitchFamily="34" charset="0"/>
              </a:rPr>
              <a:t>turtle</a:t>
            </a:r>
            <a:endParaRPr lang="fr-F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2339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83" y="1596266"/>
            <a:ext cx="8136904" cy="107721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At its core, we describe and quantify Systems, Connections between these systems, and </a:t>
            </a:r>
            <a:r>
              <a:rPr lang="en-US" sz="1600" dirty="0" err="1" smtClean="0">
                <a:latin typeface="Arial" panose="020B0604020202020204" pitchFamily="34" charset="0"/>
                <a:cs typeface="Arial" panose="020B0604020202020204" pitchFamily="34" charset="0"/>
              </a:rPr>
              <a:t>ConnectionPoints</a:t>
            </a:r>
            <a:r>
              <a:rPr lang="en-US" sz="1600" dirty="0" smtClean="0">
                <a:latin typeface="Arial" panose="020B0604020202020204" pitchFamily="34" charset="0"/>
                <a:cs typeface="Arial" panose="020B0604020202020204" pitchFamily="34" charset="0"/>
              </a:rPr>
              <a:t> at which connections occur</a:t>
            </a:r>
            <a:endParaRPr lang="en-US" sz="1600" dirty="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
        <p:nvSpPr>
          <p:cNvPr id="4"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a:lstStyle>
          <a:p>
            <a:r>
              <a:rPr lang="en-US" dirty="0" smtClean="0"/>
              <a:t>9 </a:t>
            </a:r>
            <a:r>
              <a:rPr lang="en-US" dirty="0" smtClean="0"/>
              <a:t>– Ontology</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420888"/>
            <a:ext cx="3816424" cy="106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Espace réservé du contenu 3"/>
          <p:cNvSpPr>
            <a:spLocks noGrp="1"/>
          </p:cNvSpPr>
          <p:nvPr>
            <p:ph idx="1"/>
          </p:nvPr>
        </p:nvSpPr>
        <p:spPr>
          <a:xfrm>
            <a:off x="179512" y="3501008"/>
            <a:ext cx="8568952" cy="973847"/>
          </a:xfrm>
        </p:spPr>
        <p:txBody>
          <a:bodyPr/>
          <a:lstStyle/>
          <a:p>
            <a:pPr marL="77787" indent="0">
              <a:buNone/>
            </a:pPr>
            <a:r>
              <a:rPr lang="en-US" sz="1400" i="1" dirty="0"/>
              <a:t>e</a:t>
            </a:r>
            <a:r>
              <a:rPr lang="en-US" sz="1400" i="1" dirty="0" smtClean="0"/>
              <a:t>xample:</a:t>
            </a:r>
          </a:p>
          <a:p>
            <a:pPr marL="77787" indent="0">
              <a:buNone/>
            </a:pPr>
            <a:r>
              <a:rPr lang="en-US" sz="1400" i="1" dirty="0" smtClean="0"/>
              <a:t>Grid, EV, Ch. Station, are Systems</a:t>
            </a:r>
          </a:p>
          <a:p>
            <a:pPr marL="77787" indent="0">
              <a:buNone/>
            </a:pPr>
            <a:r>
              <a:rPr lang="en-US" sz="1400" i="1" dirty="0" smtClean="0"/>
              <a:t>There is a connection between Grid and </a:t>
            </a:r>
            <a:r>
              <a:rPr lang="en-US" sz="1400" i="1" dirty="0" err="1" smtClean="0"/>
              <a:t>Ch</a:t>
            </a:r>
            <a:r>
              <a:rPr lang="en-US" sz="1400" i="1" dirty="0" smtClean="0"/>
              <a:t> Station, Ch. Station and EV</a:t>
            </a:r>
          </a:p>
          <a:p>
            <a:pPr marL="77787" indent="0">
              <a:buNone/>
            </a:pPr>
            <a:r>
              <a:rPr lang="en-US" sz="1400" i="1" dirty="0" smtClean="0"/>
              <a:t>This connection occurs at a connection point of the </a:t>
            </a:r>
            <a:r>
              <a:rPr lang="en-US" sz="1400" i="1" dirty="0" err="1" smtClean="0"/>
              <a:t>Ch</a:t>
            </a:r>
            <a:r>
              <a:rPr lang="en-US" sz="1400" i="1" dirty="0" smtClean="0"/>
              <a:t> Station (the EVSE), and of the EV (the plug)</a:t>
            </a:r>
          </a:p>
        </p:txBody>
      </p:sp>
    </p:spTree>
    <p:extLst>
      <p:ext uri="{BB962C8B-B14F-4D97-AF65-F5344CB8AC3E}">
        <p14:creationId xmlns:p14="http://schemas.microsoft.com/office/powerpoint/2010/main" val="832587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a:lstStyle>
          <a:p>
            <a:r>
              <a:rPr lang="en-US" dirty="0" smtClean="0"/>
              <a:t>9 </a:t>
            </a:r>
            <a:r>
              <a:rPr lang="en-US" dirty="0" smtClean="0"/>
              <a:t>– Ontology</a:t>
            </a:r>
            <a:endParaRPr lang="en-US" dirty="0"/>
          </a:p>
        </p:txBody>
      </p:sp>
      <p:sp>
        <p:nvSpPr>
          <p:cNvPr id="2" name="Rectangle 1"/>
          <p:cNvSpPr/>
          <p:nvPr/>
        </p:nvSpPr>
        <p:spPr>
          <a:xfrm>
            <a:off x="555824" y="1694002"/>
            <a:ext cx="8136904" cy="584775"/>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Multidimensional Quantities (MDQ) </a:t>
            </a:r>
            <a:r>
              <a:rPr lang="en-US" sz="1600" dirty="0" smtClean="0">
                <a:latin typeface="Arial" panose="020B0604020202020204" pitchFamily="34" charset="0"/>
                <a:cs typeface="Arial" panose="020B0604020202020204" pitchFamily="34" charset="0"/>
              </a:rPr>
              <a:t>ontology enables to represent and reason with physical quantities, time-series, simple aggregations.</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616" y="3356992"/>
            <a:ext cx="5964659" cy="1939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55824" y="2420888"/>
            <a:ext cx="7504158"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MDQ Energy Vocabulary </a:t>
            </a: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 - describes quantities for the energy domain,</a:t>
            </a:r>
          </a:p>
          <a:p>
            <a:r>
              <a:rPr lang="en-US" sz="1400" dirty="0" smtClean="0">
                <a:latin typeface="Arial" panose="020B0604020202020204" pitchFamily="34" charset="0"/>
                <a:cs typeface="Arial" panose="020B0604020202020204" pitchFamily="34" charset="0"/>
              </a:rPr>
              <a:t> - is </a:t>
            </a:r>
            <a:r>
              <a:rPr lang="en-US" sz="1400" dirty="0">
                <a:latin typeface="Arial" panose="020B0604020202020204" pitchFamily="34" charset="0"/>
                <a:cs typeface="Arial" panose="020B0604020202020204" pitchFamily="34" charset="0"/>
              </a:rPr>
              <a:t>automatically </a:t>
            </a:r>
            <a:r>
              <a:rPr lang="en-US" sz="1400" dirty="0" smtClean="0">
                <a:latin typeface="Arial" panose="020B0604020202020204" pitchFamily="34" charset="0"/>
                <a:cs typeface="Arial" panose="020B0604020202020204" pitchFamily="34" charset="0"/>
              </a:rPr>
              <a:t>generated </a:t>
            </a:r>
            <a:r>
              <a:rPr lang="en-US" sz="1400" dirty="0">
                <a:latin typeface="Arial" panose="020B0604020202020204" pitchFamily="34" charset="0"/>
                <a:cs typeface="Arial" panose="020B0604020202020204" pitchFamily="34" charset="0"/>
              </a:rPr>
              <a:t>from a </a:t>
            </a:r>
            <a:r>
              <a:rPr lang="en-US" sz="1400" dirty="0">
                <a:latin typeface="Arial" panose="020B0604020202020204" pitchFamily="34" charset="0"/>
                <a:cs typeface="Arial" panose="020B0604020202020204" pitchFamily="34" charset="0"/>
                <a:hlinkClick r:id="rId3"/>
              </a:rPr>
              <a:t>JSON configuration file</a:t>
            </a:r>
            <a:r>
              <a:rPr lang="en-US" sz="1400" dirty="0">
                <a:latin typeface="Arial" panose="020B0604020202020204" pitchFamily="34" charset="0"/>
                <a:cs typeface="Arial" panose="020B0604020202020204" pitchFamily="34" charset="0"/>
              </a:rPr>
              <a:t> using </a:t>
            </a:r>
            <a:r>
              <a:rPr lang="en-US" sz="1400" dirty="0">
                <a:latin typeface="Arial" panose="020B0604020202020204" pitchFamily="34" charset="0"/>
                <a:cs typeface="Arial" panose="020B0604020202020204" pitchFamily="34" charset="0"/>
                <a:hlinkClick r:id="rId4"/>
              </a:rPr>
              <a:t>SPARQL-Generate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1539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395536" y="404665"/>
            <a:ext cx="8280920" cy="576064"/>
          </a:xfrm>
        </p:spPr>
        <p:txBody>
          <a:bodyPr/>
          <a:lstStyle/>
          <a:p>
            <a:r>
              <a:rPr lang="fr-FR" dirty="0" err="1" smtClean="0"/>
              <a:t>Thank</a:t>
            </a:r>
            <a:r>
              <a:rPr lang="fr-FR" dirty="0" smtClean="0"/>
              <a:t> </a:t>
            </a:r>
            <a:r>
              <a:rPr lang="fr-FR" dirty="0" err="1" smtClean="0"/>
              <a:t>you</a:t>
            </a:r>
            <a:endParaRPr lang="fr-FR" dirty="0"/>
          </a:p>
        </p:txBody>
      </p:sp>
      <p:sp>
        <p:nvSpPr>
          <p:cNvPr id="5" name="Rectangle 4"/>
          <p:cNvSpPr/>
          <p:nvPr/>
        </p:nvSpPr>
        <p:spPr>
          <a:xfrm>
            <a:off x="466033" y="2852936"/>
            <a:ext cx="8056929" cy="32162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sz="1600" dirty="0" smtClean="0"/>
              <a:t>Maxime </a:t>
            </a:r>
            <a:r>
              <a:rPr lang="fr-FR" sz="1600" dirty="0"/>
              <a:t>Lefrançois, Guillaume </a:t>
            </a:r>
            <a:r>
              <a:rPr lang="fr-FR" sz="1600" dirty="0" err="1"/>
              <a:t>Habault</a:t>
            </a:r>
            <a:r>
              <a:rPr lang="fr-FR" sz="1600" dirty="0"/>
              <a:t>, Caroline </a:t>
            </a:r>
            <a:r>
              <a:rPr lang="fr-FR" sz="1600" dirty="0" err="1"/>
              <a:t>Ramondou</a:t>
            </a:r>
            <a:r>
              <a:rPr lang="fr-FR" sz="1600" dirty="0"/>
              <a:t> and </a:t>
            </a:r>
            <a:r>
              <a:rPr lang="fr-FR" sz="1600" dirty="0" err="1"/>
              <a:t>Eric</a:t>
            </a:r>
            <a:r>
              <a:rPr lang="fr-FR" sz="1600" dirty="0"/>
              <a:t> </a:t>
            </a:r>
            <a:r>
              <a:rPr lang="fr-FR" sz="1600" dirty="0" err="1"/>
              <a:t>Françon</a:t>
            </a:r>
            <a:r>
              <a:rPr lang="fr-FR" sz="1600" dirty="0"/>
              <a:t>, 2016, </a:t>
            </a:r>
            <a:r>
              <a:rPr lang="fr-FR" sz="1600" b="1" dirty="0" smtClean="0">
                <a:hlinkClick r:id="rId2"/>
              </a:rPr>
              <a:t>Outsourcing </a:t>
            </a:r>
            <a:r>
              <a:rPr lang="fr-FR" sz="1600" b="1" dirty="0">
                <a:hlinkClick r:id="rId2"/>
              </a:rPr>
              <a:t>Electric </a:t>
            </a:r>
            <a:r>
              <a:rPr lang="fr-FR" sz="1600" b="1" dirty="0" err="1">
                <a:hlinkClick r:id="rId2"/>
              </a:rPr>
              <a:t>Vehicle</a:t>
            </a:r>
            <a:r>
              <a:rPr lang="fr-FR" sz="1600" b="1" dirty="0">
                <a:hlinkClick r:id="rId2"/>
              </a:rPr>
              <a:t> Smart </a:t>
            </a:r>
            <a:r>
              <a:rPr lang="fr-FR" sz="1600" b="1" dirty="0" err="1">
                <a:hlinkClick r:id="rId2"/>
              </a:rPr>
              <a:t>Charging</a:t>
            </a:r>
            <a:r>
              <a:rPr lang="fr-FR" sz="1600" b="1" dirty="0">
                <a:hlinkClick r:id="rId2"/>
              </a:rPr>
              <a:t> on the Web of </a:t>
            </a:r>
            <a:r>
              <a:rPr lang="fr-FR" sz="1600" b="1" dirty="0" smtClean="0">
                <a:hlinkClick r:id="rId2"/>
              </a:rPr>
              <a:t>Data</a:t>
            </a:r>
            <a:r>
              <a:rPr lang="fr-FR" sz="1600" dirty="0" smtClean="0"/>
              <a:t>, </a:t>
            </a:r>
            <a:br>
              <a:rPr lang="fr-FR" sz="1600" dirty="0" smtClean="0"/>
            </a:br>
            <a:r>
              <a:rPr lang="fr-FR" sz="1600" i="1" dirty="0" smtClean="0"/>
              <a:t>The First Int. </a:t>
            </a:r>
            <a:r>
              <a:rPr lang="fr-FR" sz="1600" i="1" dirty="0" err="1" smtClean="0"/>
              <a:t>Conf</a:t>
            </a:r>
            <a:r>
              <a:rPr lang="fr-FR" sz="1600" i="1" dirty="0" smtClean="0"/>
              <a:t>. on Green </a:t>
            </a:r>
            <a:r>
              <a:rPr lang="fr-FR" sz="1600" i="1" dirty="0"/>
              <a:t>Communications, </a:t>
            </a:r>
            <a:r>
              <a:rPr lang="fr-FR" sz="1600" i="1" dirty="0" err="1"/>
              <a:t>Computing</a:t>
            </a:r>
            <a:r>
              <a:rPr lang="fr-FR" sz="1600" i="1" dirty="0"/>
              <a:t> and </a:t>
            </a:r>
            <a:r>
              <a:rPr lang="fr-FR" sz="1600" i="1" dirty="0" smtClean="0"/>
              <a:t>Technologies</a:t>
            </a:r>
            <a:r>
              <a:rPr lang="fr-FR" sz="1600" dirty="0" smtClean="0"/>
              <a:t> (</a:t>
            </a:r>
            <a:r>
              <a:rPr lang="fr-FR" sz="1600" dirty="0"/>
              <a:t>GREEN'16), </a:t>
            </a:r>
            <a:r>
              <a:rPr lang="fr-FR" sz="1600" dirty="0" smtClean="0"/>
              <a:t/>
            </a:r>
            <a:br>
              <a:rPr lang="fr-FR" sz="1600" dirty="0" smtClean="0"/>
            </a:br>
            <a:r>
              <a:rPr lang="fr-FR" sz="1600" dirty="0" smtClean="0"/>
              <a:t>July 24-28, Nice</a:t>
            </a:r>
            <a:r>
              <a:rPr lang="fr-FR" sz="1600" dirty="0"/>
              <a:t>, </a:t>
            </a:r>
            <a:r>
              <a:rPr lang="fr-FR" sz="1600" dirty="0" smtClean="0"/>
              <a:t>France (</a:t>
            </a:r>
            <a:r>
              <a:rPr lang="fr-FR" sz="1600" dirty="0" err="1" smtClean="0"/>
              <a:t>submitted</a:t>
            </a:r>
            <a:r>
              <a:rPr lang="fr-FR" sz="1600" dirty="0" smtClean="0"/>
              <a:t>)</a:t>
            </a:r>
          </a:p>
          <a:p>
            <a:endParaRPr lang="fr-FR" dirty="0"/>
          </a:p>
          <a:p>
            <a:pPr lvl="0"/>
            <a:r>
              <a:rPr lang="en-US" sz="1100" u="sng" dirty="0">
                <a:solidFill>
                  <a:prstClr val="black"/>
                </a:solidFill>
                <a:latin typeface="Arial" panose="020B0604020202020204" pitchFamily="34" charset="0"/>
                <a:cs typeface="Arial" panose="020B0604020202020204" pitchFamily="34" charset="0"/>
              </a:rPr>
              <a:t>Links: </a:t>
            </a:r>
            <a:endParaRPr lang="en-US" sz="1100" u="sng" dirty="0" smtClean="0">
              <a:solidFill>
                <a:prstClr val="black"/>
              </a:solidFill>
              <a:latin typeface="Arial" panose="020B0604020202020204" pitchFamily="34" charset="0"/>
              <a:cs typeface="Arial" panose="020B0604020202020204" pitchFamily="34" charset="0"/>
            </a:endParaRPr>
          </a:p>
          <a:p>
            <a:pPr lvl="0"/>
            <a:r>
              <a:rPr lang="en-US" sz="1100" dirty="0" smtClean="0">
                <a:solidFill>
                  <a:prstClr val="black"/>
                </a:solidFill>
                <a:latin typeface="Arial" panose="020B0604020202020204" pitchFamily="34" charset="0"/>
                <a:cs typeface="Arial" panose="020B0604020202020204" pitchFamily="34" charset="0"/>
              </a:rPr>
              <a:t>The Demo website </a:t>
            </a:r>
            <a:r>
              <a:rPr lang="en-US" sz="1100" dirty="0">
                <a:solidFill>
                  <a:prstClr val="black"/>
                </a:solidFill>
                <a:latin typeface="Arial" panose="020B0604020202020204" pitchFamily="34" charset="0"/>
                <a:cs typeface="Arial" panose="020B0604020202020204" pitchFamily="34" charset="0"/>
              </a:rPr>
              <a:t>- </a:t>
            </a:r>
            <a:r>
              <a:rPr lang="en-US" sz="1100" dirty="0">
                <a:solidFill>
                  <a:prstClr val="black"/>
                </a:solidFill>
                <a:latin typeface="Arial" panose="020B0604020202020204" pitchFamily="34" charset="0"/>
                <a:cs typeface="Arial" panose="020B0604020202020204" pitchFamily="34" charset="0"/>
                <a:hlinkClick r:id="rId3"/>
              </a:rPr>
              <a:t>http://cnr-seas.cloudapp.net/scp</a:t>
            </a:r>
            <a:r>
              <a:rPr lang="en-US" sz="1100" dirty="0" smtClean="0">
                <a:solidFill>
                  <a:prstClr val="black"/>
                </a:solidFill>
                <a:latin typeface="Arial" panose="020B0604020202020204" pitchFamily="34" charset="0"/>
                <a:cs typeface="Arial" panose="020B0604020202020204" pitchFamily="34" charset="0"/>
                <a:hlinkClick r:id="rId3"/>
              </a:rPr>
              <a:t>/</a:t>
            </a:r>
            <a:endParaRPr lang="en-US" sz="1100" dirty="0" smtClean="0">
              <a:solidFill>
                <a:prstClr val="black"/>
              </a:solidFill>
              <a:latin typeface="Arial" panose="020B0604020202020204" pitchFamily="34" charset="0"/>
              <a:cs typeface="Arial" panose="020B0604020202020204" pitchFamily="34" charset="0"/>
            </a:endParaRPr>
          </a:p>
          <a:p>
            <a:pPr lvl="0"/>
            <a:r>
              <a:rPr lang="en-US" sz="1100" dirty="0" smtClean="0">
                <a:solidFill>
                  <a:prstClr val="black"/>
                </a:solidFill>
                <a:latin typeface="Arial" panose="020B0604020202020204" pitchFamily="34" charset="0"/>
                <a:cs typeface="Arial" panose="020B0604020202020204" pitchFamily="34" charset="0"/>
              </a:rPr>
              <a:t>The </a:t>
            </a:r>
            <a:r>
              <a:rPr lang="en-US" sz="1100" dirty="0">
                <a:solidFill>
                  <a:prstClr val="black"/>
                </a:solidFill>
                <a:latin typeface="Arial" panose="020B0604020202020204" pitchFamily="34" charset="0"/>
                <a:cs typeface="Arial" panose="020B0604020202020204" pitchFamily="34" charset="0"/>
              </a:rPr>
              <a:t>SEAS project - </a:t>
            </a:r>
            <a:r>
              <a:rPr lang="en-US" sz="1100" dirty="0">
                <a:solidFill>
                  <a:prstClr val="black"/>
                </a:solidFill>
                <a:latin typeface="Arial" panose="020B0604020202020204" pitchFamily="34" charset="0"/>
                <a:cs typeface="Arial" panose="020B0604020202020204" pitchFamily="34" charset="0"/>
                <a:hlinkClick r:id="rId4"/>
              </a:rPr>
              <a:t>https://w3id.org/seas</a:t>
            </a:r>
            <a:endParaRPr lang="en-US" sz="1100" dirty="0">
              <a:solidFill>
                <a:prstClr val="black"/>
              </a:solidFill>
              <a:latin typeface="Arial" panose="020B0604020202020204" pitchFamily="34" charset="0"/>
              <a:cs typeface="Arial" panose="020B0604020202020204" pitchFamily="34" charset="0"/>
            </a:endParaRPr>
          </a:p>
          <a:p>
            <a:pPr lvl="0"/>
            <a:r>
              <a:rPr lang="en-US" sz="1100" dirty="0">
                <a:solidFill>
                  <a:prstClr val="black"/>
                </a:solidFill>
                <a:latin typeface="Arial" panose="020B0604020202020204" pitchFamily="34" charset="0"/>
                <a:cs typeface="Arial" panose="020B0604020202020204" pitchFamily="34" charset="0"/>
              </a:rPr>
              <a:t>The SEAS ontologies - </a:t>
            </a:r>
            <a:r>
              <a:rPr lang="en-US" sz="1100" dirty="0">
                <a:solidFill>
                  <a:prstClr val="black"/>
                </a:solidFill>
                <a:latin typeface="Arial" panose="020B0604020202020204" pitchFamily="34" charset="0"/>
                <a:cs typeface="Arial" panose="020B0604020202020204" pitchFamily="34" charset="0"/>
                <a:hlinkClick r:id="rId4"/>
              </a:rPr>
              <a:t>https://w3id.org/seas/ontology/all#</a:t>
            </a:r>
            <a:r>
              <a:rPr lang="en-US" sz="1100" dirty="0">
                <a:solidFill>
                  <a:prstClr val="black"/>
                </a:solidFill>
                <a:latin typeface="Arial" panose="020B0604020202020204" pitchFamily="34" charset="0"/>
                <a:cs typeface="Arial" panose="020B0604020202020204" pitchFamily="34" charset="0"/>
              </a:rPr>
              <a:t> (collaboration with WP2)</a:t>
            </a:r>
          </a:p>
          <a:p>
            <a:pPr lvl="0"/>
            <a:r>
              <a:rPr lang="en-US" sz="1100" dirty="0">
                <a:solidFill>
                  <a:prstClr val="black"/>
                </a:solidFill>
                <a:latin typeface="Arial" panose="020B0604020202020204" pitchFamily="34" charset="0"/>
                <a:cs typeface="Arial" panose="020B0604020202020204" pitchFamily="34" charset="0"/>
              </a:rPr>
              <a:t>The MDQ project - </a:t>
            </a:r>
            <a:r>
              <a:rPr lang="en-US" sz="1100" dirty="0">
                <a:solidFill>
                  <a:prstClr val="black"/>
                </a:solidFill>
                <a:latin typeface="Arial" panose="020B0604020202020204" pitchFamily="34" charset="0"/>
                <a:cs typeface="Arial" panose="020B0604020202020204" pitchFamily="34" charset="0"/>
                <a:hlinkClick r:id="rId5"/>
              </a:rPr>
              <a:t>https://w3id.org/multidimensional-quantity</a:t>
            </a:r>
            <a:endParaRPr lang="en-US" sz="1100" dirty="0">
              <a:solidFill>
                <a:prstClr val="black"/>
              </a:solidFill>
              <a:latin typeface="Arial" panose="020B0604020202020204" pitchFamily="34" charset="0"/>
              <a:cs typeface="Arial" panose="020B0604020202020204" pitchFamily="34" charset="0"/>
            </a:endParaRPr>
          </a:p>
          <a:p>
            <a:pPr lvl="0"/>
            <a:r>
              <a:rPr lang="en-US" sz="1100" dirty="0">
                <a:solidFill>
                  <a:prstClr val="black"/>
                </a:solidFill>
                <a:latin typeface="Arial" panose="020B0604020202020204" pitchFamily="34" charset="0"/>
                <a:cs typeface="Arial" panose="020B0604020202020204" pitchFamily="34" charset="0"/>
              </a:rPr>
              <a:t>The MDQ ontology -  </a:t>
            </a:r>
            <a:r>
              <a:rPr lang="en-US" sz="1100" dirty="0">
                <a:solidFill>
                  <a:prstClr val="black"/>
                </a:solidFill>
                <a:latin typeface="Arial" panose="020B0604020202020204" pitchFamily="34" charset="0"/>
                <a:cs typeface="Arial" panose="020B0604020202020204" pitchFamily="34" charset="0"/>
                <a:hlinkClick r:id="rId6"/>
              </a:rPr>
              <a:t>https://w3id.org/multidimensional-quantity/resource/Ontology</a:t>
            </a:r>
            <a:endParaRPr lang="en-US" sz="1100" dirty="0">
              <a:solidFill>
                <a:prstClr val="black"/>
              </a:solidFill>
              <a:latin typeface="Arial" panose="020B0604020202020204" pitchFamily="34" charset="0"/>
              <a:cs typeface="Arial" panose="020B0604020202020204" pitchFamily="34" charset="0"/>
            </a:endParaRPr>
          </a:p>
          <a:p>
            <a:pPr lvl="0"/>
            <a:r>
              <a:rPr lang="en-US" sz="1100" dirty="0">
                <a:solidFill>
                  <a:prstClr val="black"/>
                </a:solidFill>
                <a:latin typeface="Arial" panose="020B0604020202020204" pitchFamily="34" charset="0"/>
                <a:cs typeface="Arial" panose="020B0604020202020204" pitchFamily="34" charset="0"/>
              </a:rPr>
              <a:t>The MDQ energy vocabulary-  </a:t>
            </a:r>
            <a:r>
              <a:rPr lang="en-US" sz="1100" dirty="0">
                <a:solidFill>
                  <a:prstClr val="black"/>
                </a:solidFill>
                <a:latin typeface="Arial" panose="020B0604020202020204" pitchFamily="34" charset="0"/>
                <a:cs typeface="Arial" panose="020B0604020202020204" pitchFamily="34" charset="0"/>
                <a:hlinkClick r:id="rId7"/>
              </a:rPr>
              <a:t>https://w3id.org/multidimensional-quantity/resource/EnergyVocabulary</a:t>
            </a:r>
            <a:endParaRPr lang="en-US" sz="1100" dirty="0">
              <a:solidFill>
                <a:prstClr val="black"/>
              </a:solidFill>
              <a:latin typeface="Arial" panose="020B0604020202020204" pitchFamily="34" charset="0"/>
              <a:cs typeface="Arial" panose="020B0604020202020204" pitchFamily="34" charset="0"/>
            </a:endParaRPr>
          </a:p>
          <a:p>
            <a:pPr lvl="0"/>
            <a:r>
              <a:rPr lang="en-US" sz="1100" dirty="0">
                <a:solidFill>
                  <a:prstClr val="black"/>
                </a:solidFill>
                <a:latin typeface="Arial" panose="020B0604020202020204" pitchFamily="34" charset="0"/>
                <a:cs typeface="Arial" panose="020B0604020202020204" pitchFamily="34" charset="0"/>
              </a:rPr>
              <a:t>The SPARQL-Generate project - </a:t>
            </a:r>
            <a:r>
              <a:rPr lang="en-US" sz="1100" dirty="0">
                <a:solidFill>
                  <a:prstClr val="black"/>
                </a:solidFill>
                <a:latin typeface="Arial" panose="020B0604020202020204" pitchFamily="34" charset="0"/>
                <a:cs typeface="Arial" panose="020B0604020202020204" pitchFamily="34" charset="0"/>
                <a:hlinkClick r:id="rId8"/>
              </a:rPr>
              <a:t>https://w3id.org/sparql-generate </a:t>
            </a:r>
            <a:endParaRPr lang="en-US" sz="1100" dirty="0" smtClean="0">
              <a:solidFill>
                <a:prstClr val="black"/>
              </a:solidFill>
              <a:latin typeface="Arial" panose="020B0604020202020204" pitchFamily="34" charset="0"/>
              <a:cs typeface="Arial" panose="020B0604020202020204" pitchFamily="34" charset="0"/>
            </a:endParaRPr>
          </a:p>
          <a:p>
            <a:pPr lvl="0"/>
            <a:endParaRPr lang="en-US" sz="1100" dirty="0">
              <a:solidFill>
                <a:prstClr val="black"/>
              </a:solidFill>
              <a:latin typeface="Arial" panose="020B0604020202020204" pitchFamily="34" charset="0"/>
              <a:cs typeface="Arial" panose="020B0604020202020204" pitchFamily="34" charset="0"/>
            </a:endParaRPr>
          </a:p>
          <a:p>
            <a:r>
              <a:rPr lang="en-US" sz="1100" dirty="0" smtClean="0">
                <a:solidFill>
                  <a:prstClr val="black"/>
                </a:solidFill>
                <a:latin typeface="Arial" panose="020B0604020202020204" pitchFamily="34" charset="0"/>
                <a:cs typeface="Arial" panose="020B0604020202020204" pitchFamily="34" charset="0"/>
              </a:rPr>
              <a:t>This presentation - </a:t>
            </a:r>
            <a:r>
              <a:rPr lang="en-US" sz="1100" dirty="0">
                <a:solidFill>
                  <a:prstClr val="black"/>
                </a:solidFill>
                <a:latin typeface="Arial" panose="020B0604020202020204" pitchFamily="34" charset="0"/>
                <a:cs typeface="Arial" panose="020B0604020202020204" pitchFamily="34" charset="0"/>
                <a:hlinkClick r:id="rId9"/>
              </a:rPr>
              <a:t>http</a:t>
            </a:r>
            <a:r>
              <a:rPr lang="en-US" sz="1100" dirty="0" smtClean="0">
                <a:solidFill>
                  <a:prstClr val="black"/>
                </a:solidFill>
                <a:latin typeface="Arial" panose="020B0604020202020204" pitchFamily="34" charset="0"/>
                <a:cs typeface="Arial" panose="020B0604020202020204" pitchFamily="34" charset="0"/>
                <a:hlinkClick r:id="rId9"/>
              </a:rPr>
              <a:t>://cnr-seas.cloudapp.net/scp/presentation.pptx</a:t>
            </a:r>
            <a:endParaRPr lang="en-US" sz="1100" dirty="0">
              <a:solidFill>
                <a:prstClr val="black"/>
              </a:solidFill>
              <a:latin typeface="Arial" panose="020B0604020202020204" pitchFamily="34" charset="0"/>
              <a:cs typeface="Arial" panose="020B0604020202020204" pitchFamily="34" charset="0"/>
            </a:endParaRPr>
          </a:p>
          <a:p>
            <a:pPr lvl="0"/>
            <a:endParaRPr lang="en-US" sz="1100" dirty="0" smtClean="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6096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55776" y="1196752"/>
            <a:ext cx="6264240" cy="2304256"/>
          </a:xfrm>
        </p:spPr>
        <p:txBody>
          <a:bodyPr/>
          <a:lstStyle/>
          <a:p>
            <a:pPr marL="0" indent="0">
              <a:buNone/>
            </a:pPr>
            <a:r>
              <a:rPr lang="en-US" b="1" dirty="0" smtClean="0"/>
              <a:t>Smart Energy Aware Systems (SEAS) project: </a:t>
            </a:r>
            <a:endParaRPr lang="en-US" dirty="0" smtClean="0"/>
          </a:p>
          <a:p>
            <a:r>
              <a:rPr lang="en-US" dirty="0" smtClean="0"/>
              <a:t>Aims at developing an ecosystem to help entities better manage, coordinate and optimize energy consumption, production and storage.</a:t>
            </a:r>
          </a:p>
          <a:p>
            <a:pPr marL="0" indent="0">
              <a:buNone/>
            </a:pPr>
            <a:endParaRPr lang="en-US" dirty="0" smtClean="0"/>
          </a:p>
          <a:p>
            <a:r>
              <a:rPr lang="en-US" dirty="0" smtClean="0"/>
              <a:t>This presentation reports a joint work between SEAS partners and particularly focuses on </a:t>
            </a:r>
            <a:r>
              <a:rPr lang="en-US" dirty="0" err="1" smtClean="0"/>
              <a:t>Compagnie</a:t>
            </a:r>
            <a:r>
              <a:rPr lang="en-US" dirty="0" smtClean="0"/>
              <a:t> </a:t>
            </a:r>
            <a:r>
              <a:rPr lang="en-US" dirty="0" err="1" smtClean="0"/>
              <a:t>Nationale</a:t>
            </a:r>
            <a:r>
              <a:rPr lang="en-US" dirty="0" smtClean="0"/>
              <a:t> du Rhône (CNR) Electric Vehicle (EV) Smart Charging Use Case (UC), which tackles the emerging need for electric mobility.</a:t>
            </a:r>
            <a:endParaRPr lang="en-US"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96752"/>
            <a:ext cx="2103135" cy="1716430"/>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818" y="3344359"/>
            <a:ext cx="1510470" cy="1440160"/>
          </a:xfrm>
          <a:prstGeom prst="rect">
            <a:avLst/>
          </a:prstGeom>
        </p:spPr>
      </p:pic>
      <p:sp>
        <p:nvSpPr>
          <p:cNvPr id="7" name="Rectangle 6"/>
          <p:cNvSpPr/>
          <p:nvPr/>
        </p:nvSpPr>
        <p:spPr>
          <a:xfrm>
            <a:off x="971600" y="5859269"/>
            <a:ext cx="6840760"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sz="1400" dirty="0" err="1" smtClean="0"/>
              <a:t>submitted</a:t>
            </a:r>
            <a:r>
              <a:rPr lang="fr-FR" sz="1400" dirty="0" smtClean="0"/>
              <a:t> to:</a:t>
            </a:r>
          </a:p>
          <a:p>
            <a:r>
              <a:rPr lang="fr-FR" sz="1400" dirty="0" smtClean="0"/>
              <a:t>Maxime </a:t>
            </a:r>
            <a:r>
              <a:rPr lang="fr-FR" sz="1400" dirty="0"/>
              <a:t>Lefrançois, Guillaume </a:t>
            </a:r>
            <a:r>
              <a:rPr lang="fr-FR" sz="1400" dirty="0" err="1"/>
              <a:t>Habault</a:t>
            </a:r>
            <a:r>
              <a:rPr lang="fr-FR" sz="1400" dirty="0"/>
              <a:t>, Caroline </a:t>
            </a:r>
            <a:r>
              <a:rPr lang="fr-FR" sz="1400" dirty="0" err="1"/>
              <a:t>Ramondou</a:t>
            </a:r>
            <a:r>
              <a:rPr lang="fr-FR" sz="1400" dirty="0"/>
              <a:t> and </a:t>
            </a:r>
            <a:r>
              <a:rPr lang="fr-FR" sz="1400" dirty="0" err="1"/>
              <a:t>Eric</a:t>
            </a:r>
            <a:r>
              <a:rPr lang="fr-FR" sz="1400" dirty="0"/>
              <a:t> </a:t>
            </a:r>
            <a:r>
              <a:rPr lang="fr-FR" sz="1400" dirty="0" err="1"/>
              <a:t>Françon</a:t>
            </a:r>
            <a:r>
              <a:rPr lang="fr-FR" sz="1400" dirty="0"/>
              <a:t>, 2016, </a:t>
            </a:r>
          </a:p>
          <a:p>
            <a:r>
              <a:rPr lang="fr-FR" sz="1400" b="1" dirty="0" smtClean="0"/>
              <a:t>Outsourcing </a:t>
            </a:r>
            <a:r>
              <a:rPr lang="fr-FR" sz="1400" b="1" dirty="0"/>
              <a:t>Electric </a:t>
            </a:r>
            <a:r>
              <a:rPr lang="fr-FR" sz="1400" b="1" dirty="0" err="1"/>
              <a:t>Vehicle</a:t>
            </a:r>
            <a:r>
              <a:rPr lang="fr-FR" sz="1400" b="1" dirty="0"/>
              <a:t> Smart </a:t>
            </a:r>
            <a:r>
              <a:rPr lang="fr-FR" sz="1400" b="1" dirty="0" err="1"/>
              <a:t>Charging</a:t>
            </a:r>
            <a:r>
              <a:rPr lang="fr-FR" sz="1400" b="1" dirty="0"/>
              <a:t> on the Web of </a:t>
            </a:r>
            <a:r>
              <a:rPr lang="fr-FR" sz="1400" b="1" dirty="0" smtClean="0"/>
              <a:t>Data</a:t>
            </a:r>
            <a:r>
              <a:rPr lang="fr-FR" sz="1400" dirty="0" smtClean="0"/>
              <a:t>, </a:t>
            </a:r>
            <a:r>
              <a:rPr lang="fr-FR" sz="1400" i="1" dirty="0" smtClean="0"/>
              <a:t>The First Int. </a:t>
            </a:r>
            <a:r>
              <a:rPr lang="fr-FR" sz="1400" i="1" dirty="0" err="1" smtClean="0"/>
              <a:t>Conf</a:t>
            </a:r>
            <a:r>
              <a:rPr lang="fr-FR" sz="1400" i="1" dirty="0" smtClean="0"/>
              <a:t>. on Green </a:t>
            </a:r>
            <a:r>
              <a:rPr lang="fr-FR" sz="1400" i="1" dirty="0"/>
              <a:t>Communications, </a:t>
            </a:r>
            <a:r>
              <a:rPr lang="fr-FR" sz="1400" i="1" dirty="0" err="1"/>
              <a:t>Computing</a:t>
            </a:r>
            <a:r>
              <a:rPr lang="fr-FR" sz="1400" i="1" dirty="0"/>
              <a:t> and </a:t>
            </a:r>
            <a:r>
              <a:rPr lang="fr-FR" sz="1400" i="1" dirty="0" smtClean="0"/>
              <a:t>Technologies</a:t>
            </a:r>
            <a:r>
              <a:rPr lang="fr-FR" sz="1400" dirty="0" smtClean="0"/>
              <a:t> (</a:t>
            </a:r>
            <a:r>
              <a:rPr lang="fr-FR" sz="1400" dirty="0"/>
              <a:t>GREEN'16), </a:t>
            </a:r>
            <a:r>
              <a:rPr lang="fr-FR" sz="1400" dirty="0" smtClean="0"/>
              <a:t>July 24-28, Nice</a:t>
            </a:r>
            <a:r>
              <a:rPr lang="fr-FR" sz="1400" dirty="0"/>
              <a:t>, France</a:t>
            </a:r>
          </a:p>
        </p:txBody>
      </p:sp>
    </p:spTree>
    <p:extLst>
      <p:ext uri="{BB962C8B-B14F-4D97-AF65-F5344CB8AC3E}">
        <p14:creationId xmlns:p14="http://schemas.microsoft.com/office/powerpoint/2010/main" val="4247474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e 27"/>
          <p:cNvGrpSpPr/>
          <p:nvPr/>
        </p:nvGrpSpPr>
        <p:grpSpPr>
          <a:xfrm>
            <a:off x="0" y="1556792"/>
            <a:ext cx="5580111" cy="4827550"/>
            <a:chOff x="294241" y="3013765"/>
            <a:chExt cx="4928042" cy="3478454"/>
          </a:xfrm>
        </p:grpSpPr>
        <p:grpSp>
          <p:nvGrpSpPr>
            <p:cNvPr id="7" name="Groupe 6"/>
            <p:cNvGrpSpPr/>
            <p:nvPr/>
          </p:nvGrpSpPr>
          <p:grpSpPr>
            <a:xfrm>
              <a:off x="294241" y="3013765"/>
              <a:ext cx="4928042" cy="3478454"/>
              <a:chOff x="187218" y="3250146"/>
              <a:chExt cx="5673063" cy="4257675"/>
            </a:xfrm>
          </p:grpSpPr>
          <p:grpSp>
            <p:nvGrpSpPr>
              <p:cNvPr id="8" name="Groupe 7"/>
              <p:cNvGrpSpPr/>
              <p:nvPr/>
            </p:nvGrpSpPr>
            <p:grpSpPr>
              <a:xfrm>
                <a:off x="187218" y="3250146"/>
                <a:ext cx="5673063" cy="4257675"/>
                <a:chOff x="187218" y="3250146"/>
                <a:chExt cx="5673063" cy="4257675"/>
              </a:xfrm>
            </p:grpSpPr>
            <p:pic>
              <p:nvPicPr>
                <p:cNvPr id="11" name="Picture 23"/>
                <p:cNvPicPr>
                  <a:picLocks noChangeAspect="1" noChangeArrowheads="1"/>
                </p:cNvPicPr>
                <p:nvPr/>
              </p:nvPicPr>
              <p:blipFill rotWithShape="1">
                <a:blip r:embed="rId3">
                  <a:extLst>
                    <a:ext uri="{28A0092B-C50C-407E-A947-70E740481C1C}">
                      <a14:useLocalDpi xmlns:a14="http://schemas.microsoft.com/office/drawing/2010/main" val="0"/>
                    </a:ext>
                  </a:extLst>
                </a:blip>
                <a:srcRect l="5413" r="3933"/>
                <a:stretch/>
              </p:blipFill>
              <p:spPr bwMode="auto">
                <a:xfrm>
                  <a:off x="187218" y="3250146"/>
                  <a:ext cx="5673063"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ZoneTexte 11"/>
                <p:cNvSpPr txBox="1"/>
                <p:nvPr/>
              </p:nvSpPr>
              <p:spPr>
                <a:xfrm>
                  <a:off x="3467100" y="5248809"/>
                  <a:ext cx="1511299" cy="246221"/>
                </a:xfrm>
                <a:prstGeom prst="rect">
                  <a:avLst/>
                </a:prstGeom>
                <a:noFill/>
              </p:spPr>
              <p:txBody>
                <a:bodyPr wrap="square" rtlCol="0">
                  <a:spAutoFit/>
                </a:bodyPr>
                <a:lstStyle/>
                <a:p>
                  <a:pPr algn="ctr"/>
                  <a:r>
                    <a:rPr lang="fr-FR" sz="1000" dirty="0" err="1" smtClean="0"/>
                    <a:t>With</a:t>
                  </a:r>
                  <a:r>
                    <a:rPr lang="fr-FR" sz="1000" dirty="0" smtClean="0"/>
                    <a:t>  smart </a:t>
                  </a:r>
                  <a:r>
                    <a:rPr lang="fr-FR" sz="1000" dirty="0" err="1" smtClean="0"/>
                    <a:t>charging</a:t>
                  </a:r>
                  <a:endParaRPr lang="fr-FR" sz="1000" dirty="0"/>
                </a:p>
              </p:txBody>
            </p:sp>
            <p:sp>
              <p:nvSpPr>
                <p:cNvPr id="13" name="ZoneTexte 12"/>
                <p:cNvSpPr txBox="1"/>
                <p:nvPr/>
              </p:nvSpPr>
              <p:spPr>
                <a:xfrm>
                  <a:off x="2578099" y="3534309"/>
                  <a:ext cx="1422400" cy="400110"/>
                </a:xfrm>
                <a:prstGeom prst="rect">
                  <a:avLst/>
                </a:prstGeom>
                <a:noFill/>
              </p:spPr>
              <p:txBody>
                <a:bodyPr wrap="square" rtlCol="0">
                  <a:spAutoFit/>
                </a:bodyPr>
                <a:lstStyle/>
                <a:p>
                  <a:pPr algn="ctr"/>
                  <a:r>
                    <a:rPr lang="fr-FR" sz="1000" dirty="0" err="1" smtClean="0"/>
                    <a:t>Without</a:t>
                  </a:r>
                  <a:r>
                    <a:rPr lang="fr-FR" sz="1000" dirty="0" smtClean="0"/>
                    <a:t> smart </a:t>
                  </a:r>
                  <a:r>
                    <a:rPr lang="fr-FR" sz="1000" dirty="0" err="1" smtClean="0"/>
                    <a:t>charging</a:t>
                  </a:r>
                  <a:endParaRPr lang="fr-FR" sz="1000" dirty="0"/>
                </a:p>
              </p:txBody>
            </p:sp>
            <p:cxnSp>
              <p:nvCxnSpPr>
                <p:cNvPr id="14" name="Connecteur droit avec flèche 13"/>
                <p:cNvCxnSpPr/>
                <p:nvPr/>
              </p:nvCxnSpPr>
              <p:spPr>
                <a:xfrm>
                  <a:off x="3848099" y="3770327"/>
                  <a:ext cx="663575" cy="68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9" name="Connecteur droit avec flèche 8"/>
              <p:cNvCxnSpPr/>
              <p:nvPr/>
            </p:nvCxnSpPr>
            <p:spPr>
              <a:xfrm>
                <a:off x="3848099" y="3804513"/>
                <a:ext cx="762001" cy="297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3848099" y="3804513"/>
                <a:ext cx="663575" cy="564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5" name="Connecteur droit avec flèche 14"/>
            <p:cNvCxnSpPr>
              <a:stCxn id="12" idx="0"/>
            </p:cNvCxnSpPr>
            <p:nvPr/>
          </p:nvCxnSpPr>
          <p:spPr>
            <a:xfrm flipV="1">
              <a:off x="3799802" y="4369449"/>
              <a:ext cx="312731" cy="277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title"/>
          </p:nvPr>
        </p:nvSpPr>
        <p:spPr>
          <a:xfrm>
            <a:off x="433556" y="1029744"/>
            <a:ext cx="7908125" cy="504056"/>
          </a:xfrm>
        </p:spPr>
        <p:txBody>
          <a:bodyPr/>
          <a:lstStyle/>
          <a:p>
            <a:r>
              <a:rPr lang="fr-FR" dirty="0" smtClean="0"/>
              <a:t>1 – </a:t>
            </a:r>
            <a:r>
              <a:rPr lang="fr-FR" dirty="0" err="1" smtClean="0"/>
              <a:t>Context</a:t>
            </a:r>
            <a:r>
              <a:rPr lang="fr-FR" dirty="0" smtClean="0"/>
              <a:t> : the </a:t>
            </a:r>
            <a:r>
              <a:rPr lang="fr-FR" dirty="0" err="1" smtClean="0"/>
              <a:t>need</a:t>
            </a:r>
            <a:r>
              <a:rPr lang="fr-FR" dirty="0" smtClean="0"/>
              <a:t> of EV </a:t>
            </a:r>
            <a:r>
              <a:rPr lang="fr-FR" dirty="0" err="1" smtClean="0"/>
              <a:t>smartcharging</a:t>
            </a:r>
            <a:endParaRPr lang="fr-FR" dirty="0"/>
          </a:p>
        </p:txBody>
      </p:sp>
      <p:sp>
        <p:nvSpPr>
          <p:cNvPr id="5" name="Espace réservé du texte 18"/>
          <p:cNvSpPr txBox="1">
            <a:spLocks/>
          </p:cNvSpPr>
          <p:nvPr/>
        </p:nvSpPr>
        <p:spPr>
          <a:xfrm>
            <a:off x="5580112" y="1535341"/>
            <a:ext cx="3405994" cy="1173579"/>
          </a:xfrm>
          <a:prstGeom prst="rect">
            <a:avLst/>
          </a:prstGeom>
        </p:spPr>
        <p:txBody>
          <a:bodyPr/>
          <a:lstStyle>
            <a:lvl1pPr marL="457200" marR="0" indent="-4572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kern="120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EV are charged instantly </a:t>
            </a:r>
          </a:p>
          <a:p>
            <a:r>
              <a:rPr lang="en-US" sz="1600" dirty="0" smtClean="0"/>
              <a:t>No external control is involved in the charging process.</a:t>
            </a:r>
          </a:p>
        </p:txBody>
      </p:sp>
      <p:sp>
        <p:nvSpPr>
          <p:cNvPr id="21" name="Espace réservé du texte 18"/>
          <p:cNvSpPr txBox="1">
            <a:spLocks/>
          </p:cNvSpPr>
          <p:nvPr/>
        </p:nvSpPr>
        <p:spPr>
          <a:xfrm>
            <a:off x="5625057" y="2708920"/>
            <a:ext cx="3339431" cy="1571973"/>
          </a:xfrm>
          <a:prstGeom prst="rect">
            <a:avLst/>
          </a:prstGeom>
        </p:spPr>
        <p:txBody>
          <a:bodyPr vert="horz" lIns="36000" tIns="45720" rIns="36000" bIns="45720" rtlCol="0">
            <a:noAutofit/>
          </a:bodyPr>
          <a:lstStyle>
            <a:lvl1pPr marL="457200" marR="0" indent="-4572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kern="120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With the expected growth of EV:</a:t>
            </a:r>
          </a:p>
          <a:p>
            <a:r>
              <a:rPr lang="en-US" sz="1600" dirty="0" smtClean="0"/>
              <a:t>Uncontrolled </a:t>
            </a:r>
            <a:r>
              <a:rPr lang="en-US" sz="1600" dirty="0"/>
              <a:t>charging introduces fluctuation in energy consumption </a:t>
            </a:r>
          </a:p>
          <a:p>
            <a:pPr marL="0" indent="0">
              <a:buNone/>
            </a:pPr>
            <a:endParaRPr lang="en-US" sz="1000" b="1" u="sng" dirty="0" smtClean="0"/>
          </a:p>
          <a:p>
            <a:pPr marL="0" indent="0">
              <a:buNone/>
            </a:pPr>
            <a:r>
              <a:rPr lang="en-US" sz="1600" b="1" u="sng" dirty="0" smtClean="0"/>
              <a:t>Impact </a:t>
            </a:r>
            <a:r>
              <a:rPr lang="en-US" sz="1600" b="1" u="sng" dirty="0"/>
              <a:t>on the electricity </a:t>
            </a:r>
            <a:r>
              <a:rPr lang="en-US" sz="1600" b="1" u="sng" dirty="0" smtClean="0"/>
              <a:t>system</a:t>
            </a:r>
            <a:r>
              <a:rPr lang="en-US" sz="1600" dirty="0"/>
              <a:t>:</a:t>
            </a:r>
            <a:endParaRPr lang="en-US" sz="1600" dirty="0" smtClean="0"/>
          </a:p>
          <a:p>
            <a:pPr marL="324000" indent="-324000">
              <a:spcBef>
                <a:spcPts val="0"/>
              </a:spcBef>
            </a:pPr>
            <a:r>
              <a:rPr lang="en-US" sz="1600" dirty="0" smtClean="0"/>
              <a:t>Distribution grids congestions due to power peaks and voltage drops,</a:t>
            </a:r>
          </a:p>
          <a:p>
            <a:pPr marL="324000" indent="-324000">
              <a:spcBef>
                <a:spcPts val="0"/>
              </a:spcBef>
            </a:pPr>
            <a:r>
              <a:rPr lang="en-US" sz="1600" dirty="0" smtClean="0"/>
              <a:t>Increased costs of electricity,</a:t>
            </a:r>
          </a:p>
          <a:p>
            <a:pPr marL="324000" indent="-324000">
              <a:spcBef>
                <a:spcPts val="0"/>
              </a:spcBef>
            </a:pPr>
            <a:r>
              <a:rPr lang="en-US" sz="1600" dirty="0" smtClean="0"/>
              <a:t>Expensive generation and grid reinforcements.</a:t>
            </a:r>
          </a:p>
          <a:p>
            <a:pPr marL="324000" indent="-324000">
              <a:spcBef>
                <a:spcPts val="0"/>
              </a:spcBef>
              <a:buFont typeface="Arial" panose="020B0604020202020204" pitchFamily="34" charset="0"/>
              <a:buChar char="•"/>
            </a:pPr>
            <a:endParaRPr lang="en-US" sz="1600" dirty="0"/>
          </a:p>
        </p:txBody>
      </p:sp>
      <p:sp>
        <p:nvSpPr>
          <p:cNvPr id="29" name="Sous-titre 16"/>
          <p:cNvSpPr txBox="1">
            <a:spLocks/>
          </p:cNvSpPr>
          <p:nvPr/>
        </p:nvSpPr>
        <p:spPr>
          <a:xfrm>
            <a:off x="5697065" y="2420888"/>
            <a:ext cx="3123407" cy="365701"/>
          </a:xfrm>
          <a:prstGeom prst="rect">
            <a:avLst/>
          </a:prstGeom>
        </p:spPr>
        <p:txBody>
          <a:bodyPr vert="horz" lIns="91440" tIns="45720" rIns="91440" bIns="45720" rtlCol="0">
            <a:noAutofit/>
          </a:bodyPr>
          <a:lstStyle>
            <a:lvl1pPr marL="0" indent="0" algn="l" defTabSz="1007943" rtl="0" eaLnBrk="1" latinLnBrk="0" hangingPunct="1">
              <a:lnSpc>
                <a:spcPct val="90000"/>
              </a:lnSpc>
              <a:spcBef>
                <a:spcPts val="1102"/>
              </a:spcBef>
              <a:buClr>
                <a:schemeClr val="tx1">
                  <a:lumMod val="95000"/>
                  <a:lumOff val="5000"/>
                </a:schemeClr>
              </a:buClr>
              <a:buFont typeface="Darwin" panose="02000000000000000000" pitchFamily="50" charset="0"/>
              <a:buNone/>
              <a:defRPr sz="1800" b="1" kern="1200" cap="none" baseline="0">
                <a:solidFill>
                  <a:schemeClr val="accent2"/>
                </a:solidFill>
                <a:latin typeface="+mj-lt"/>
                <a:ea typeface="+mn-ea"/>
                <a:cs typeface="+mn-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n-lt"/>
                <a:ea typeface="+mn-ea"/>
                <a:cs typeface="+mn-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n-lt"/>
                <a:ea typeface="+mn-ea"/>
                <a:cs typeface="+mn-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9pPr>
          </a:lstStyle>
          <a:p>
            <a:pPr algn="ctr"/>
            <a:r>
              <a:rPr lang="en-US" dirty="0" smtClean="0"/>
              <a:t>Consequences</a:t>
            </a:r>
            <a:endParaRPr lang="en-US" dirty="0"/>
          </a:p>
        </p:txBody>
      </p:sp>
      <p:sp>
        <p:nvSpPr>
          <p:cNvPr id="34" name="Sous-titre 16"/>
          <p:cNvSpPr txBox="1">
            <a:spLocks/>
          </p:cNvSpPr>
          <p:nvPr/>
        </p:nvSpPr>
        <p:spPr>
          <a:xfrm>
            <a:off x="5671437" y="5733256"/>
            <a:ext cx="3123407" cy="864096"/>
          </a:xfrm>
          <a:prstGeom prst="rect">
            <a:avLst/>
          </a:prstGeom>
        </p:spPr>
        <p:txBody>
          <a:bodyPr vert="horz" lIns="91440" tIns="45720" rIns="91440" bIns="45720" rtlCol="0">
            <a:noAutofit/>
          </a:bodyPr>
          <a:lstStyle>
            <a:lvl1pPr marL="0" indent="0" algn="l" defTabSz="1007943" rtl="0" eaLnBrk="1" latinLnBrk="0" hangingPunct="1">
              <a:lnSpc>
                <a:spcPct val="90000"/>
              </a:lnSpc>
              <a:spcBef>
                <a:spcPts val="1102"/>
              </a:spcBef>
              <a:buClr>
                <a:schemeClr val="tx1">
                  <a:lumMod val="95000"/>
                  <a:lumOff val="5000"/>
                </a:schemeClr>
              </a:buClr>
              <a:buFont typeface="Darwin" panose="02000000000000000000" pitchFamily="50" charset="0"/>
              <a:buNone/>
              <a:defRPr sz="1800" b="1" kern="1200" cap="none" baseline="0">
                <a:solidFill>
                  <a:schemeClr val="accent2"/>
                </a:solidFill>
                <a:latin typeface="+mj-lt"/>
                <a:ea typeface="+mn-ea"/>
                <a:cs typeface="+mn-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n-lt"/>
                <a:ea typeface="+mn-ea"/>
                <a:cs typeface="+mn-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n-lt"/>
                <a:ea typeface="+mn-ea"/>
                <a:cs typeface="+mn-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9pPr>
          </a:lstStyle>
          <a:p>
            <a:pPr algn="ctr"/>
            <a:r>
              <a:rPr lang="en-US" dirty="0" err="1" smtClean="0"/>
              <a:t>Smartcharging</a:t>
            </a:r>
            <a:r>
              <a:rPr lang="en-US" dirty="0" smtClean="0"/>
              <a:t> is a solution to integrate  EV in power system in a user-friendly way</a:t>
            </a:r>
            <a:endParaRPr lang="en-US" dirty="0"/>
          </a:p>
        </p:txBody>
      </p:sp>
    </p:spTree>
    <p:extLst>
      <p:ext uri="{BB962C8B-B14F-4D97-AF65-F5344CB8AC3E}">
        <p14:creationId xmlns:p14="http://schemas.microsoft.com/office/powerpoint/2010/main" val="781676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124744"/>
            <a:ext cx="6228000" cy="576064"/>
          </a:xfrm>
        </p:spPr>
        <p:txBody>
          <a:bodyPr vert="horz" wrap="square" lIns="72000" tIns="45720" rIns="72000" bIns="45720" rtlCol="0" anchor="t" anchorCtr="0">
            <a:noAutofit/>
          </a:bodyPr>
          <a:lstStyle/>
          <a:p>
            <a:r>
              <a:rPr lang="en-US" smtClean="0"/>
              <a:t>2 – Smart charging solutions</a:t>
            </a:r>
            <a:endParaRPr lang="en-US"/>
          </a:p>
        </p:txBody>
      </p:sp>
      <p:sp>
        <p:nvSpPr>
          <p:cNvPr id="6" name="Espace réservé du texte 18"/>
          <p:cNvSpPr txBox="1">
            <a:spLocks/>
          </p:cNvSpPr>
          <p:nvPr/>
        </p:nvSpPr>
        <p:spPr>
          <a:xfrm>
            <a:off x="395536" y="1700808"/>
            <a:ext cx="3813843" cy="1167107"/>
          </a:xfrm>
          <a:prstGeom prst="rect">
            <a:avLst/>
          </a:prstGeom>
        </p:spPr>
        <p:txBody>
          <a:bodyPr/>
          <a:lstStyle>
            <a:lvl1pPr marL="457200" marR="0" indent="-4572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kern="120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sz="1600" dirty="0" smtClean="0"/>
              <a:t>90% of EV charging is expected to occur at home or at the office : </a:t>
            </a:r>
          </a:p>
          <a:p>
            <a:pPr>
              <a:spcBef>
                <a:spcPts val="600"/>
              </a:spcBef>
            </a:pPr>
            <a:r>
              <a:rPr lang="en-US" sz="1600" dirty="0" smtClean="0"/>
              <a:t>in most cases, these EVs stay parked for several hours</a:t>
            </a:r>
          </a:p>
        </p:txBody>
      </p:sp>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l="1" t="185" r="3" b="597"/>
          <a:stretch/>
        </p:blipFill>
        <p:spPr>
          <a:xfrm>
            <a:off x="4139952" y="3133802"/>
            <a:ext cx="4355808" cy="3247526"/>
          </a:xfrm>
          <a:prstGeom prst="rect">
            <a:avLst/>
          </a:prstGeom>
        </p:spPr>
      </p:pic>
      <p:sp>
        <p:nvSpPr>
          <p:cNvPr id="9" name="Espace réservé du texte 18"/>
          <p:cNvSpPr txBox="1">
            <a:spLocks/>
          </p:cNvSpPr>
          <p:nvPr/>
        </p:nvSpPr>
        <p:spPr>
          <a:xfrm>
            <a:off x="395533" y="3430745"/>
            <a:ext cx="3600401" cy="2719345"/>
          </a:xfrm>
          <a:prstGeom prst="rect">
            <a:avLst/>
          </a:prstGeom>
        </p:spPr>
        <p:txBody>
          <a:bodyPr vert="horz" lIns="36000" tIns="45720" rIns="36000" bIns="45720" rtlCol="0">
            <a:noAutofit/>
          </a:bodyPr>
          <a:lstStyle>
            <a:defPPr>
              <a:defRPr lang="nl-NL"/>
            </a:defPPr>
            <a:lvl1pPr marL="324000" marR="0" indent="-324000" fontAlgn="auto">
              <a:lnSpc>
                <a:spcPct val="100000"/>
              </a:lnSpc>
              <a:spcBef>
                <a:spcPts val="0"/>
              </a:spcBef>
              <a:spcAft>
                <a:spcPts val="0"/>
              </a:spcAft>
              <a:buClrTx/>
              <a:buSzTx/>
              <a:buFont typeface="Wingdings" panose="05000000000000000000" pitchFamily="2" charset="2"/>
              <a:buChar char="§"/>
              <a:tabLst/>
              <a:defRPr sz="1600">
                <a:latin typeface="Arial" panose="020B0604020202020204" pitchFamily="34" charset="0"/>
                <a:cs typeface="Arial" panose="020B0604020202020204" pitchFamily="34" charset="0"/>
              </a:defRPr>
            </a:lvl1pPr>
            <a:lvl2pPr marL="625475" indent="-265113">
              <a:spcBef>
                <a:spcPct val="20000"/>
              </a:spcBef>
              <a:buFont typeface="Arial" panose="020B0604020202020204" pitchFamily="34" charset="0"/>
              <a:buChar char="­"/>
              <a:defRPr sz="2000">
                <a:latin typeface="Arial" panose="020B0604020202020204" pitchFamily="34" charset="0"/>
                <a:cs typeface="Arial" panose="020B0604020202020204" pitchFamily="34" charset="0"/>
              </a:defRPr>
            </a:lvl2pPr>
            <a:lvl3pPr marL="898525" indent="-273050">
              <a:spcBef>
                <a:spcPct val="20000"/>
              </a:spcBef>
              <a:buFont typeface="Wingdings" panose="05000000000000000000" pitchFamily="2" charset="2"/>
              <a:buChar char="§"/>
              <a:defRPr>
                <a:latin typeface="Arial" panose="020B0604020202020204" pitchFamily="34" charset="0"/>
                <a:cs typeface="Arial" panose="020B0604020202020204" pitchFamily="34" charset="0"/>
              </a:defRPr>
            </a:lvl3pPr>
            <a:lvl4pPr marL="1163638" indent="-265113">
              <a:spcBef>
                <a:spcPct val="20000"/>
              </a:spcBef>
              <a:buFont typeface="Arial" pitchFamily="34" charset="0"/>
              <a:buChar char="­"/>
              <a:defRPr sz="1600">
                <a:latin typeface="Arial" panose="020B0604020202020204" pitchFamily="34" charset="0"/>
                <a:cs typeface="Arial" panose="020B0604020202020204" pitchFamily="34" charset="0"/>
              </a:defRPr>
            </a:lvl4pPr>
            <a:lvl5pPr marL="1524000" indent="-360363">
              <a:spcBef>
                <a:spcPct val="20000"/>
              </a:spcBef>
              <a:buFont typeface="Arial" pitchFamily="34" charset="0"/>
              <a:buChar char="»"/>
              <a:defRPr sz="1600" baseline="0">
                <a:latin typeface="Arial" panose="020B0604020202020204" pitchFamily="34" charset="0"/>
                <a:cs typeface="Arial" panose="020B0604020202020204"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1" smtClean="0"/>
              <a:t>Customer</a:t>
            </a:r>
            <a:r>
              <a:rPr lang="en-US" b="1"/>
              <a:t>: </a:t>
            </a:r>
            <a:r>
              <a:rPr lang="en-US"/>
              <a:t>it might reduce their Electricity costs</a:t>
            </a:r>
          </a:p>
          <a:p>
            <a:r>
              <a:rPr lang="en-US" b="1"/>
              <a:t>DSO :</a:t>
            </a:r>
            <a:r>
              <a:rPr lang="en-US"/>
              <a:t> it could assist grid management with control signals</a:t>
            </a:r>
          </a:p>
          <a:p>
            <a:r>
              <a:rPr lang="en-US" b="1"/>
              <a:t>The society: </a:t>
            </a:r>
            <a:r>
              <a:rPr lang="en-US"/>
              <a:t>it could avoid grid and generation investments</a:t>
            </a:r>
          </a:p>
          <a:p>
            <a:r>
              <a:rPr lang="en-US" b="1"/>
              <a:t>The environment: </a:t>
            </a:r>
            <a:r>
              <a:rPr lang="en-US"/>
              <a:t>it may facilitate integration of renewable energies (e.g. self-consumption of electricity with solar power and electric vehicles);</a:t>
            </a:r>
          </a:p>
        </p:txBody>
      </p:sp>
      <p:sp>
        <p:nvSpPr>
          <p:cNvPr id="10" name="Sous-titre 16"/>
          <p:cNvSpPr txBox="1">
            <a:spLocks/>
          </p:cNvSpPr>
          <p:nvPr/>
        </p:nvSpPr>
        <p:spPr>
          <a:xfrm>
            <a:off x="634029" y="3133802"/>
            <a:ext cx="3123407" cy="365701"/>
          </a:xfrm>
          <a:prstGeom prst="rect">
            <a:avLst/>
          </a:prstGeom>
        </p:spPr>
        <p:txBody>
          <a:bodyPr vert="horz" lIns="91440" tIns="45720" rIns="91440" bIns="45720" rtlCol="0">
            <a:noAutofit/>
          </a:bodyPr>
          <a:lstStyle>
            <a:lvl1pPr marL="0" indent="0" algn="l" defTabSz="1007943" rtl="0" eaLnBrk="1" latinLnBrk="0" hangingPunct="1">
              <a:lnSpc>
                <a:spcPct val="90000"/>
              </a:lnSpc>
              <a:spcBef>
                <a:spcPts val="1102"/>
              </a:spcBef>
              <a:buClr>
                <a:schemeClr val="tx1">
                  <a:lumMod val="95000"/>
                  <a:lumOff val="5000"/>
                </a:schemeClr>
              </a:buClr>
              <a:buFont typeface="Darwin" panose="02000000000000000000" pitchFamily="50" charset="0"/>
              <a:buNone/>
              <a:defRPr sz="1800" b="1" kern="1200" cap="none" baseline="0">
                <a:solidFill>
                  <a:schemeClr val="accent2"/>
                </a:solidFill>
                <a:latin typeface="+mj-lt"/>
                <a:ea typeface="+mn-ea"/>
                <a:cs typeface="+mn-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n-lt"/>
                <a:ea typeface="+mn-ea"/>
                <a:cs typeface="+mn-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n-lt"/>
                <a:ea typeface="+mn-ea"/>
                <a:cs typeface="+mn-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n-lt"/>
                <a:ea typeface="+mn-ea"/>
                <a:cs typeface="+mn-cs"/>
              </a:defRPr>
            </a:lvl9pPr>
          </a:lstStyle>
          <a:p>
            <a:pPr algn="ctr"/>
            <a:r>
              <a:rPr lang="en-US" smtClean="0"/>
              <a:t>Benefits</a:t>
            </a:r>
            <a:endParaRPr lang="en-US"/>
          </a:p>
        </p:txBody>
      </p:sp>
      <p:sp>
        <p:nvSpPr>
          <p:cNvPr id="3" name="Rectangle 2"/>
          <p:cNvSpPr/>
          <p:nvPr/>
        </p:nvSpPr>
        <p:spPr>
          <a:xfrm>
            <a:off x="4355976" y="1700808"/>
            <a:ext cx="4572000" cy="1231106"/>
          </a:xfrm>
          <a:prstGeom prst="rect">
            <a:avLst/>
          </a:prstGeom>
        </p:spPr>
        <p:txBody>
          <a:bodyPr>
            <a:spAutoFit/>
          </a:bodyPr>
          <a:lstStyle/>
          <a:p>
            <a:pPr>
              <a:spcBef>
                <a:spcPts val="600"/>
              </a:spcBef>
            </a:pPr>
            <a:r>
              <a:rPr lang="en-US" sz="1600" dirty="0" err="1">
                <a:latin typeface="Arial"/>
                <a:cs typeface="Arial"/>
              </a:rPr>
              <a:t>Smartcharging</a:t>
            </a:r>
            <a:r>
              <a:rPr lang="en-US" sz="1600" dirty="0">
                <a:latin typeface="Arial"/>
                <a:cs typeface="Arial"/>
              </a:rPr>
              <a:t> solutions:</a:t>
            </a:r>
          </a:p>
          <a:p>
            <a:pPr marL="285750" indent="-285750">
              <a:spcBef>
                <a:spcPts val="600"/>
              </a:spcBef>
              <a:buFont typeface="Arial"/>
              <a:buChar char="•"/>
            </a:pPr>
            <a:r>
              <a:rPr lang="en-US" sz="1600" dirty="0">
                <a:latin typeface="Arial"/>
                <a:cs typeface="Arial"/>
              </a:rPr>
              <a:t>Shifting EV charging from peak periods to off-peak periods;</a:t>
            </a:r>
          </a:p>
          <a:p>
            <a:pPr>
              <a:spcBef>
                <a:spcPts val="600"/>
              </a:spcBef>
              <a:buFont typeface="Symbol" charset="0"/>
              <a:buChar char=""/>
            </a:pPr>
            <a:r>
              <a:rPr lang="en-US" sz="1600" dirty="0" smtClean="0">
                <a:latin typeface="Arial"/>
                <a:cs typeface="Arial"/>
              </a:rPr>
              <a:t> Allow </a:t>
            </a:r>
            <a:r>
              <a:rPr lang="en-US" sz="1600" dirty="0">
                <a:latin typeface="Arial"/>
                <a:cs typeface="Arial"/>
              </a:rPr>
              <a:t>to reduce load </a:t>
            </a:r>
            <a:r>
              <a:rPr lang="en-US" sz="1600" dirty="0" smtClean="0">
                <a:latin typeface="Arial"/>
                <a:cs typeface="Arial"/>
              </a:rPr>
              <a:t>peaks.</a:t>
            </a:r>
          </a:p>
        </p:txBody>
      </p:sp>
    </p:spTree>
    <p:extLst>
      <p:ext uri="{BB962C8B-B14F-4D97-AF65-F5344CB8AC3E}">
        <p14:creationId xmlns:p14="http://schemas.microsoft.com/office/powerpoint/2010/main" val="3979197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a:lstStyle>
          <a:p>
            <a:r>
              <a:rPr lang="en-US" smtClean="0"/>
              <a:t>3 – A Smart charging Use case in SEAS project</a:t>
            </a:r>
            <a:endParaRPr lang="en-US"/>
          </a:p>
        </p:txBody>
      </p:sp>
      <p:sp>
        <p:nvSpPr>
          <p:cNvPr id="5" name="Rectangle 4"/>
          <p:cNvSpPr/>
          <p:nvPr/>
        </p:nvSpPr>
        <p:spPr>
          <a:xfrm>
            <a:off x="395536" y="1691569"/>
            <a:ext cx="8208912" cy="584775"/>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	CNR works on a smart charging solution that can address all types of electrical vehicle, charging points, and optimization strategies.</a:t>
            </a:r>
            <a:endParaRPr lang="en-US" sz="1600" dirty="0">
              <a:latin typeface="Arial" panose="020B0604020202020204" pitchFamily="34" charset="0"/>
              <a:cs typeface="Arial" panose="020B0604020202020204" pitchFamily="34" charset="0"/>
            </a:endParaRPr>
          </a:p>
        </p:txBody>
      </p:sp>
      <p:sp>
        <p:nvSpPr>
          <p:cNvPr id="6" name="Rectangle 5"/>
          <p:cNvSpPr/>
          <p:nvPr/>
        </p:nvSpPr>
        <p:spPr>
          <a:xfrm>
            <a:off x="467544" y="2564904"/>
            <a:ext cx="2229471" cy="800219"/>
          </a:xfrm>
          <a:prstGeom prst="rect">
            <a:avLst/>
          </a:prstGeom>
        </p:spPr>
        <p:txBody>
          <a:bodyPr wrap="square" lIns="36000" rIns="36000">
            <a:spAutoFit/>
          </a:bodyPr>
          <a:lstStyle/>
          <a:p>
            <a:pPr algn="ctr"/>
            <a:r>
              <a:rPr lang="en-US" sz="1600" b="1" i="1" dirty="0" smtClean="0">
                <a:solidFill>
                  <a:schemeClr val="accent1"/>
                </a:solidFill>
                <a:latin typeface="Arial" panose="020B0604020202020204" pitchFamily="34" charset="0"/>
                <a:cs typeface="Arial" panose="020B0604020202020204" pitchFamily="34" charset="0"/>
              </a:rPr>
              <a:t>1 - EV Driver </a:t>
            </a:r>
          </a:p>
          <a:p>
            <a:pPr algn="ctr"/>
            <a:endParaRPr lang="en-US" sz="1600" b="1" i="1" dirty="0" smtClean="0">
              <a:solidFill>
                <a:schemeClr val="accent1"/>
              </a:solidFill>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Reports its charging needs</a:t>
            </a:r>
            <a:endParaRPr lang="en-US" sz="1400" dirty="0">
              <a:latin typeface="Arial" panose="020B0604020202020204" pitchFamily="34" charset="0"/>
              <a:cs typeface="Arial" panose="020B0604020202020204" pitchFamily="34" charset="0"/>
            </a:endParaRPr>
          </a:p>
        </p:txBody>
      </p:sp>
      <p:sp>
        <p:nvSpPr>
          <p:cNvPr id="7" name="ZoneTexte 6"/>
          <p:cNvSpPr txBox="1"/>
          <p:nvPr/>
        </p:nvSpPr>
        <p:spPr>
          <a:xfrm>
            <a:off x="3092425" y="2479300"/>
            <a:ext cx="2714667" cy="1292662"/>
          </a:xfrm>
          <a:prstGeom prst="rect">
            <a:avLst/>
          </a:prstGeom>
        </p:spPr>
        <p:txBody>
          <a:bodyPr wrap="square" lIns="36000" rIns="36000">
            <a:spAutoFit/>
          </a:bodyPr>
          <a:lstStyle>
            <a:defPPr>
              <a:defRPr lang="nl-NL"/>
            </a:defPPr>
            <a:lvl1pPr algn="ctr">
              <a:defRPr sz="1600" b="1" i="1">
                <a:solidFill>
                  <a:schemeClr val="accent1"/>
                </a:solidFill>
                <a:latin typeface="Arial" panose="020B0604020202020204" pitchFamily="34" charset="0"/>
                <a:cs typeface="Arial" panose="020B0604020202020204" pitchFamily="34" charset="0"/>
              </a:defRPr>
            </a:lvl1pPr>
          </a:lstStyle>
          <a:p>
            <a:r>
              <a:rPr lang="en-US" dirty="0" smtClean="0"/>
              <a:t>2 - Charging Station Operator</a:t>
            </a:r>
          </a:p>
          <a:p>
            <a:pPr algn="l"/>
            <a:r>
              <a:rPr lang="en-US" sz="1400" b="0" i="0" dirty="0" smtClean="0">
                <a:solidFill>
                  <a:schemeClr val="tx1"/>
                </a:solidFill>
              </a:rPr>
              <a:t>Monitors charging stations and applies optimized </a:t>
            </a:r>
            <a:r>
              <a:rPr lang="en-US" sz="1400" b="0" i="0" dirty="0" err="1" smtClean="0">
                <a:solidFill>
                  <a:schemeClr val="tx1"/>
                </a:solidFill>
              </a:rPr>
              <a:t>chargeplans</a:t>
            </a:r>
            <a:r>
              <a:rPr lang="en-US" b="0" i="0" dirty="0" smtClean="0">
                <a:solidFill>
                  <a:schemeClr val="tx1"/>
                </a:solidFill>
              </a:rPr>
              <a:t>.</a:t>
            </a:r>
          </a:p>
          <a:p>
            <a:endParaRPr lang="en-US" dirty="0"/>
          </a:p>
        </p:txBody>
      </p:sp>
      <p:sp>
        <p:nvSpPr>
          <p:cNvPr id="8" name="Espace réservé du texte 18"/>
          <p:cNvSpPr txBox="1">
            <a:spLocks/>
          </p:cNvSpPr>
          <p:nvPr/>
        </p:nvSpPr>
        <p:spPr>
          <a:xfrm>
            <a:off x="5809657" y="2450980"/>
            <a:ext cx="2866799" cy="1082371"/>
          </a:xfrm>
          <a:prstGeom prst="rect">
            <a:avLst/>
          </a:prstGeom>
        </p:spPr>
        <p:txBody>
          <a:bodyPr/>
          <a:lstStyle>
            <a:lvl1pPr marL="457200" marR="0" indent="-4572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kern="120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sz="1600" b="1" i="1" dirty="0" smtClean="0">
                <a:solidFill>
                  <a:schemeClr val="accent1"/>
                </a:solidFill>
              </a:rPr>
              <a:t>3 - Smart Charging Provider</a:t>
            </a:r>
          </a:p>
          <a:p>
            <a:pPr marL="0" indent="0">
              <a:spcBef>
                <a:spcPts val="0"/>
              </a:spcBef>
              <a:buFont typeface="Wingdings" panose="05000000000000000000" pitchFamily="2" charset="2"/>
              <a:buNone/>
            </a:pPr>
            <a:r>
              <a:rPr lang="en-US" sz="1400" dirty="0" smtClean="0"/>
              <a:t>Provides an optimal </a:t>
            </a:r>
            <a:r>
              <a:rPr lang="en-US" sz="1400" dirty="0" err="1" smtClean="0"/>
              <a:t>chargeplan</a:t>
            </a:r>
            <a:r>
              <a:rPr lang="en-US" sz="1400" dirty="0" smtClean="0"/>
              <a:t> for each EV based on several inputs (EV Driver requirements, available power, prices signals…)</a:t>
            </a:r>
          </a:p>
          <a:p>
            <a:pPr marL="0" indent="0">
              <a:buFont typeface="Wingdings" panose="05000000000000000000" pitchFamily="2" charset="2"/>
              <a:buNone/>
            </a:pPr>
            <a:endParaRPr lang="en-US" sz="1600" dirty="0" smtClean="0"/>
          </a:p>
        </p:txBody>
      </p:sp>
      <p:grpSp>
        <p:nvGrpSpPr>
          <p:cNvPr id="9" name="Groupe 8"/>
          <p:cNvGrpSpPr/>
          <p:nvPr/>
        </p:nvGrpSpPr>
        <p:grpSpPr>
          <a:xfrm>
            <a:off x="0" y="3645024"/>
            <a:ext cx="3111487" cy="2711796"/>
            <a:chOff x="5742378" y="2157276"/>
            <a:chExt cx="3087463" cy="2345885"/>
          </a:xfrm>
        </p:grpSpPr>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1100" y="2157276"/>
              <a:ext cx="1598741" cy="189036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nvGrpSpPr>
            <p:cNvPr id="11" name="Groupe 10"/>
            <p:cNvGrpSpPr/>
            <p:nvPr/>
          </p:nvGrpSpPr>
          <p:grpSpPr>
            <a:xfrm>
              <a:off x="5742378" y="2221718"/>
              <a:ext cx="3087462" cy="2281443"/>
              <a:chOff x="5742378" y="2221718"/>
              <a:chExt cx="3087462" cy="2281443"/>
            </a:xfrm>
          </p:grpSpPr>
          <p:sp>
            <p:nvSpPr>
              <p:cNvPr id="12" name="Espace réservé du texte 18"/>
              <p:cNvSpPr txBox="1">
                <a:spLocks/>
              </p:cNvSpPr>
              <p:nvPr/>
            </p:nvSpPr>
            <p:spPr>
              <a:xfrm>
                <a:off x="5742378" y="3941071"/>
                <a:ext cx="1566149" cy="562090"/>
              </a:xfrm>
              <a:prstGeom prst="rect">
                <a:avLst/>
              </a:prstGeom>
              <a:ln>
                <a:noFill/>
              </a:ln>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200"/>
                  </a:lnSpc>
                  <a:spcBef>
                    <a:spcPts val="0"/>
                  </a:spcBef>
                  <a:buFont typeface="Arial" pitchFamily="34" charset="0"/>
                  <a:buNone/>
                </a:pPr>
                <a:r>
                  <a:rPr lang="en-US" sz="1000" smtClean="0"/>
                  <a:t>Battery charge level = Energy (kWh)</a:t>
                </a:r>
              </a:p>
            </p:txBody>
          </p:sp>
          <p:sp>
            <p:nvSpPr>
              <p:cNvPr id="13" name="Espace réservé du texte 18"/>
              <p:cNvSpPr txBox="1">
                <a:spLocks/>
              </p:cNvSpPr>
              <p:nvPr/>
            </p:nvSpPr>
            <p:spPr>
              <a:xfrm>
                <a:off x="7374492" y="3954177"/>
                <a:ext cx="1455348" cy="535880"/>
              </a:xfrm>
              <a:prstGeom prst="rect">
                <a:avLst/>
              </a:prstGeom>
              <a:ln>
                <a:noFill/>
              </a:ln>
            </p:spPr>
            <p:txBody>
              <a:bodyPr/>
              <a:lstStyle>
                <a:defPPr>
                  <a:defRPr lang="fr-FR"/>
                </a:defPPr>
                <a:lvl1pPr indent="0" algn="ctr" defTabSz="914400">
                  <a:lnSpc>
                    <a:spcPts val="1200"/>
                  </a:lnSpc>
                  <a:spcBef>
                    <a:spcPts val="0"/>
                  </a:spcBef>
                  <a:buFont typeface="Arial" pitchFamily="34" charset="0"/>
                  <a:buNone/>
                  <a:defRPr sz="10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en-US"/>
                  <a:t>Time of departure</a:t>
                </a:r>
              </a:p>
              <a:p>
                <a:r>
                  <a:rPr lang="en-US"/>
                  <a:t> = Delay (h)</a:t>
                </a:r>
              </a:p>
            </p:txBody>
          </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1353" y="2221718"/>
                <a:ext cx="1447174" cy="173245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gr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789040"/>
            <a:ext cx="1525253" cy="217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79" descr="expo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7636" y="4066030"/>
            <a:ext cx="2994844" cy="1883250"/>
          </a:xfrm>
          <a:prstGeom prst="rect">
            <a:avLst/>
          </a:prstGeom>
          <a:solidFill>
            <a:srgbClr val="C0C0C0"/>
          </a:solidFill>
          <a:ln w="19050" algn="ctr">
            <a:solidFill>
              <a:srgbClr val="114F9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04308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llipse 60"/>
          <p:cNvSpPr/>
          <p:nvPr/>
        </p:nvSpPr>
        <p:spPr>
          <a:xfrm>
            <a:off x="5657514" y="1268760"/>
            <a:ext cx="3090950" cy="328789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62" name="Ellipse 61"/>
          <p:cNvSpPr/>
          <p:nvPr/>
        </p:nvSpPr>
        <p:spPr>
          <a:xfrm>
            <a:off x="323528" y="2492896"/>
            <a:ext cx="4896544" cy="237626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63" name="Rectangle 62"/>
          <p:cNvSpPr/>
          <p:nvPr/>
        </p:nvSpPr>
        <p:spPr>
          <a:xfrm>
            <a:off x="1333943" y="5243945"/>
            <a:ext cx="967149" cy="77734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64" name="ZoneTexte 63"/>
          <p:cNvSpPr txBox="1"/>
          <p:nvPr/>
        </p:nvSpPr>
        <p:spPr>
          <a:xfrm>
            <a:off x="1284079" y="5295417"/>
            <a:ext cx="1056700"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EV Driver</a:t>
            </a:r>
            <a:endParaRPr kumimoji="0" lang="en-US" sz="1800" b="0" i="0" u="none" strike="noStrike" kern="0" cap="none" spc="0" normalizeH="0" baseline="0" noProof="0" dirty="0" smtClean="0">
              <a:ln>
                <a:noFill/>
              </a:ln>
              <a:solidFill>
                <a:prstClr val="black"/>
              </a:solidFill>
              <a:effectLst/>
              <a:uLnTx/>
              <a:uFillTx/>
            </a:endParaRPr>
          </a:p>
        </p:txBody>
      </p:sp>
      <p:sp>
        <p:nvSpPr>
          <p:cNvPr id="65" name="Rectangle 64"/>
          <p:cNvSpPr/>
          <p:nvPr/>
        </p:nvSpPr>
        <p:spPr>
          <a:xfrm>
            <a:off x="4750026" y="4924570"/>
            <a:ext cx="1074842" cy="80261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36000" r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ea typeface="+mn-ea"/>
                <a:cs typeface="+mn-cs"/>
              </a:rPr>
              <a:t>Charging Station Operator</a:t>
            </a:r>
          </a:p>
        </p:txBody>
      </p:sp>
      <p:sp>
        <p:nvSpPr>
          <p:cNvPr id="66" name="Rectangle 65"/>
          <p:cNvSpPr/>
          <p:nvPr/>
        </p:nvSpPr>
        <p:spPr>
          <a:xfrm>
            <a:off x="7236296" y="4924570"/>
            <a:ext cx="1074842" cy="80261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36000" rIns="36000" rtlCol="0" anchor="ctr"/>
          <a:lstStyle/>
          <a:p>
            <a:pPr algn="ctr" defTabSz="457200"/>
            <a:r>
              <a:rPr lang="en-US" kern="0" smtClean="0">
                <a:solidFill>
                  <a:prstClr val="white"/>
                </a:solidFill>
                <a:latin typeface="Calibri"/>
              </a:rPr>
              <a:t>Smart Charging Provider</a:t>
            </a:r>
            <a:endParaRPr lang="en-US" kern="0" dirty="0">
              <a:solidFill>
                <a:prstClr val="white"/>
              </a:solidFill>
              <a:latin typeface="Calibri"/>
            </a:endParaRPr>
          </a:p>
        </p:txBody>
      </p:sp>
      <p:cxnSp>
        <p:nvCxnSpPr>
          <p:cNvPr id="67" name="Connecteur droit avec flèche 66"/>
          <p:cNvCxnSpPr/>
          <p:nvPr/>
        </p:nvCxnSpPr>
        <p:spPr>
          <a:xfrm>
            <a:off x="5824869" y="5149103"/>
            <a:ext cx="1411427" cy="8089"/>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68" name="Connecteur droit avec flèche 67"/>
          <p:cNvCxnSpPr/>
          <p:nvPr/>
        </p:nvCxnSpPr>
        <p:spPr>
          <a:xfrm flipV="1">
            <a:off x="5824869" y="5517232"/>
            <a:ext cx="1411427" cy="4761"/>
          </a:xfrm>
          <a:prstGeom prst="straightConnector1">
            <a:avLst/>
          </a:prstGeom>
          <a:noFill/>
          <a:ln w="25400" cap="flat" cmpd="sng" algn="ctr">
            <a:solidFill>
              <a:srgbClr val="4F81BD"/>
            </a:solidFill>
            <a:prstDash val="solid"/>
            <a:headEnd type="arrow"/>
            <a:tailEnd type="none"/>
          </a:ln>
          <a:effectLst>
            <a:outerShdw blurRad="40000" dist="20000" dir="5400000" rotWithShape="0">
              <a:srgbClr val="000000">
                <a:alpha val="38000"/>
              </a:srgbClr>
            </a:outerShdw>
          </a:effectLst>
        </p:spPr>
      </p:cxnSp>
      <p:cxnSp>
        <p:nvCxnSpPr>
          <p:cNvPr id="69" name="Connecteur droit avec flèche 68"/>
          <p:cNvCxnSpPr>
            <a:stCxn id="63" idx="0"/>
            <a:endCxn id="107" idx="2"/>
          </p:cNvCxnSpPr>
          <p:nvPr/>
        </p:nvCxnSpPr>
        <p:spPr>
          <a:xfrm flipH="1" flipV="1">
            <a:off x="1815149" y="4434832"/>
            <a:ext cx="2369" cy="809113"/>
          </a:xfrm>
          <a:prstGeom prst="straightConnector1">
            <a:avLst/>
          </a:prstGeom>
          <a:noFill/>
          <a:ln w="25400" cap="flat" cmpd="sng" algn="ctr">
            <a:solidFill>
              <a:srgbClr val="4F81BD"/>
            </a:solidFill>
            <a:prstDash val="solid"/>
            <a:headEnd type="arrow"/>
            <a:tailEnd type="arrow"/>
          </a:ln>
          <a:effectLst>
            <a:outerShdw blurRad="40000" dist="20000" dir="5400000" rotWithShape="0">
              <a:srgbClr val="000000">
                <a:alpha val="38000"/>
              </a:srgbClr>
            </a:outerShdw>
          </a:effectLst>
        </p:spPr>
      </p:cxnSp>
      <p:cxnSp>
        <p:nvCxnSpPr>
          <p:cNvPr id="70" name="Connecteur droit 69"/>
          <p:cNvCxnSpPr>
            <a:stCxn id="73" idx="3"/>
            <a:endCxn id="71" idx="1"/>
          </p:cNvCxnSpPr>
          <p:nvPr/>
        </p:nvCxnSpPr>
        <p:spPr>
          <a:xfrm>
            <a:off x="5330077" y="2582874"/>
            <a:ext cx="958995" cy="917495"/>
          </a:xfrm>
          <a:prstGeom prst="line">
            <a:avLst/>
          </a:prstGeom>
          <a:noFill/>
          <a:ln w="57150" cap="flat" cmpd="sng" algn="ctr">
            <a:solidFill>
              <a:sysClr val="windowText" lastClr="000000">
                <a:lumMod val="85000"/>
                <a:lumOff val="15000"/>
              </a:sysClr>
            </a:solidFill>
            <a:prstDash val="solid"/>
          </a:ln>
          <a:effectLst>
            <a:outerShdw blurRad="40000" dist="20000" dir="5400000" rotWithShape="0">
              <a:srgbClr val="000000">
                <a:alpha val="38000"/>
              </a:srgbClr>
            </a:outerShdw>
          </a:effectLst>
        </p:spPr>
      </p:cxnSp>
      <p:sp>
        <p:nvSpPr>
          <p:cNvPr id="71" name="Rectangle 70"/>
          <p:cNvSpPr/>
          <p:nvPr/>
        </p:nvSpPr>
        <p:spPr>
          <a:xfrm>
            <a:off x="6289072" y="3109131"/>
            <a:ext cx="1001856" cy="782476"/>
          </a:xfrm>
          <a:prstGeom prst="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lIns="36000" r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Calibri"/>
                <a:ea typeface="+mn-ea"/>
                <a:cs typeface="+mn-cs"/>
              </a:rPr>
              <a:t>Energy Producer</a:t>
            </a: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72" name="Rectangle 71"/>
          <p:cNvSpPr/>
          <p:nvPr/>
        </p:nvSpPr>
        <p:spPr>
          <a:xfrm>
            <a:off x="7242552" y="1790302"/>
            <a:ext cx="1001856" cy="782476"/>
          </a:xfrm>
          <a:prstGeom prst="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lIns="36000" rIns="36000" rtlCol="0" anchor="ctr"/>
          <a:lstStyle/>
          <a:p>
            <a:pPr algn="ctr" defTabSz="457200"/>
            <a:r>
              <a:rPr lang="en-US" kern="0" smtClean="0">
                <a:solidFill>
                  <a:prstClr val="white"/>
                </a:solidFill>
                <a:latin typeface="Calibri"/>
              </a:rPr>
              <a:t>Energy Retailer</a:t>
            </a:r>
            <a:endParaRPr lang="en-US" kern="0" dirty="0">
              <a:solidFill>
                <a:prstClr val="white"/>
              </a:solidFill>
              <a:latin typeface="Calibri"/>
            </a:endParaRPr>
          </a:p>
        </p:txBody>
      </p:sp>
      <p:sp>
        <p:nvSpPr>
          <p:cNvPr id="73" name="Rectangle 72"/>
          <p:cNvSpPr/>
          <p:nvPr/>
        </p:nvSpPr>
        <p:spPr>
          <a:xfrm>
            <a:off x="4716016" y="2276872"/>
            <a:ext cx="614061" cy="612004"/>
          </a:xfrm>
          <a:prstGeom prst="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lIns="36000" r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Calibri"/>
                <a:ea typeface="+mn-ea"/>
                <a:cs typeface="+mn-cs"/>
              </a:rPr>
              <a:t>DSO</a:t>
            </a: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74" name="Connecteur droit avec flèche 73"/>
          <p:cNvCxnSpPr/>
          <p:nvPr/>
        </p:nvCxnSpPr>
        <p:spPr>
          <a:xfrm flipH="1">
            <a:off x="6903485" y="2564904"/>
            <a:ext cx="332811" cy="514034"/>
          </a:xfrm>
          <a:prstGeom prst="straightConnector1">
            <a:avLst/>
          </a:prstGeom>
          <a:noFill/>
          <a:ln w="25400" cap="flat" cmpd="sng" algn="ctr">
            <a:solidFill>
              <a:srgbClr val="262626"/>
            </a:solidFill>
            <a:prstDash val="sysDash"/>
            <a:tailEnd type="arrow"/>
          </a:ln>
          <a:effectLst>
            <a:outerShdw blurRad="40000" dist="20000" dir="5400000" rotWithShape="0">
              <a:srgbClr val="000000">
                <a:alpha val="38000"/>
              </a:srgbClr>
            </a:outerShdw>
          </a:effectLst>
        </p:spPr>
      </p:cxnSp>
      <p:cxnSp>
        <p:nvCxnSpPr>
          <p:cNvPr id="75" name="Connecteur droit avec flèche 74"/>
          <p:cNvCxnSpPr/>
          <p:nvPr/>
        </p:nvCxnSpPr>
        <p:spPr>
          <a:xfrm flipH="1">
            <a:off x="3131840" y="1916832"/>
            <a:ext cx="4104456" cy="0"/>
          </a:xfrm>
          <a:prstGeom prst="straightConnector1">
            <a:avLst/>
          </a:prstGeom>
          <a:noFill/>
          <a:ln w="25400" cap="flat" cmpd="sng" algn="ctr">
            <a:solidFill>
              <a:sysClr val="windowText" lastClr="000000">
                <a:lumMod val="85000"/>
                <a:lumOff val="15000"/>
              </a:sysClr>
            </a:solidFill>
            <a:prstDash val="solid"/>
            <a:headEnd type="arrow"/>
            <a:tailEnd type="arrow"/>
          </a:ln>
          <a:effectLst>
            <a:outerShdw blurRad="40000" dist="20000" dir="5400000" rotWithShape="0">
              <a:srgbClr val="000000">
                <a:alpha val="38000"/>
              </a:srgbClr>
            </a:outerShdw>
          </a:effectLst>
        </p:spPr>
      </p:cxnSp>
      <p:cxnSp>
        <p:nvCxnSpPr>
          <p:cNvPr id="76" name="Connecteur droit avec flèche 75"/>
          <p:cNvCxnSpPr/>
          <p:nvPr/>
        </p:nvCxnSpPr>
        <p:spPr>
          <a:xfrm>
            <a:off x="8100392" y="2564904"/>
            <a:ext cx="30237" cy="2351792"/>
          </a:xfrm>
          <a:prstGeom prst="straightConnector1">
            <a:avLst/>
          </a:prstGeom>
          <a:noFill/>
          <a:ln w="25400" cap="flat" cmpd="sng" algn="ctr">
            <a:solidFill>
              <a:srgbClr val="4F81BD"/>
            </a:solidFill>
            <a:prstDash val="solid"/>
            <a:headEnd type="none"/>
            <a:tailEnd type="triangle"/>
          </a:ln>
          <a:effectLst>
            <a:outerShdw blurRad="40000" dist="20000" dir="5400000" rotWithShape="0">
              <a:srgbClr val="000000">
                <a:alpha val="38000"/>
              </a:srgbClr>
            </a:outerShdw>
          </a:effectLst>
        </p:spPr>
      </p:cxnSp>
      <p:sp>
        <p:nvSpPr>
          <p:cNvPr id="77" name="ZoneTexte 76"/>
          <p:cNvSpPr txBox="1"/>
          <p:nvPr/>
        </p:nvSpPr>
        <p:spPr>
          <a:xfrm>
            <a:off x="3635896" y="1628800"/>
            <a:ext cx="3195506"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Contract (based on dynamic pricing)</a:t>
            </a:r>
          </a:p>
        </p:txBody>
      </p:sp>
      <p:sp>
        <p:nvSpPr>
          <p:cNvPr id="78" name="ZoneTexte 77"/>
          <p:cNvSpPr txBox="1"/>
          <p:nvPr/>
        </p:nvSpPr>
        <p:spPr>
          <a:xfrm>
            <a:off x="7020272" y="2708920"/>
            <a:ext cx="890689"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sourcing</a:t>
            </a:r>
          </a:p>
        </p:txBody>
      </p:sp>
      <p:sp>
        <p:nvSpPr>
          <p:cNvPr id="79" name="ZoneTexte 78"/>
          <p:cNvSpPr txBox="1"/>
          <p:nvPr/>
        </p:nvSpPr>
        <p:spPr>
          <a:xfrm>
            <a:off x="8067515" y="4313801"/>
            <a:ext cx="678391"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1600" kern="0" smtClean="0">
                <a:solidFill>
                  <a:prstClr val="black"/>
                </a:solidFill>
              </a:rPr>
              <a:t>P</a:t>
            </a:r>
            <a:r>
              <a:rPr kumimoji="0" lang="en-US" sz="1600" b="0" i="0" u="none" strike="noStrike" kern="0" cap="none" spc="0" normalizeH="0" baseline="0" noProof="0" smtClean="0">
                <a:ln>
                  <a:noFill/>
                </a:ln>
                <a:solidFill>
                  <a:prstClr val="black"/>
                </a:solidFill>
                <a:effectLst/>
                <a:uLnTx/>
                <a:uFillTx/>
              </a:rPr>
              <a:t>rices</a:t>
            </a:r>
            <a:endParaRPr kumimoji="0" lang="en-US" sz="1600" b="0" i="0" u="none" strike="noStrike" kern="0" cap="none" spc="0" normalizeH="0" baseline="0" noProof="0" dirty="0" smtClean="0">
              <a:ln>
                <a:noFill/>
              </a:ln>
              <a:solidFill>
                <a:prstClr val="black"/>
              </a:solidFill>
              <a:effectLst/>
              <a:uLnTx/>
              <a:uFillTx/>
            </a:endParaRPr>
          </a:p>
        </p:txBody>
      </p:sp>
      <p:sp>
        <p:nvSpPr>
          <p:cNvPr id="80" name="ZoneTexte 79"/>
          <p:cNvSpPr txBox="1"/>
          <p:nvPr/>
        </p:nvSpPr>
        <p:spPr>
          <a:xfrm>
            <a:off x="5868144" y="4797152"/>
            <a:ext cx="1316787"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1600" kern="0" dirty="0" smtClean="0">
                <a:solidFill>
                  <a:prstClr val="black"/>
                </a:solidFill>
              </a:rPr>
              <a:t>C</a:t>
            </a:r>
            <a:r>
              <a:rPr kumimoji="0" lang="en-US" sz="1600" b="0" i="0" u="none" strike="noStrike" kern="0" cap="none" spc="0" normalizeH="0" baseline="0" noProof="0" dirty="0" err="1" smtClean="0">
                <a:ln>
                  <a:noFill/>
                </a:ln>
                <a:solidFill>
                  <a:prstClr val="black"/>
                </a:solidFill>
                <a:effectLst/>
                <a:uLnTx/>
                <a:uFillTx/>
              </a:rPr>
              <a:t>harge</a:t>
            </a:r>
            <a:r>
              <a:rPr kumimoji="0" lang="en-US" sz="1600" b="0" i="0" u="none" strike="noStrike" kern="0" cap="none" spc="0" normalizeH="0" baseline="0" noProof="0" dirty="0" smtClean="0">
                <a:ln>
                  <a:noFill/>
                </a:ln>
                <a:solidFill>
                  <a:prstClr val="black"/>
                </a:solidFill>
                <a:effectLst/>
                <a:uLnTx/>
                <a:uFillTx/>
              </a:rPr>
              <a:t> needs</a:t>
            </a:r>
          </a:p>
        </p:txBody>
      </p:sp>
      <p:sp>
        <p:nvSpPr>
          <p:cNvPr id="81" name="ZoneTexte 80"/>
          <p:cNvSpPr txBox="1"/>
          <p:nvPr/>
        </p:nvSpPr>
        <p:spPr>
          <a:xfrm>
            <a:off x="5868144" y="5517232"/>
            <a:ext cx="1257977"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Charge plans</a:t>
            </a:r>
          </a:p>
        </p:txBody>
      </p:sp>
      <p:sp>
        <p:nvSpPr>
          <p:cNvPr id="82" name="ZoneTexte 81"/>
          <p:cNvSpPr txBox="1"/>
          <p:nvPr/>
        </p:nvSpPr>
        <p:spPr>
          <a:xfrm>
            <a:off x="611560" y="4581128"/>
            <a:ext cx="919743" cy="584776"/>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1600" kern="0" dirty="0">
                <a:solidFill>
                  <a:prstClr val="black"/>
                </a:solidFill>
              </a:rPr>
              <a:t>C</a:t>
            </a:r>
            <a:r>
              <a:rPr kumimoji="0" lang="en-US" sz="1600" b="0" i="0" u="none" strike="noStrike" kern="0" cap="none" spc="0" normalizeH="0" baseline="0" noProof="0" dirty="0" err="1" smtClean="0">
                <a:ln>
                  <a:noFill/>
                </a:ln>
                <a:solidFill>
                  <a:prstClr val="black"/>
                </a:solidFill>
                <a:effectLst/>
                <a:uLnTx/>
                <a:uFillTx/>
              </a:rPr>
              <a:t>harging</a:t>
            </a:r>
            <a:r>
              <a:rPr kumimoji="0" lang="en-US" sz="1600" b="0" i="0" u="none" strike="noStrike" kern="0" cap="none" spc="0" normalizeH="0" baseline="0" noProof="0" dirty="0" smtClean="0">
                <a:ln>
                  <a:noFill/>
                </a:ln>
                <a:solidFill>
                  <a:prstClr val="black"/>
                </a:solidFill>
                <a:effectLst/>
                <a:uLnTx/>
                <a:uFillTx/>
              </a:rPr>
              <a:t> </a:t>
            </a:r>
            <a:br>
              <a:rPr kumimoji="0" lang="en-US" sz="1600" b="0" i="0" u="none" strike="noStrike" kern="0" cap="none" spc="0" normalizeH="0" baseline="0" noProof="0" dirty="0" smtClean="0">
                <a:ln>
                  <a:noFill/>
                </a:ln>
                <a:solidFill>
                  <a:prstClr val="black"/>
                </a:solidFill>
                <a:effectLst/>
                <a:uLnTx/>
                <a:uFillTx/>
              </a:rPr>
            </a:br>
            <a:r>
              <a:rPr kumimoji="0" lang="en-US" sz="1600" b="0" i="0" u="none" strike="noStrike" kern="0" cap="none" spc="0" normalizeH="0" baseline="0" noProof="0" dirty="0" smtClean="0">
                <a:ln>
                  <a:noFill/>
                </a:ln>
                <a:solidFill>
                  <a:prstClr val="black"/>
                </a:solidFill>
                <a:effectLst/>
                <a:uLnTx/>
                <a:uFillTx/>
              </a:rPr>
              <a:t>requests</a:t>
            </a:r>
          </a:p>
        </p:txBody>
      </p:sp>
      <p:sp>
        <p:nvSpPr>
          <p:cNvPr id="86" name="ZoneTexte 85"/>
          <p:cNvSpPr txBox="1"/>
          <p:nvPr/>
        </p:nvSpPr>
        <p:spPr>
          <a:xfrm rot="1470860">
            <a:off x="3516226" y="4686007"/>
            <a:ext cx="1123124"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1600" kern="0" dirty="0">
                <a:solidFill>
                  <a:prstClr val="black"/>
                </a:solidFill>
              </a:rPr>
              <a:t>M</a:t>
            </a:r>
            <a:r>
              <a:rPr kumimoji="0" lang="en-US" sz="1600" b="0" i="0" u="none" strike="noStrike" kern="0" cap="none" spc="0" normalizeH="0" baseline="0" noProof="0" dirty="0" err="1" smtClean="0">
                <a:ln>
                  <a:noFill/>
                </a:ln>
                <a:solidFill>
                  <a:prstClr val="black"/>
                </a:solidFill>
                <a:effectLst/>
                <a:uLnTx/>
                <a:uFillTx/>
              </a:rPr>
              <a:t>onitoring</a:t>
            </a:r>
            <a:endParaRPr kumimoji="0" lang="en-US" sz="1600" b="0" i="0" u="none" strike="noStrike" kern="0" cap="none" spc="0" normalizeH="0" baseline="0" noProof="0" dirty="0" smtClean="0">
              <a:ln>
                <a:noFill/>
              </a:ln>
              <a:solidFill>
                <a:prstClr val="black"/>
              </a:solidFill>
              <a:effectLst/>
              <a:uLnTx/>
              <a:uFillTx/>
            </a:endParaRPr>
          </a:p>
        </p:txBody>
      </p:sp>
      <p:cxnSp>
        <p:nvCxnSpPr>
          <p:cNvPr id="92" name="Connecteur droit avec flèche 91"/>
          <p:cNvCxnSpPr>
            <a:stCxn id="72" idx="1"/>
            <a:endCxn id="73" idx="3"/>
          </p:cNvCxnSpPr>
          <p:nvPr/>
        </p:nvCxnSpPr>
        <p:spPr>
          <a:xfrm flipH="1">
            <a:off x="5330077" y="2181540"/>
            <a:ext cx="1912475" cy="401334"/>
          </a:xfrm>
          <a:prstGeom prst="straightConnector1">
            <a:avLst/>
          </a:prstGeom>
          <a:noFill/>
          <a:ln w="25400" cap="flat" cmpd="sng" algn="ctr">
            <a:solidFill>
              <a:sysClr val="windowText" lastClr="000000">
                <a:lumMod val="85000"/>
                <a:lumOff val="15000"/>
              </a:sysClr>
            </a:solidFill>
            <a:prstDash val="solid"/>
            <a:headEnd type="arrow"/>
            <a:tailEnd type="arrow"/>
          </a:ln>
          <a:effectLst>
            <a:outerShdw blurRad="40000" dist="20000" dir="5400000" rotWithShape="0">
              <a:srgbClr val="000000">
                <a:alpha val="38000"/>
              </a:srgbClr>
            </a:outerShdw>
          </a:effectLst>
        </p:spPr>
      </p:cxnSp>
      <p:sp>
        <p:nvSpPr>
          <p:cNvPr id="93" name="ZoneTexte 92"/>
          <p:cNvSpPr txBox="1"/>
          <p:nvPr/>
        </p:nvSpPr>
        <p:spPr>
          <a:xfrm rot="20881543">
            <a:off x="5624619" y="2343870"/>
            <a:ext cx="1375497"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Metering data</a:t>
            </a:r>
          </a:p>
        </p:txBody>
      </p:sp>
      <p:grpSp>
        <p:nvGrpSpPr>
          <p:cNvPr id="2" name="Grouper 1"/>
          <p:cNvGrpSpPr/>
          <p:nvPr/>
        </p:nvGrpSpPr>
        <p:grpSpPr>
          <a:xfrm>
            <a:off x="920918" y="3000408"/>
            <a:ext cx="3697211" cy="1434425"/>
            <a:chOff x="920918" y="3000408"/>
            <a:chExt cx="3697211" cy="1434425"/>
          </a:xfrm>
        </p:grpSpPr>
        <p:sp>
          <p:nvSpPr>
            <p:cNvPr id="107" name="Rectangle 106"/>
            <p:cNvSpPr/>
            <p:nvPr/>
          </p:nvSpPr>
          <p:spPr>
            <a:xfrm>
              <a:off x="920918" y="3087945"/>
              <a:ext cx="1788462" cy="134688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lIns="36000" rIns="36000"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ea typeface="+mn-ea"/>
                  <a:cs typeface="+mn-cs"/>
                </a:rPr>
                <a:t>Charging station </a:t>
              </a:r>
            </a:p>
          </p:txBody>
        </p:sp>
        <p:sp>
          <p:nvSpPr>
            <p:cNvPr id="113" name="Rectangle 112"/>
            <p:cNvSpPr/>
            <p:nvPr/>
          </p:nvSpPr>
          <p:spPr>
            <a:xfrm>
              <a:off x="1039932" y="3453554"/>
              <a:ext cx="699897" cy="91487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114" name="ZoneTexte 113"/>
            <p:cNvSpPr txBox="1"/>
            <p:nvPr/>
          </p:nvSpPr>
          <p:spPr>
            <a:xfrm>
              <a:off x="1105449" y="3477683"/>
              <a:ext cx="647119"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EVSE</a:t>
              </a:r>
              <a:endParaRPr kumimoji="0" lang="en-US"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1155540" y="4097853"/>
              <a:ext cx="468681" cy="23490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smtClean="0">
                  <a:ln>
                    <a:noFill/>
                  </a:ln>
                  <a:solidFill>
                    <a:prstClr val="black"/>
                  </a:solidFill>
                  <a:effectLst/>
                  <a:uLnTx/>
                  <a:uFillTx/>
                  <a:latin typeface="Calibri"/>
                  <a:ea typeface="+mn-ea"/>
                  <a:cs typeface="+mn-cs"/>
                </a:rPr>
                <a:t>meter</a:t>
              </a:r>
              <a:endParaRPr kumimoji="0" lang="en-US" sz="800" b="1"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110" name="Rectangle 109"/>
            <p:cNvSpPr/>
            <p:nvPr/>
          </p:nvSpPr>
          <p:spPr>
            <a:xfrm>
              <a:off x="1862225" y="3452779"/>
              <a:ext cx="699898" cy="91565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111" name="ZoneTexte 110"/>
            <p:cNvSpPr txBox="1"/>
            <p:nvPr/>
          </p:nvSpPr>
          <p:spPr>
            <a:xfrm>
              <a:off x="1890885" y="3438830"/>
              <a:ext cx="647120"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EVSE</a:t>
              </a:r>
              <a:endParaRPr kumimoji="0" lang="en-US" sz="1800" b="0" i="0" u="none" strike="noStrike" kern="0" cap="none" spc="0" normalizeH="0" baseline="0" noProof="0" dirty="0" smtClean="0">
                <a:ln>
                  <a:noFill/>
                </a:ln>
                <a:solidFill>
                  <a:prstClr val="black"/>
                </a:solidFill>
                <a:effectLst/>
                <a:uLnTx/>
                <a:uFillTx/>
              </a:endParaRPr>
            </a:p>
          </p:txBody>
        </p:sp>
        <p:sp>
          <p:nvSpPr>
            <p:cNvPr id="112" name="Rectangle 111"/>
            <p:cNvSpPr/>
            <p:nvPr/>
          </p:nvSpPr>
          <p:spPr>
            <a:xfrm>
              <a:off x="2001480" y="4085073"/>
              <a:ext cx="468681" cy="24726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smtClean="0">
                  <a:ln>
                    <a:noFill/>
                  </a:ln>
                  <a:solidFill>
                    <a:srgbClr val="000000"/>
                  </a:solidFill>
                  <a:effectLst/>
                  <a:uLnTx/>
                  <a:uFillTx/>
                  <a:latin typeface="Calibri"/>
                  <a:ea typeface="+mn-ea"/>
                  <a:cs typeface="+mn-cs"/>
                </a:rPr>
                <a:t>meter</a:t>
              </a:r>
              <a:endParaRPr kumimoji="0" lang="en-US" sz="800" b="1" i="0" u="none" strike="noStrike" kern="0" cap="none" spc="0" normalizeH="0" baseline="0" noProof="0" dirty="0" smtClean="0">
                <a:ln>
                  <a:noFill/>
                </a:ln>
                <a:solidFill>
                  <a:srgbClr val="000000"/>
                </a:solidFill>
                <a:effectLst/>
                <a:uLnTx/>
                <a:uFillTx/>
                <a:latin typeface="Calibri"/>
                <a:ea typeface="+mn-ea"/>
                <a:cs typeface="+mn-cs"/>
              </a:endParaRPr>
            </a:p>
          </p:txBody>
        </p:sp>
        <p:sp>
          <p:nvSpPr>
            <p:cNvPr id="98" name="Rectangle 97"/>
            <p:cNvSpPr/>
            <p:nvPr/>
          </p:nvSpPr>
          <p:spPr>
            <a:xfrm>
              <a:off x="2829667" y="3087946"/>
              <a:ext cx="1788462" cy="134688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alibri"/>
                  <a:ea typeface="+mn-ea"/>
                  <a:cs typeface="+mn-cs"/>
                </a:rPr>
                <a:t>Charging station</a:t>
              </a: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104" name="Rectangle 103"/>
            <p:cNvSpPr/>
            <p:nvPr/>
          </p:nvSpPr>
          <p:spPr>
            <a:xfrm>
              <a:off x="2948681" y="3453555"/>
              <a:ext cx="699897" cy="91487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105" name="ZoneTexte 104"/>
            <p:cNvSpPr txBox="1"/>
            <p:nvPr/>
          </p:nvSpPr>
          <p:spPr>
            <a:xfrm>
              <a:off x="3014198" y="3477684"/>
              <a:ext cx="647119"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EVSE</a:t>
              </a:r>
              <a:endParaRPr kumimoji="0" lang="en-US" sz="1800" b="0" i="0" u="none" strike="noStrike" kern="0" cap="none" spc="0" normalizeH="0" baseline="0" noProof="0" dirty="0" smtClean="0">
                <a:ln>
                  <a:noFill/>
                </a:ln>
                <a:solidFill>
                  <a:prstClr val="black"/>
                </a:solidFill>
                <a:effectLst/>
                <a:uLnTx/>
                <a:uFillTx/>
              </a:endParaRPr>
            </a:p>
          </p:txBody>
        </p:sp>
        <p:sp>
          <p:nvSpPr>
            <p:cNvPr id="106" name="Rectangle 105"/>
            <p:cNvSpPr/>
            <p:nvPr/>
          </p:nvSpPr>
          <p:spPr>
            <a:xfrm>
              <a:off x="3064289" y="4097854"/>
              <a:ext cx="468681" cy="23490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smtClean="0">
                  <a:ln>
                    <a:noFill/>
                  </a:ln>
                  <a:solidFill>
                    <a:prstClr val="black"/>
                  </a:solidFill>
                  <a:effectLst/>
                  <a:uLnTx/>
                  <a:uFillTx/>
                  <a:latin typeface="Calibri"/>
                  <a:ea typeface="+mn-ea"/>
                  <a:cs typeface="+mn-cs"/>
                </a:rPr>
                <a:t>meter</a:t>
              </a:r>
              <a:endParaRPr kumimoji="0" lang="en-US" sz="800" b="1"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101" name="Rectangle 100"/>
            <p:cNvSpPr/>
            <p:nvPr/>
          </p:nvSpPr>
          <p:spPr>
            <a:xfrm>
              <a:off x="3770974" y="3452780"/>
              <a:ext cx="699898" cy="91565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102" name="ZoneTexte 101"/>
            <p:cNvSpPr txBox="1"/>
            <p:nvPr/>
          </p:nvSpPr>
          <p:spPr>
            <a:xfrm>
              <a:off x="3799634" y="3438831"/>
              <a:ext cx="647120"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EVSE</a:t>
              </a:r>
              <a:endParaRPr kumimoji="0" lang="en-US" sz="1800" b="0" i="0" u="none" strike="noStrike" kern="0" cap="none" spc="0" normalizeH="0" baseline="0" noProof="0" dirty="0" smtClean="0">
                <a:ln>
                  <a:noFill/>
                </a:ln>
                <a:solidFill>
                  <a:prstClr val="black"/>
                </a:solidFill>
                <a:effectLst/>
                <a:uLnTx/>
                <a:uFillTx/>
              </a:endParaRPr>
            </a:p>
          </p:txBody>
        </p:sp>
        <p:sp>
          <p:nvSpPr>
            <p:cNvPr id="103" name="Rectangle 102"/>
            <p:cNvSpPr/>
            <p:nvPr/>
          </p:nvSpPr>
          <p:spPr>
            <a:xfrm>
              <a:off x="3910229" y="4085074"/>
              <a:ext cx="468681" cy="24726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smtClean="0">
                  <a:ln>
                    <a:noFill/>
                  </a:ln>
                  <a:solidFill>
                    <a:srgbClr val="000000"/>
                  </a:solidFill>
                  <a:effectLst/>
                  <a:uLnTx/>
                  <a:uFillTx/>
                  <a:latin typeface="Calibri"/>
                  <a:ea typeface="+mn-ea"/>
                  <a:cs typeface="+mn-cs"/>
                </a:rPr>
                <a:t>meter</a:t>
              </a:r>
              <a:endParaRPr kumimoji="0" lang="en-US" sz="800" b="1" i="0" u="none" strike="noStrike" kern="0" cap="none" spc="0" normalizeH="0" baseline="0" noProof="0" dirty="0" smtClean="0">
                <a:ln>
                  <a:noFill/>
                </a:ln>
                <a:solidFill>
                  <a:srgbClr val="000000"/>
                </a:solidFill>
                <a:effectLst/>
                <a:uLnTx/>
                <a:uFillTx/>
                <a:latin typeface="Calibri"/>
                <a:ea typeface="+mn-ea"/>
                <a:cs typeface="+mn-cs"/>
              </a:endParaRPr>
            </a:p>
          </p:txBody>
        </p:sp>
        <p:sp>
          <p:nvSpPr>
            <p:cNvPr id="94" name="Ellipse 93"/>
            <p:cNvSpPr/>
            <p:nvPr/>
          </p:nvSpPr>
          <p:spPr>
            <a:xfrm>
              <a:off x="3583502" y="3000408"/>
              <a:ext cx="187472" cy="175077"/>
            </a:xfrm>
            <a:prstGeom prst="ellipse">
              <a:avLst/>
            </a:prstGeom>
            <a:solidFill>
              <a:sysClr val="windowText" lastClr="000000">
                <a:lumMod val="85000"/>
                <a:lumOff val="15000"/>
              </a:sys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95" name="Ellipse 94"/>
            <p:cNvSpPr/>
            <p:nvPr/>
          </p:nvSpPr>
          <p:spPr>
            <a:xfrm>
              <a:off x="1721413" y="3007917"/>
              <a:ext cx="187472" cy="175077"/>
            </a:xfrm>
            <a:prstGeom prst="ellipse">
              <a:avLst/>
            </a:prstGeom>
            <a:solidFill>
              <a:sysClr val="windowText" lastClr="000000">
                <a:lumMod val="85000"/>
                <a:lumOff val="15000"/>
              </a:sys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grpSp>
      <p:grpSp>
        <p:nvGrpSpPr>
          <p:cNvPr id="4" name="Grouper 3"/>
          <p:cNvGrpSpPr/>
          <p:nvPr/>
        </p:nvGrpSpPr>
        <p:grpSpPr>
          <a:xfrm>
            <a:off x="2123728" y="1700808"/>
            <a:ext cx="1098077" cy="1140167"/>
            <a:chOff x="2123728" y="1700808"/>
            <a:chExt cx="1098077" cy="1140167"/>
          </a:xfrm>
        </p:grpSpPr>
        <p:sp>
          <p:nvSpPr>
            <p:cNvPr id="87" name="Rectangle 86"/>
            <p:cNvSpPr/>
            <p:nvPr/>
          </p:nvSpPr>
          <p:spPr>
            <a:xfrm>
              <a:off x="2195736" y="1700808"/>
              <a:ext cx="967149" cy="114016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88" name="ZoneTexte 87"/>
            <p:cNvSpPr txBox="1"/>
            <p:nvPr/>
          </p:nvSpPr>
          <p:spPr>
            <a:xfrm>
              <a:off x="2123728" y="1772816"/>
              <a:ext cx="1098077"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Customer</a:t>
              </a:r>
            </a:p>
          </p:txBody>
        </p:sp>
      </p:grpSp>
      <p:sp>
        <p:nvSpPr>
          <p:cNvPr id="97" name="ZoneTexte 96"/>
          <p:cNvSpPr txBox="1"/>
          <p:nvPr/>
        </p:nvSpPr>
        <p:spPr>
          <a:xfrm>
            <a:off x="6389688" y="1371776"/>
            <a:ext cx="1659429"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Energy Markets</a:t>
            </a:r>
            <a:endParaRPr kumimoji="0" lang="en-US" sz="1800" b="0" i="0" u="none" strike="noStrike" kern="0" cap="none" spc="0" normalizeH="0" baseline="0" noProof="0" dirty="0" smtClean="0">
              <a:ln>
                <a:noFill/>
              </a:ln>
              <a:solidFill>
                <a:prstClr val="black"/>
              </a:solidFill>
              <a:effectLst/>
              <a:uLnTx/>
              <a:uFillTx/>
            </a:endParaRPr>
          </a:p>
        </p:txBody>
      </p:sp>
      <p:sp>
        <p:nvSpPr>
          <p:cNvPr id="116"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a:lstStyle>
          <a:p>
            <a:r>
              <a:rPr lang="en-US" smtClean="0"/>
              <a:t>4 – The Smart charging process</a:t>
            </a:r>
            <a:endParaRPr lang="en-US" dirty="0"/>
          </a:p>
        </p:txBody>
      </p:sp>
      <p:sp>
        <p:nvSpPr>
          <p:cNvPr id="59" name="ZoneTexte 58"/>
          <p:cNvSpPr txBox="1"/>
          <p:nvPr/>
        </p:nvSpPr>
        <p:spPr>
          <a:xfrm>
            <a:off x="1835696" y="6108083"/>
            <a:ext cx="6870087" cy="738664"/>
          </a:xfrm>
          <a:prstGeom prst="rect">
            <a:avLst/>
          </a:prstGeom>
          <a:noFill/>
          <a:ln>
            <a:solidFill>
              <a:schemeClr val="tx1"/>
            </a:solidFill>
          </a:ln>
        </p:spPr>
        <p:txBody>
          <a:bodyPr wrap="square" rtlCol="0">
            <a:spAutoFit/>
          </a:bodyPr>
          <a:lstStyle/>
          <a:p>
            <a:r>
              <a:rPr lang="en-US" sz="1400" i="1" smtClean="0">
                <a:latin typeface="Arial" panose="020B0604020202020204" pitchFamily="34" charset="0"/>
                <a:cs typeface="Arial" panose="020B0604020202020204" pitchFamily="34" charset="0"/>
              </a:rPr>
              <a:t>At any time, the charge plan may be re-optimized by the SCP on CSO requests, especially if new EV charging events occurs (plug/unplug), if an EV Driver modify its requirements, or in case of modification of available power.</a:t>
            </a:r>
            <a:endParaRPr lang="en-US" sz="1400" i="1" dirty="0">
              <a:latin typeface="Arial" panose="020B0604020202020204" pitchFamily="34" charset="0"/>
              <a:cs typeface="Arial" panose="020B0604020202020204" pitchFamily="34" charset="0"/>
            </a:endParaRPr>
          </a:p>
        </p:txBody>
      </p:sp>
      <p:pic>
        <p:nvPicPr>
          <p:cNvPr id="9" name="Image 8" descr="ZS04i.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5373216"/>
            <a:ext cx="1368152" cy="702078"/>
          </a:xfrm>
          <a:prstGeom prst="rect">
            <a:avLst/>
          </a:prstGeom>
        </p:spPr>
      </p:pic>
      <p:cxnSp>
        <p:nvCxnSpPr>
          <p:cNvPr id="117" name="Connecteur droit 116"/>
          <p:cNvCxnSpPr>
            <a:stCxn id="112" idx="2"/>
          </p:cNvCxnSpPr>
          <p:nvPr/>
        </p:nvCxnSpPr>
        <p:spPr>
          <a:xfrm>
            <a:off x="2235821" y="4332337"/>
            <a:ext cx="391963" cy="1112887"/>
          </a:xfrm>
          <a:prstGeom prst="line">
            <a:avLst/>
          </a:prstGeom>
          <a:noFill/>
          <a:ln w="57150" cap="flat" cmpd="sng" algn="ctr">
            <a:solidFill>
              <a:sysClr val="windowText" lastClr="000000">
                <a:lumMod val="85000"/>
                <a:lumOff val="15000"/>
              </a:sysClr>
            </a:solidFill>
            <a:prstDash val="solid"/>
          </a:ln>
          <a:effectLst>
            <a:outerShdw blurRad="40000" dist="20000" dir="5400000" rotWithShape="0">
              <a:srgbClr val="000000">
                <a:alpha val="38000"/>
              </a:srgbClr>
            </a:outerShdw>
          </a:effectLst>
        </p:spPr>
      </p:cxnSp>
      <p:cxnSp>
        <p:nvCxnSpPr>
          <p:cNvPr id="89" name="Connecteur droit 88"/>
          <p:cNvCxnSpPr/>
          <p:nvPr/>
        </p:nvCxnSpPr>
        <p:spPr>
          <a:xfrm>
            <a:off x="2697299" y="2658150"/>
            <a:ext cx="931999" cy="393780"/>
          </a:xfrm>
          <a:prstGeom prst="line">
            <a:avLst/>
          </a:prstGeom>
          <a:noFill/>
          <a:ln w="57150" cap="flat" cmpd="sng" algn="ctr">
            <a:solidFill>
              <a:sysClr val="windowText" lastClr="000000">
                <a:lumMod val="85000"/>
                <a:lumOff val="15000"/>
              </a:sysClr>
            </a:solidFill>
            <a:prstDash val="solid"/>
          </a:ln>
          <a:effectLst>
            <a:outerShdw blurRad="40000" dist="20000" dir="5400000" rotWithShape="0">
              <a:srgbClr val="000000">
                <a:alpha val="38000"/>
              </a:srgbClr>
            </a:outerShdw>
          </a:effectLst>
        </p:spPr>
      </p:cxnSp>
      <p:cxnSp>
        <p:nvCxnSpPr>
          <p:cNvPr id="91" name="Connecteur droit 90"/>
          <p:cNvCxnSpPr>
            <a:endCxn id="107" idx="0"/>
          </p:cNvCxnSpPr>
          <p:nvPr/>
        </p:nvCxnSpPr>
        <p:spPr>
          <a:xfrm flipH="1">
            <a:off x="1815149" y="2658150"/>
            <a:ext cx="837247" cy="429795"/>
          </a:xfrm>
          <a:prstGeom prst="line">
            <a:avLst/>
          </a:prstGeom>
          <a:noFill/>
          <a:ln w="57150" cap="flat" cmpd="sng" algn="ctr">
            <a:solidFill>
              <a:sysClr val="windowText" lastClr="000000">
                <a:lumMod val="85000"/>
                <a:lumOff val="15000"/>
              </a:sysClr>
            </a:solidFill>
            <a:prstDash val="solid"/>
          </a:ln>
          <a:effectLst>
            <a:outerShdw blurRad="40000" dist="20000" dir="5400000" rotWithShape="0">
              <a:srgbClr val="000000">
                <a:alpha val="38000"/>
              </a:srgbClr>
            </a:outerShdw>
          </a:effectLst>
        </p:spPr>
      </p:cxnSp>
      <p:cxnSp>
        <p:nvCxnSpPr>
          <p:cNvPr id="90" name="Connecteur droit 89"/>
          <p:cNvCxnSpPr>
            <a:stCxn id="96" idx="6"/>
            <a:endCxn id="73" idx="1"/>
          </p:cNvCxnSpPr>
          <p:nvPr/>
        </p:nvCxnSpPr>
        <p:spPr>
          <a:xfrm>
            <a:off x="3010853" y="2558556"/>
            <a:ext cx="1705163" cy="24318"/>
          </a:xfrm>
          <a:prstGeom prst="line">
            <a:avLst/>
          </a:prstGeom>
          <a:noFill/>
          <a:ln w="57150" cap="flat" cmpd="sng" algn="ctr">
            <a:solidFill>
              <a:sysClr val="windowText" lastClr="000000">
                <a:lumMod val="85000"/>
                <a:lumOff val="15000"/>
              </a:sysClr>
            </a:solidFill>
            <a:prstDash val="solid"/>
          </a:ln>
          <a:effectLst>
            <a:outerShdw blurRad="40000" dist="20000" dir="5400000" rotWithShape="0">
              <a:srgbClr val="000000">
                <a:alpha val="38000"/>
              </a:srgbClr>
            </a:outerShdw>
          </a:effectLst>
        </p:spPr>
      </p:cxnSp>
      <p:sp>
        <p:nvSpPr>
          <p:cNvPr id="96" name="Ellipse 95"/>
          <p:cNvSpPr/>
          <p:nvPr/>
        </p:nvSpPr>
        <p:spPr>
          <a:xfrm>
            <a:off x="2352739" y="2348880"/>
            <a:ext cx="658114" cy="419352"/>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6000" rIns="0" b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prstClr val="black"/>
                </a:solidFill>
                <a:effectLst/>
                <a:uLnTx/>
                <a:uFillTx/>
                <a:latin typeface="Calibri"/>
                <a:ea typeface="+mn-ea"/>
                <a:cs typeface="+mn-cs"/>
              </a:rPr>
              <a:t>Metering Point</a:t>
            </a:r>
          </a:p>
        </p:txBody>
      </p:sp>
      <p:cxnSp>
        <p:nvCxnSpPr>
          <p:cNvPr id="85" name="Connecteur droit avec flèche 84"/>
          <p:cNvCxnSpPr>
            <a:endCxn id="65" idx="1"/>
          </p:cNvCxnSpPr>
          <p:nvPr/>
        </p:nvCxnSpPr>
        <p:spPr>
          <a:xfrm>
            <a:off x="2483768" y="4365104"/>
            <a:ext cx="2266258" cy="960773"/>
          </a:xfrm>
          <a:prstGeom prst="straightConnector1">
            <a:avLst/>
          </a:prstGeom>
          <a:noFill/>
          <a:ln w="25400" cap="flat" cmpd="sng" algn="ctr">
            <a:solidFill>
              <a:srgbClr val="4F81BD"/>
            </a:solidFill>
            <a:prstDash val="solid"/>
            <a:headEnd type="arrow"/>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78931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childTnLst>
                          </p:cTn>
                        </p:par>
                        <p:par>
                          <p:cTn id="19" fill="hold">
                            <p:stCondLst>
                              <p:cond delay="500"/>
                            </p:stCondLst>
                            <p:childTnLst>
                              <p:par>
                                <p:cTn id="20" presetID="22" presetClass="entr" presetSubtype="2" fill="hold" nodeType="after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right)">
                                      <p:cBhvr>
                                        <p:cTn id="22" dur="500"/>
                                        <p:tgtEl>
                                          <p:spTgt spid="90"/>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wipe(up)">
                                      <p:cBhvr>
                                        <p:cTn id="26" dur="500"/>
                                        <p:tgtEl>
                                          <p:spTgt spid="91"/>
                                        </p:tgtEl>
                                      </p:cBhvr>
                                    </p:animEffect>
                                  </p:childTnLst>
                                </p:cTn>
                              </p:par>
                              <p:par>
                                <p:cTn id="27" presetID="22" presetClass="entr" presetSubtype="1"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wipe(up)">
                                      <p:cBhvr>
                                        <p:cTn id="29" dur="50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down)">
                                      <p:cBhvr>
                                        <p:cTn id="34" dur="500"/>
                                        <p:tgtEl>
                                          <p:spTgt spid="6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down)">
                                      <p:cBhvr>
                                        <p:cTn id="37" dur="500"/>
                                        <p:tgtEl>
                                          <p:spTgt spid="7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down)">
                                      <p:cBhvr>
                                        <p:cTn id="40" dur="500"/>
                                        <p:tgtEl>
                                          <p:spTgt spid="71"/>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down)">
                                      <p:cBhvr>
                                        <p:cTn id="44" dur="5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left)">
                                      <p:cBhvr>
                                        <p:cTn id="49" dur="500"/>
                                        <p:tgtEl>
                                          <p:spTgt spid="77"/>
                                        </p:tgtEl>
                                      </p:cBhvr>
                                    </p:animEffect>
                                  </p:childTnLst>
                                </p:cTn>
                              </p:par>
                              <p:par>
                                <p:cTn id="50" presetID="22" presetClass="entr" presetSubtype="8"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wipe(left)">
                                      <p:cBhvr>
                                        <p:cTn id="52" dur="500"/>
                                        <p:tgtEl>
                                          <p:spTgt spid="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wipe(down)">
                                      <p:cBhvr>
                                        <p:cTn id="57" dur="500"/>
                                        <p:tgtEl>
                                          <p:spTgt spid="93"/>
                                        </p:tgtEl>
                                      </p:cBhvr>
                                    </p:animEffect>
                                  </p:childTnLst>
                                </p:cTn>
                              </p:par>
                              <p:par>
                                <p:cTn id="58" presetID="22" presetClass="entr" presetSubtype="4" fill="hold" nodeType="with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wipe(down)">
                                      <p:cBhvr>
                                        <p:cTn id="60" dur="500"/>
                                        <p:tgtEl>
                                          <p:spTgt spid="9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wipe(up)">
                                      <p:cBhvr>
                                        <p:cTn id="65" dur="500"/>
                                        <p:tgtEl>
                                          <p:spTgt spid="78"/>
                                        </p:tgtEl>
                                      </p:cBhvr>
                                    </p:animEffect>
                                  </p:childTnLst>
                                </p:cTn>
                              </p:par>
                              <p:par>
                                <p:cTn id="66" presetID="22" presetClass="entr" presetSubtype="1" fill="hold" nodeType="with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wipe(up)">
                                      <p:cBhvr>
                                        <p:cTn id="68" dur="500"/>
                                        <p:tgtEl>
                                          <p:spTgt spid="7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left)">
                                      <p:cBhvr>
                                        <p:cTn id="73" dur="500"/>
                                        <p:tgtEl>
                                          <p:spTgt spid="6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left)">
                                      <p:cBhvr>
                                        <p:cTn id="76" dur="500"/>
                                        <p:tgtEl>
                                          <p:spTgt spid="64"/>
                                        </p:tgtEl>
                                      </p:cBhvr>
                                    </p:animEffect>
                                  </p:childTnLst>
                                </p:cTn>
                              </p:par>
                              <p:par>
                                <p:cTn id="77" presetID="22" presetClass="entr" presetSubtype="8" fill="hold"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left)">
                                      <p:cBhvr>
                                        <p:cTn id="79" dur="500"/>
                                        <p:tgtEl>
                                          <p:spTgt spid="9"/>
                                        </p:tgtEl>
                                      </p:cBhvr>
                                    </p:animEffect>
                                  </p:childTnLst>
                                </p:cTn>
                              </p:par>
                            </p:childTnLst>
                          </p:cTn>
                        </p:par>
                        <p:par>
                          <p:cTn id="80" fill="hold">
                            <p:stCondLst>
                              <p:cond delay="500"/>
                            </p:stCondLst>
                            <p:childTnLst>
                              <p:par>
                                <p:cTn id="81" presetID="22" presetClass="entr" presetSubtype="4" fill="hold" nodeType="after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wipe(down)">
                                      <p:cBhvr>
                                        <p:cTn id="83" dur="2000"/>
                                        <p:tgtEl>
                                          <p:spTgt spid="117"/>
                                        </p:tgtEl>
                                      </p:cBhvr>
                                    </p:animEffect>
                                  </p:childTnLst>
                                </p:cTn>
                              </p:par>
                            </p:childTnLst>
                          </p:cTn>
                        </p:par>
                        <p:par>
                          <p:cTn id="84" fill="hold">
                            <p:stCondLst>
                              <p:cond delay="2500"/>
                            </p:stCondLst>
                            <p:childTnLst>
                              <p:par>
                                <p:cTn id="85" presetID="22" presetClass="entr" presetSubtype="4" fill="hold" nodeType="after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wipe(down)">
                                      <p:cBhvr>
                                        <p:cTn id="87" dur="500"/>
                                        <p:tgtEl>
                                          <p:spTgt spid="69"/>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wipe(down)">
                                      <p:cBhvr>
                                        <p:cTn id="90" dur="500"/>
                                        <p:tgtEl>
                                          <p:spTgt spid="8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86"/>
                                        </p:tgtEl>
                                        <p:attrNameLst>
                                          <p:attrName>style.visibility</p:attrName>
                                        </p:attrNameLst>
                                      </p:cBhvr>
                                      <p:to>
                                        <p:strVal val="visible"/>
                                      </p:to>
                                    </p:set>
                                    <p:animEffect transition="in" filter="wipe(left)">
                                      <p:cBhvr>
                                        <p:cTn id="95" dur="500"/>
                                        <p:tgtEl>
                                          <p:spTgt spid="86"/>
                                        </p:tgtEl>
                                      </p:cBhvr>
                                    </p:animEffect>
                                  </p:childTnLst>
                                </p:cTn>
                              </p:par>
                              <p:par>
                                <p:cTn id="96" presetID="22" presetClass="entr" presetSubtype="8" fill="hold"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left)">
                                      <p:cBhvr>
                                        <p:cTn id="98" dur="500"/>
                                        <p:tgtEl>
                                          <p:spTgt spid="85"/>
                                        </p:tgtEl>
                                      </p:cBhvr>
                                    </p:animEffect>
                                  </p:childTnLst>
                                </p:cTn>
                              </p:par>
                            </p:childTnLst>
                          </p:cTn>
                        </p:par>
                        <p:par>
                          <p:cTn id="99" fill="hold">
                            <p:stCondLst>
                              <p:cond delay="500"/>
                            </p:stCondLst>
                            <p:childTnLst>
                              <p:par>
                                <p:cTn id="100" presetID="22" presetClass="entr" presetSubtype="4" fill="hold" grpId="0" nodeType="after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wipe(down)">
                                      <p:cBhvr>
                                        <p:cTn id="102" dur="500"/>
                                        <p:tgtEl>
                                          <p:spTgt spid="6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wipe(left)">
                                      <p:cBhvr>
                                        <p:cTn id="107" dur="500"/>
                                        <p:tgtEl>
                                          <p:spTgt spid="6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80"/>
                                        </p:tgtEl>
                                        <p:attrNameLst>
                                          <p:attrName>style.visibility</p:attrName>
                                        </p:attrNameLst>
                                      </p:cBhvr>
                                      <p:to>
                                        <p:strVal val="visible"/>
                                      </p:to>
                                    </p:set>
                                    <p:animEffect transition="in" filter="wipe(left)">
                                      <p:cBhvr>
                                        <p:cTn id="110" dur="500"/>
                                        <p:tgtEl>
                                          <p:spTgt spid="80"/>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10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76"/>
                                        </p:tgtEl>
                                        <p:attrNameLst>
                                          <p:attrName>style.visibility</p:attrName>
                                        </p:attrNameLst>
                                      </p:cBhvr>
                                      <p:to>
                                        <p:strVal val="visible"/>
                                      </p:to>
                                    </p:set>
                                    <p:animEffect transition="in" filter="wipe(up)">
                                      <p:cBhvr>
                                        <p:cTn id="118" dur="500"/>
                                        <p:tgtEl>
                                          <p:spTgt spid="76"/>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79"/>
                                        </p:tgtEl>
                                        <p:attrNameLst>
                                          <p:attrName>style.visibility</p:attrName>
                                        </p:attrNameLst>
                                      </p:cBhvr>
                                      <p:to>
                                        <p:strVal val="visible"/>
                                      </p:to>
                                    </p:set>
                                    <p:animEffect transition="in" filter="wipe(up)">
                                      <p:cBhvr>
                                        <p:cTn id="121" dur="500"/>
                                        <p:tgtEl>
                                          <p:spTgt spid="7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2" fill="hold" nodeType="clickEffect">
                                  <p:stCondLst>
                                    <p:cond delay="0"/>
                                  </p:stCondLst>
                                  <p:childTnLst>
                                    <p:set>
                                      <p:cBhvr>
                                        <p:cTn id="125" dur="1" fill="hold">
                                          <p:stCondLst>
                                            <p:cond delay="0"/>
                                          </p:stCondLst>
                                        </p:cTn>
                                        <p:tgtEl>
                                          <p:spTgt spid="68"/>
                                        </p:tgtEl>
                                        <p:attrNameLst>
                                          <p:attrName>style.visibility</p:attrName>
                                        </p:attrNameLst>
                                      </p:cBhvr>
                                      <p:to>
                                        <p:strVal val="visible"/>
                                      </p:to>
                                    </p:set>
                                    <p:animEffect transition="in" filter="wipe(right)">
                                      <p:cBhvr>
                                        <p:cTn id="126" dur="500"/>
                                        <p:tgtEl>
                                          <p:spTgt spid="68"/>
                                        </p:tgtEl>
                                      </p:cBhvr>
                                    </p:animEffect>
                                  </p:childTnLst>
                                </p:cTn>
                              </p:par>
                              <p:par>
                                <p:cTn id="127" presetID="22" presetClass="entr" presetSubtype="2" fill="hold" grpId="0" nodeType="withEffect">
                                  <p:stCondLst>
                                    <p:cond delay="0"/>
                                  </p:stCondLst>
                                  <p:childTnLst>
                                    <p:set>
                                      <p:cBhvr>
                                        <p:cTn id="128" dur="1" fill="hold">
                                          <p:stCondLst>
                                            <p:cond delay="0"/>
                                          </p:stCondLst>
                                        </p:cTn>
                                        <p:tgtEl>
                                          <p:spTgt spid="81"/>
                                        </p:tgtEl>
                                        <p:attrNameLst>
                                          <p:attrName>style.visibility</p:attrName>
                                        </p:attrNameLst>
                                      </p:cBhvr>
                                      <p:to>
                                        <p:strVal val="visible"/>
                                      </p:to>
                                    </p:set>
                                    <p:animEffect transition="in" filter="wipe(right)">
                                      <p:cBhvr>
                                        <p:cTn id="129" dur="500"/>
                                        <p:tgtEl>
                                          <p:spTgt spid="81"/>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p:bldP spid="65" grpId="0" animBg="1"/>
      <p:bldP spid="66" grpId="0" animBg="1"/>
      <p:bldP spid="71" grpId="0" animBg="1"/>
      <p:bldP spid="72" grpId="0" animBg="1"/>
      <p:bldP spid="73" grpId="0" animBg="1"/>
      <p:bldP spid="77" grpId="0"/>
      <p:bldP spid="78" grpId="0"/>
      <p:bldP spid="79" grpId="0"/>
      <p:bldP spid="80" grpId="0"/>
      <p:bldP spid="81" grpId="0"/>
      <p:bldP spid="82" grpId="0"/>
      <p:bldP spid="86" grpId="0"/>
      <p:bldP spid="93" grpId="0"/>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a:lstStyle>
          <a:p>
            <a:r>
              <a:rPr lang="en-US" smtClean="0"/>
              <a:t>5 – Smartcharging algorithms</a:t>
            </a:r>
            <a:endParaRPr lang="en-US"/>
          </a:p>
        </p:txBody>
      </p:sp>
      <p:sp>
        <p:nvSpPr>
          <p:cNvPr id="5" name="Espace réservé du texte 18"/>
          <p:cNvSpPr txBox="1">
            <a:spLocks/>
          </p:cNvSpPr>
          <p:nvPr/>
        </p:nvSpPr>
        <p:spPr>
          <a:xfrm>
            <a:off x="5292080" y="1772816"/>
            <a:ext cx="3744416" cy="3816424"/>
          </a:xfrm>
          <a:prstGeom prst="rect">
            <a:avLst/>
          </a:prstGeom>
        </p:spPr>
        <p:txBody>
          <a:bodyPr/>
          <a:lstStyle>
            <a:lvl1pPr marL="457200" marR="0" indent="-4572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kern="120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dirty="0"/>
              <a:t>CNR is an hydroelectricity producer </a:t>
            </a:r>
            <a:endParaRPr lang="en-US" sz="1600" b="1" dirty="0" smtClean="0"/>
          </a:p>
          <a:p>
            <a:pPr algn="just"/>
            <a:r>
              <a:rPr lang="en-US" sz="1600" dirty="0" smtClean="0"/>
              <a:t>Has developed an </a:t>
            </a:r>
            <a:r>
              <a:rPr lang="en-US" sz="1600" dirty="0"/>
              <a:t>electricity mixed production (</a:t>
            </a:r>
            <a:r>
              <a:rPr lang="en-US" sz="1600" dirty="0" smtClean="0"/>
              <a:t>wind, solar, small </a:t>
            </a:r>
            <a:r>
              <a:rPr lang="en-US" sz="1600" dirty="0"/>
              <a:t>hydro-power</a:t>
            </a:r>
            <a:r>
              <a:rPr lang="en-US" sz="1600" dirty="0" smtClean="0"/>
              <a:t>); </a:t>
            </a:r>
          </a:p>
          <a:p>
            <a:pPr algn="just"/>
            <a:r>
              <a:rPr lang="en-US" sz="1600" dirty="0" smtClean="0"/>
              <a:t>Becomes </a:t>
            </a:r>
            <a:r>
              <a:rPr lang="en-US" sz="1600" dirty="0"/>
              <a:t>an expert </a:t>
            </a:r>
            <a:r>
              <a:rPr lang="en-US" sz="1600" dirty="0" smtClean="0"/>
              <a:t>in managing </a:t>
            </a:r>
            <a:r>
              <a:rPr lang="en-US" sz="1600" dirty="0"/>
              <a:t>an intermittent energy, by forecasting, </a:t>
            </a:r>
            <a:r>
              <a:rPr lang="en-US" sz="1600" dirty="0" smtClean="0"/>
              <a:t>optimizing, marketing </a:t>
            </a:r>
            <a:r>
              <a:rPr lang="en-US" sz="1600" dirty="0"/>
              <a:t>and supervising </a:t>
            </a:r>
            <a:r>
              <a:rPr lang="en-US" sz="1600" dirty="0" smtClean="0"/>
              <a:t>production;</a:t>
            </a:r>
          </a:p>
          <a:p>
            <a:pPr algn="just"/>
            <a:r>
              <a:rPr lang="en-US" sz="1600" dirty="0" smtClean="0"/>
              <a:t>Uses </a:t>
            </a:r>
            <a:r>
              <a:rPr lang="en-US" sz="1600" b="1" dirty="0"/>
              <a:t>its own algorithm </a:t>
            </a:r>
            <a:r>
              <a:rPr lang="en-US" sz="1600" dirty="0" smtClean="0"/>
              <a:t>to </a:t>
            </a:r>
            <a:r>
              <a:rPr lang="en-US" sz="1600" dirty="0"/>
              <a:t>optimize EV consumption according to several strategies</a:t>
            </a:r>
            <a:r>
              <a:rPr lang="en-US" sz="1600" dirty="0" smtClean="0"/>
              <a:t>.</a:t>
            </a:r>
          </a:p>
          <a:p>
            <a:pPr marL="0" indent="0" algn="just">
              <a:buNone/>
            </a:pPr>
            <a:r>
              <a:rPr lang="en-US" sz="1600" dirty="0" smtClean="0"/>
              <a:t>The </a:t>
            </a:r>
            <a:r>
              <a:rPr lang="en-US" sz="1600" dirty="0" err="1" smtClean="0"/>
              <a:t>smartcharging</a:t>
            </a:r>
            <a:r>
              <a:rPr lang="en-US" sz="1600" dirty="0" smtClean="0"/>
              <a:t> strategy tested in this UC is based on:</a:t>
            </a:r>
          </a:p>
          <a:p>
            <a:pPr algn="just"/>
            <a:r>
              <a:rPr lang="en-US" sz="1600" dirty="0" smtClean="0"/>
              <a:t>EV requirements;</a:t>
            </a:r>
          </a:p>
          <a:p>
            <a:pPr algn="just"/>
            <a:r>
              <a:rPr lang="en-US" sz="1600" dirty="0" smtClean="0"/>
              <a:t>Available power at Metering Point;</a:t>
            </a:r>
          </a:p>
          <a:p>
            <a:pPr algn="just"/>
            <a:r>
              <a:rPr lang="en-US" sz="1600" dirty="0" smtClean="0"/>
              <a:t>Forecast and day)ahead prices;</a:t>
            </a:r>
          </a:p>
          <a:p>
            <a:pPr algn="just"/>
            <a:r>
              <a:rPr lang="en-US" sz="1600" dirty="0" smtClean="0"/>
              <a:t>Real-time connection of EV at a charging station.</a:t>
            </a:r>
            <a:endParaRPr lang="en-US" sz="1600" dirty="0"/>
          </a:p>
          <a:p>
            <a:pPr algn="just"/>
            <a:endParaRPr lang="en-US" sz="1600" dirty="0" smtClean="0"/>
          </a:p>
        </p:txBody>
      </p:sp>
      <p:sp>
        <p:nvSpPr>
          <p:cNvPr id="6" name="Rectangle 5"/>
          <p:cNvSpPr/>
          <p:nvPr/>
        </p:nvSpPr>
        <p:spPr>
          <a:xfrm>
            <a:off x="683568" y="5472608"/>
            <a:ext cx="4464496" cy="1268760"/>
          </a:xfrm>
          <a:prstGeom prst="rect">
            <a:avLst/>
          </a:prstGeom>
          <a:ln>
            <a:solidFill>
              <a:schemeClr val="accent1"/>
            </a:solidFill>
          </a:ln>
        </p:spPr>
        <p:txBody>
          <a:bodyPr/>
          <a:lstStyle/>
          <a:p>
            <a:pPr>
              <a:spcBef>
                <a:spcPct val="20000"/>
              </a:spcBef>
              <a:buFont typeface="Wingdings" panose="05000000000000000000" pitchFamily="2" charset="2"/>
              <a:buNone/>
            </a:pPr>
            <a:r>
              <a:rPr lang="en-US" sz="1500" smtClean="0">
                <a:latin typeface="Arial" panose="020B0604020202020204" pitchFamily="34" charset="0"/>
                <a:cs typeface="Arial" panose="020B0604020202020204" pitchFamily="34" charset="0"/>
              </a:rPr>
              <a:t>The goal of this optimization approach is to minimize the charging cost </a:t>
            </a:r>
            <a:r>
              <a:rPr lang="en-US" sz="1500" b="1" smtClean="0">
                <a:latin typeface="Arial" panose="020B0604020202020204" pitchFamily="34" charset="0"/>
                <a:cs typeface="Arial" panose="020B0604020202020204" pitchFamily="34" charset="0"/>
              </a:rPr>
              <a:t>without negotiating the charging needs</a:t>
            </a:r>
            <a:r>
              <a:rPr lang="en-US" sz="1500" smtClean="0">
                <a:latin typeface="Arial" panose="020B0604020202020204" pitchFamily="34" charset="0"/>
                <a:cs typeface="Arial" panose="020B0604020202020204" pitchFamily="34" charset="0"/>
              </a:rPr>
              <a:t>, as the customer satisfaction and the reliability of the charging service have higher priority than the system operating cost.</a:t>
            </a:r>
            <a:endParaRPr lang="en-US" sz="1500">
              <a:latin typeface="Arial" panose="020B0604020202020204" pitchFamily="34" charset="0"/>
              <a:cs typeface="Arial" panose="020B0604020202020204" pitchFamily="34" charset="0"/>
            </a:endParaRP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8530" y="1196752"/>
            <a:ext cx="455798" cy="455798"/>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4208" y="1196752"/>
            <a:ext cx="445060" cy="445060"/>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6602" y="1196752"/>
            <a:ext cx="455798" cy="455798"/>
          </a:xfrm>
          <a:prstGeom prst="rect">
            <a:avLst/>
          </a:prstGeom>
        </p:spPr>
      </p:pic>
      <p:sp>
        <p:nvSpPr>
          <p:cNvPr id="2" name="ZoneTexte 1"/>
          <p:cNvSpPr txBox="1"/>
          <p:nvPr/>
        </p:nvSpPr>
        <p:spPr>
          <a:xfrm>
            <a:off x="524315" y="5013176"/>
            <a:ext cx="4476136" cy="276999"/>
          </a:xfrm>
          <a:prstGeom prst="rect">
            <a:avLst/>
          </a:prstGeom>
          <a:noFill/>
        </p:spPr>
        <p:txBody>
          <a:bodyPr wrap="square" rtlCol="0">
            <a:spAutoFit/>
          </a:bodyPr>
          <a:lstStyle/>
          <a:p>
            <a:pPr algn="ctr"/>
            <a:r>
              <a:rPr lang="en-US" sz="1200" b="1" i="1" smtClean="0"/>
              <a:t>Example of an optimized  EV charging session</a:t>
            </a:r>
            <a:endParaRPr lang="en-US" sz="1200" b="1" i="1"/>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0" y="1772816"/>
            <a:ext cx="5266720" cy="322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747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a:lstStyle>
          <a:p>
            <a:r>
              <a:rPr lang="fr-FR" dirty="0"/>
              <a:t>7</a:t>
            </a:r>
            <a:r>
              <a:rPr lang="fr-FR" dirty="0" smtClean="0"/>
              <a:t> – Architecture</a:t>
            </a:r>
            <a:endParaRPr lang="fr-FR" dirty="0"/>
          </a:p>
        </p:txBody>
      </p:sp>
      <p:sp>
        <p:nvSpPr>
          <p:cNvPr id="2" name="ZoneTexte 1"/>
          <p:cNvSpPr txBox="1"/>
          <p:nvPr/>
        </p:nvSpPr>
        <p:spPr>
          <a:xfrm>
            <a:off x="107504" y="1564184"/>
            <a:ext cx="4104456" cy="4770537"/>
          </a:xfrm>
          <a:prstGeom prst="rect">
            <a:avLst/>
          </a:prstGeom>
          <a:noFill/>
        </p:spPr>
        <p:txBody>
          <a:bodyPr wrap="square" rtlCol="0">
            <a:spAutoFit/>
          </a:bodyPr>
          <a:lstStyle/>
          <a:p>
            <a:pPr algn="just"/>
            <a:r>
              <a:rPr lang="en-US" sz="1600" dirty="0" smtClean="0">
                <a:latin typeface="Arial" panose="020B0604020202020204" pitchFamily="34" charset="0"/>
                <a:cs typeface="Arial" panose="020B0604020202020204" pitchFamily="34" charset="0"/>
              </a:rPr>
              <a:t>SEAS has to define an architecture enabling </a:t>
            </a:r>
            <a:r>
              <a:rPr lang="en-US" sz="1600" dirty="0">
                <a:latin typeface="Arial" panose="020B0604020202020204" pitchFamily="34" charset="0"/>
                <a:cs typeface="Arial" panose="020B0604020202020204" pitchFamily="34" charset="0"/>
              </a:rPr>
              <a:t>real-time interconnection of any </a:t>
            </a:r>
            <a:r>
              <a:rPr lang="en-US" sz="1600" dirty="0" smtClean="0">
                <a:latin typeface="Arial" panose="020B0604020202020204" pitchFamily="34" charset="0"/>
                <a:cs typeface="Arial" panose="020B0604020202020204" pitchFamily="34" charset="0"/>
              </a:rPr>
              <a:t>energy actors</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This interconnection helps:</a:t>
            </a:r>
          </a:p>
          <a:p>
            <a:pPr marL="285750" indent="-285750" algn="just">
              <a:buFont typeface="Arial"/>
              <a:buChar char="•"/>
            </a:pPr>
            <a:r>
              <a:rPr lang="en-US" sz="1600" dirty="0" smtClean="0">
                <a:latin typeface="Arial" panose="020B0604020202020204" pitchFamily="34" charset="0"/>
                <a:cs typeface="Arial" panose="020B0604020202020204" pitchFamily="34" charset="0"/>
              </a:rPr>
              <a:t>Actors </a:t>
            </a:r>
            <a:r>
              <a:rPr lang="en-US" sz="1600" dirty="0">
                <a:latin typeface="Arial" panose="020B0604020202020204" pitchFamily="34" charset="0"/>
                <a:cs typeface="Arial" panose="020B0604020202020204" pitchFamily="34" charset="0"/>
              </a:rPr>
              <a:t>offer </a:t>
            </a:r>
            <a:r>
              <a:rPr lang="en-US" sz="1600" dirty="0" smtClean="0">
                <a:latin typeface="Arial" panose="020B0604020202020204" pitchFamily="34" charset="0"/>
                <a:cs typeface="Arial" panose="020B0604020202020204" pitchFamily="34" charset="0"/>
              </a:rPr>
              <a:t>energy dedicated </a:t>
            </a:r>
            <a:r>
              <a:rPr lang="en-US" sz="1600" dirty="0">
                <a:latin typeface="Arial" panose="020B0604020202020204" pitchFamily="34" charset="0"/>
                <a:cs typeface="Arial" panose="020B0604020202020204" pitchFamily="34" charset="0"/>
              </a:rPr>
              <a:t>services to </a:t>
            </a:r>
            <a:r>
              <a:rPr lang="en-US" sz="1600" dirty="0" smtClean="0">
                <a:latin typeface="Arial" panose="020B0604020202020204" pitchFamily="34" charset="0"/>
                <a:cs typeface="Arial" panose="020B0604020202020204" pitchFamily="34" charset="0"/>
              </a:rPr>
              <a:t>other SEAS entities;</a:t>
            </a:r>
          </a:p>
          <a:p>
            <a:pPr marL="285750" indent="-285750" algn="just">
              <a:buFont typeface="Arial"/>
              <a:buChar char="•"/>
            </a:pPr>
            <a:r>
              <a:rPr lang="en-US" sz="1600" dirty="0" smtClean="0">
                <a:latin typeface="Arial" panose="020B0604020202020204" pitchFamily="34" charset="0"/>
                <a:cs typeface="Arial" panose="020B0604020202020204" pitchFamily="34" charset="0"/>
              </a:rPr>
              <a:t>Coordinate </a:t>
            </a:r>
            <a:r>
              <a:rPr lang="en-US" sz="1600" dirty="0" err="1" smtClean="0">
                <a:latin typeface="Arial" panose="020B0604020202020204" pitchFamily="34" charset="0"/>
                <a:cs typeface="Arial" panose="020B0604020202020204" pitchFamily="34" charset="0"/>
              </a:rPr>
              <a:t>microgeneration</a:t>
            </a:r>
            <a:r>
              <a:rPr lang="en-US" sz="1600" dirty="0" smtClean="0">
                <a:latin typeface="Arial" panose="020B0604020202020204" pitchFamily="34" charset="0"/>
                <a:cs typeface="Arial" panose="020B0604020202020204" pitchFamily="34" charset="0"/>
              </a:rPr>
              <a:t> with grid needs and production;</a:t>
            </a:r>
          </a:p>
          <a:p>
            <a:pPr marL="285750" indent="-285750" algn="just">
              <a:buFont typeface="Arial"/>
              <a:buChar char="•"/>
            </a:pPr>
            <a:r>
              <a:rPr lang="en-US" sz="1600" dirty="0" smtClean="0">
                <a:latin typeface="Arial" panose="020B0604020202020204" pitchFamily="34" charset="0"/>
                <a:cs typeface="Arial" panose="020B0604020202020204" pitchFamily="34" charset="0"/>
              </a:rPr>
              <a:t>Any entities better manage energy consumption, production and storage.</a:t>
            </a:r>
          </a:p>
          <a:p>
            <a:pPr marL="285750" indent="-285750" algn="just">
              <a:buFont typeface="Arial"/>
              <a:buChar char="•"/>
            </a:pPr>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This architecture should </a:t>
            </a:r>
            <a:r>
              <a:rPr lang="en-US" sz="1600" dirty="0">
                <a:latin typeface="Arial" panose="020B0604020202020204" pitchFamily="34" charset="0"/>
                <a:cs typeface="Arial" panose="020B0604020202020204" pitchFamily="34" charset="0"/>
              </a:rPr>
              <a:t>meet some general requirements such as</a:t>
            </a:r>
            <a:r>
              <a:rPr lang="en-US" sz="16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eing scalable, adaptable </a:t>
            </a:r>
            <a:r>
              <a:rPr lang="en-US" sz="1600" dirty="0">
                <a:latin typeface="Arial" panose="020B0604020202020204" pitchFamily="34" charset="0"/>
                <a:cs typeface="Arial" panose="020B0604020202020204" pitchFamily="34" charset="0"/>
              </a:rPr>
              <a:t>and </a:t>
            </a:r>
            <a:r>
              <a:rPr lang="en-US" sz="1600" dirty="0" smtClean="0">
                <a:latin typeface="Arial" panose="020B0604020202020204" pitchFamily="34" charset="0"/>
                <a:cs typeface="Arial" panose="020B0604020202020204" pitchFamily="34" charset="0"/>
              </a:rPr>
              <a:t>dynamic;</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O</a:t>
            </a:r>
            <a:r>
              <a:rPr lang="en-US" sz="1600" dirty="0" smtClean="0">
                <a:latin typeface="Arial" panose="020B0604020202020204" pitchFamily="34" charset="0"/>
                <a:cs typeface="Arial" panose="020B0604020202020204" pitchFamily="34" charset="0"/>
              </a:rPr>
              <a:t>ffering plug-and-play solutions </a:t>
            </a:r>
            <a:r>
              <a:rPr lang="en-US" sz="1600" dirty="0">
                <a:latin typeface="Arial" panose="020B0604020202020204" pitchFamily="34" charset="0"/>
                <a:cs typeface="Arial" panose="020B0604020202020204" pitchFamily="34" charset="0"/>
              </a:rPr>
              <a:t>(having as less manual configuration as possible</a:t>
            </a:r>
            <a:r>
              <a:rPr lang="en-US" sz="16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roviding </a:t>
            </a:r>
            <a:r>
              <a:rPr lang="en-US" sz="1600" dirty="0">
                <a:latin typeface="Arial" panose="020B0604020202020204" pitchFamily="34" charset="0"/>
                <a:cs typeface="Arial" panose="020B0604020202020204" pitchFamily="34" charset="0"/>
              </a:rPr>
              <a:t>secure communications and privacy of information.</a:t>
            </a:r>
            <a:endParaRPr lang="fr-FR" sz="16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25" y="1468522"/>
            <a:ext cx="4829175" cy="2743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ZoneTexte 2"/>
          <p:cNvSpPr txBox="1"/>
          <p:nvPr/>
        </p:nvSpPr>
        <p:spPr>
          <a:xfrm>
            <a:off x="5220072" y="5068922"/>
            <a:ext cx="3528392" cy="1600438"/>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latin typeface="Arial" panose="020B0604020202020204" pitchFamily="34" charset="0"/>
                <a:cs typeface="Arial" panose="020B0604020202020204" pitchFamily="34" charset="0"/>
              </a:rPr>
              <a:t>End </a:t>
            </a:r>
            <a:r>
              <a:rPr lang="fr-FR" sz="1400" dirty="0" err="1">
                <a:latin typeface="Arial" panose="020B0604020202020204" pitchFamily="34" charset="0"/>
                <a:cs typeface="Arial" panose="020B0604020202020204" pitchFamily="34" charset="0"/>
              </a:rPr>
              <a:t>Node</a:t>
            </a:r>
            <a:r>
              <a:rPr lang="fr-FR" sz="1400" dirty="0">
                <a:latin typeface="Arial" panose="020B0604020202020204" pitchFamily="34" charset="0"/>
                <a:cs typeface="Arial" panose="020B0604020202020204" pitchFamily="34" charset="0"/>
              </a:rPr>
              <a:t> (EN) : </a:t>
            </a:r>
            <a:r>
              <a:rPr lang="fr-FR" sz="1400" dirty="0" err="1">
                <a:latin typeface="Arial" panose="020B0604020202020204" pitchFamily="34" charset="0"/>
                <a:cs typeface="Arial" panose="020B0604020202020204" pitchFamily="34" charset="0"/>
              </a:rPr>
              <a:t>EVSE’s</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meter</a:t>
            </a:r>
            <a:r>
              <a:rPr lang="fr-FR"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End User (EU</a:t>
            </a:r>
            <a:r>
              <a:rPr lang="en-US" sz="1400" dirty="0" smtClean="0">
                <a:latin typeface="Arial" panose="020B0604020202020204" pitchFamily="34" charset="0"/>
                <a:cs typeface="Arial" panose="020B0604020202020204" pitchFamily="34" charset="0"/>
              </a:rPr>
              <a:t>) : Customer, EV Driver</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Area </a:t>
            </a:r>
            <a:r>
              <a:rPr lang="en-US" sz="1400" dirty="0">
                <a:latin typeface="Arial" panose="020B0604020202020204" pitchFamily="34" charset="0"/>
                <a:cs typeface="Arial" panose="020B0604020202020204" pitchFamily="34" charset="0"/>
              </a:rPr>
              <a:t>Manager </a:t>
            </a:r>
            <a:r>
              <a:rPr lang="en-US" sz="1400" dirty="0" smtClean="0">
                <a:latin typeface="Arial" panose="020B0604020202020204" pitchFamily="34" charset="0"/>
                <a:cs typeface="Arial" panose="020B0604020202020204" pitchFamily="34" charset="0"/>
              </a:rPr>
              <a:t>(AM) : CSO</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Seas Core Entity (SCE) : SCP, Energy Retailer, Energy Producer, DSO</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endParaRPr lang="fr-FR" sz="1400" dirty="0">
              <a:latin typeface="Arial" panose="020B0604020202020204" pitchFamily="34" charset="0"/>
              <a:cs typeface="Arial" panose="020B0604020202020204" pitchFamily="34" charset="0"/>
            </a:endParaRPr>
          </a:p>
        </p:txBody>
      </p:sp>
      <p:sp>
        <p:nvSpPr>
          <p:cNvPr id="7" name="ZoneTexte 6"/>
          <p:cNvSpPr txBox="1"/>
          <p:nvPr/>
        </p:nvSpPr>
        <p:spPr>
          <a:xfrm>
            <a:off x="5508104" y="4708882"/>
            <a:ext cx="3024336" cy="338554"/>
          </a:xfrm>
          <a:prstGeom prst="rect">
            <a:avLst/>
          </a:prstGeom>
          <a:noFill/>
        </p:spPr>
        <p:txBody>
          <a:bodyPr wrap="square" rtlCol="0">
            <a:spAutoFit/>
          </a:bodyPr>
          <a:lstStyle/>
          <a:p>
            <a:pPr algn="ctr"/>
            <a:r>
              <a:rPr lang="fr-FR" sz="1600" b="1" dirty="0">
                <a:latin typeface="Arial" panose="020B0604020202020204" pitchFamily="34" charset="0"/>
                <a:cs typeface="Arial" panose="020B0604020202020204" pitchFamily="34" charset="0"/>
              </a:rPr>
              <a:t>CNR</a:t>
            </a:r>
            <a:r>
              <a:rPr lang="fr-FR" sz="1600" b="1" dirty="0" smtClean="0">
                <a:latin typeface="Arial" panose="020B0604020202020204" pitchFamily="34" charset="0"/>
                <a:cs typeface="Arial" panose="020B0604020202020204" pitchFamily="34" charset="0"/>
              </a:rPr>
              <a:t> scenario</a:t>
            </a:r>
            <a:endParaRPr lang="fr-FR" sz="1600" b="1" dirty="0">
              <a:latin typeface="Arial" panose="020B0604020202020204" pitchFamily="34" charset="0"/>
              <a:cs typeface="Arial" panose="020B0604020202020204" pitchFamily="34" charset="0"/>
            </a:endParaRPr>
          </a:p>
        </p:txBody>
      </p:sp>
      <p:sp>
        <p:nvSpPr>
          <p:cNvPr id="8" name="ZoneTexte 7"/>
          <p:cNvSpPr txBox="1"/>
          <p:nvPr/>
        </p:nvSpPr>
        <p:spPr>
          <a:xfrm>
            <a:off x="4499992" y="4204826"/>
            <a:ext cx="4476136" cy="276999"/>
          </a:xfrm>
          <a:prstGeom prst="rect">
            <a:avLst/>
          </a:prstGeom>
          <a:noFill/>
        </p:spPr>
        <p:txBody>
          <a:bodyPr wrap="square" rtlCol="0">
            <a:spAutoFit/>
          </a:bodyPr>
          <a:lstStyle/>
          <a:p>
            <a:pPr algn="ctr"/>
            <a:r>
              <a:rPr lang="fr-FR" sz="1200" b="1" i="1" dirty="0" smtClean="0"/>
              <a:t>Illustration of SEAS </a:t>
            </a:r>
            <a:r>
              <a:rPr lang="fr-FR" sz="1200" b="1" i="1" dirty="0"/>
              <a:t>R</a:t>
            </a:r>
            <a:r>
              <a:rPr lang="fr-FR" sz="1200" b="1" i="1" dirty="0" smtClean="0"/>
              <a:t>eference Architecture Model</a:t>
            </a:r>
            <a:endParaRPr lang="fr-FR" sz="1200" b="1" i="1" dirty="0"/>
          </a:p>
        </p:txBody>
      </p:sp>
    </p:spTree>
    <p:extLst>
      <p:ext uri="{BB962C8B-B14F-4D97-AF65-F5344CB8AC3E}">
        <p14:creationId xmlns:p14="http://schemas.microsoft.com/office/powerpoint/2010/main" val="3939252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251520" y="1628800"/>
            <a:ext cx="8568952" cy="648072"/>
          </a:xfrm>
        </p:spPr>
        <p:txBody>
          <a:bodyPr/>
          <a:lstStyle/>
          <a:p>
            <a:pPr marL="0" indent="0">
              <a:buNone/>
            </a:pPr>
            <a:r>
              <a:rPr lang="en-US" sz="1600" dirty="0" smtClean="0"/>
              <a:t>CNR smart charging service </a:t>
            </a:r>
            <a:r>
              <a:rPr lang="en-US" sz="1600" dirty="0" smtClean="0"/>
              <a:t>implementation is:</a:t>
            </a:r>
          </a:p>
          <a:p>
            <a:pPr marL="0" indent="0">
              <a:buNone/>
            </a:pPr>
            <a:r>
              <a:rPr lang="en-US" sz="1600" dirty="0"/>
              <a:t> </a:t>
            </a:r>
            <a:r>
              <a:rPr lang="en-US" sz="1600" dirty="0" smtClean="0"/>
              <a:t>(step 1) A RESTful web service</a:t>
            </a:r>
          </a:p>
        </p:txBody>
      </p:sp>
      <p:sp>
        <p:nvSpPr>
          <p:cNvPr id="5" name="Titre 1"/>
          <p:cNvSpPr txBox="1">
            <a:spLocks/>
          </p:cNvSpPr>
          <p:nvPr/>
        </p:nvSpPr>
        <p:spPr>
          <a:xfrm>
            <a:off x="395536" y="1124744"/>
            <a:ext cx="8064896" cy="576064"/>
          </a:xfrm>
          <a:prstGeom prst="rect">
            <a:avLst/>
          </a:prstGeom>
        </p:spPr>
        <p:txBody>
          <a:bodyPr vert="horz" wrap="square" lIns="72000" tIns="45720" rIns="72000" bIns="45720" rtlCol="0" anchor="t" anchorCtr="0">
            <a:noAutofit/>
          </a:bodyPr>
          <a:lstStyle>
            <a:defPPr>
              <a:defRPr lang="nl-NL"/>
            </a:defPPr>
            <a:lvl1pPr>
              <a:spcBef>
                <a:spcPct val="0"/>
              </a:spcBef>
              <a:buNone/>
              <a:defRPr sz="2400" b="1" baseline="0">
                <a:solidFill>
                  <a:srgbClr val="00A651"/>
                </a:solidFill>
                <a:latin typeface="Arial" pitchFamily="34" charset="0"/>
                <a:ea typeface="+mj-ea"/>
                <a:cs typeface="Arial" pitchFamily="34" charset="0"/>
              </a:defRPr>
            </a:lvl1pPr>
          </a:lstStyle>
          <a:p>
            <a:r>
              <a:rPr lang="en-US" dirty="0"/>
              <a:t>8</a:t>
            </a:r>
            <a:r>
              <a:rPr lang="en-US" dirty="0" smtClean="0"/>
              <a:t> – Implementation</a:t>
            </a:r>
            <a:endParaRPr lang="en-US" dirty="0"/>
          </a:p>
        </p:txBody>
      </p:sp>
      <p:sp>
        <p:nvSpPr>
          <p:cNvPr id="3" name="Rectangle 2"/>
          <p:cNvSpPr/>
          <p:nvPr/>
        </p:nvSpPr>
        <p:spPr>
          <a:xfrm>
            <a:off x="2267744" y="5193169"/>
            <a:ext cx="5184576" cy="553998"/>
          </a:xfrm>
          <a:prstGeom prst="rect">
            <a:avLst/>
          </a:prstGeom>
        </p:spPr>
        <p:txBody>
          <a:bodyPr wrap="square">
            <a:spAutoFit/>
          </a:bodyPr>
          <a:lstStyle/>
          <a:p>
            <a:pPr algn="ctr"/>
            <a:r>
              <a:rPr lang="en-US" sz="1600" dirty="0" smtClean="0">
                <a:latin typeface="Arial" panose="020B0604020202020204" pitchFamily="34" charset="0"/>
                <a:cs typeface="Arial" panose="020B0604020202020204" pitchFamily="34" charset="0"/>
              </a:rPr>
              <a:t>RES: 200 OK, "here is optimized charge plan xyz"</a:t>
            </a:r>
          </a:p>
          <a:p>
            <a:pPr algn="ctr"/>
            <a:r>
              <a:rPr lang="en-US" sz="1400" i="1" dirty="0" smtClean="0">
                <a:latin typeface="Arial" panose="020B0604020202020204" pitchFamily="34" charset="0"/>
                <a:cs typeface="Arial" panose="020B0604020202020204" pitchFamily="34" charset="0"/>
              </a:rPr>
              <a:t>(in legacy XML format)</a:t>
            </a:r>
            <a:endParaRPr lang="en-US" sz="1400" i="1" dirty="0">
              <a:latin typeface="Arial" panose="020B0604020202020204" pitchFamily="34" charset="0"/>
              <a:cs typeface="Arial" panose="020B0604020202020204" pitchFamily="34" charset="0"/>
            </a:endParaRPr>
          </a:p>
        </p:txBody>
      </p:sp>
      <p:sp>
        <p:nvSpPr>
          <p:cNvPr id="6" name="Rectangle 5"/>
          <p:cNvSpPr/>
          <p:nvPr/>
        </p:nvSpPr>
        <p:spPr>
          <a:xfrm>
            <a:off x="863588" y="6381328"/>
            <a:ext cx="7776864" cy="338554"/>
          </a:xfrm>
          <a:prstGeom prst="rect">
            <a:avLst/>
          </a:prstGeom>
        </p:spPr>
        <p:txBody>
          <a:bodyPr wrap="square">
            <a:spAutoFit/>
          </a:bodyPr>
          <a:lstStyle/>
          <a:p>
            <a:pPr algn="ctr"/>
            <a:r>
              <a:rPr lang="en-US" sz="1600" i="1" dirty="0" smtClean="0">
                <a:latin typeface="Arial" panose="020B0604020202020204" pitchFamily="34" charset="0"/>
                <a:cs typeface="Arial" panose="020B0604020202020204" pitchFamily="34" charset="0"/>
              </a:rPr>
              <a:t>Available </a:t>
            </a:r>
            <a:r>
              <a:rPr lang="en-US" sz="1600" i="1" dirty="0" smtClean="0">
                <a:latin typeface="Arial" panose="020B0604020202020204" pitchFamily="34" charset="0"/>
                <a:cs typeface="Arial" panose="020B0604020202020204" pitchFamily="34" charset="0"/>
              </a:rPr>
              <a:t>for </a:t>
            </a:r>
            <a:r>
              <a:rPr lang="en-US" sz="1600" i="1" dirty="0" smtClean="0">
                <a:latin typeface="Arial" panose="020B0604020202020204" pitchFamily="34" charset="0"/>
                <a:cs typeface="Arial" panose="020B0604020202020204" pitchFamily="34" charset="0"/>
              </a:rPr>
              <a:t>testing - </a:t>
            </a:r>
            <a:r>
              <a:rPr lang="en-US" sz="1600" i="1" dirty="0" smtClean="0">
                <a:latin typeface="Arial" panose="020B0604020202020204" pitchFamily="34" charset="0"/>
                <a:cs typeface="Arial" panose="020B0604020202020204" pitchFamily="34" charset="0"/>
                <a:hlinkClick r:id="rId2"/>
              </a:rPr>
              <a:t>http</a:t>
            </a:r>
            <a:r>
              <a:rPr lang="en-US" sz="1600" i="1" dirty="0" smtClean="0">
                <a:latin typeface="Arial" panose="020B0604020202020204" pitchFamily="34" charset="0"/>
                <a:cs typeface="Arial" panose="020B0604020202020204" pitchFamily="34" charset="0"/>
                <a:hlinkClick r:id="rId2"/>
              </a:rPr>
              <a:t>://cnr-seas.cloudapp.net/scp</a:t>
            </a:r>
            <a:r>
              <a:rPr lang="en-US" sz="1600" i="1" dirty="0" smtClean="0">
                <a:latin typeface="Arial" panose="020B0604020202020204" pitchFamily="34" charset="0"/>
                <a:cs typeface="Arial" panose="020B0604020202020204" pitchFamily="34" charset="0"/>
                <a:hlinkClick r:id="rId2"/>
              </a:rPr>
              <a:t>/</a:t>
            </a:r>
            <a:endParaRPr lang="en-US" sz="1600" i="1" dirty="0" smtClean="0">
              <a:latin typeface="Arial" panose="020B0604020202020204" pitchFamily="34" charset="0"/>
              <a:cs typeface="Arial" panose="020B0604020202020204" pitchFamily="34" charset="0"/>
            </a:endParaRPr>
          </a:p>
        </p:txBody>
      </p:sp>
      <p:sp>
        <p:nvSpPr>
          <p:cNvPr id="7" name="Rectangle 6"/>
          <p:cNvSpPr/>
          <p:nvPr/>
        </p:nvSpPr>
        <p:spPr>
          <a:xfrm>
            <a:off x="1115616" y="2348880"/>
            <a:ext cx="1146850" cy="10081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36000" rIns="3600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ea typeface="+mn-ea"/>
                <a:cs typeface="+mn-cs"/>
              </a:rPr>
              <a:t>Charging Station Operator</a:t>
            </a:r>
          </a:p>
        </p:txBody>
      </p:sp>
      <p:sp>
        <p:nvSpPr>
          <p:cNvPr id="8" name="Rectangle 7"/>
          <p:cNvSpPr/>
          <p:nvPr/>
        </p:nvSpPr>
        <p:spPr>
          <a:xfrm>
            <a:off x="7452320" y="2348880"/>
            <a:ext cx="1146850" cy="100811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36000" rIns="36000" rtlCol="0" anchor="ctr"/>
          <a:lstStyle/>
          <a:p>
            <a:pPr algn="ctr" defTabSz="457200"/>
            <a:r>
              <a:rPr lang="en-US" kern="0" dirty="0" smtClean="0">
                <a:solidFill>
                  <a:prstClr val="white"/>
                </a:solidFill>
                <a:latin typeface="Calibri"/>
              </a:rPr>
              <a:t>Smart Charging Provider</a:t>
            </a:r>
            <a:endParaRPr lang="en-US" kern="0" dirty="0">
              <a:solidFill>
                <a:prstClr val="white"/>
              </a:solidFill>
              <a:latin typeface="Calibri"/>
            </a:endParaRPr>
          </a:p>
        </p:txBody>
      </p:sp>
      <p:cxnSp>
        <p:nvCxnSpPr>
          <p:cNvPr id="9" name="Connecteur droit avec flèche 8"/>
          <p:cNvCxnSpPr/>
          <p:nvPr/>
        </p:nvCxnSpPr>
        <p:spPr>
          <a:xfrm>
            <a:off x="1691680" y="3789040"/>
            <a:ext cx="6336704"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7" name="Connecteur droit 16"/>
          <p:cNvCxnSpPr>
            <a:stCxn id="7" idx="2"/>
          </p:cNvCxnSpPr>
          <p:nvPr/>
        </p:nvCxnSpPr>
        <p:spPr>
          <a:xfrm>
            <a:off x="1689041" y="3356992"/>
            <a:ext cx="2639"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a:stCxn id="8" idx="2"/>
          </p:cNvCxnSpPr>
          <p:nvPr/>
        </p:nvCxnSpPr>
        <p:spPr>
          <a:xfrm>
            <a:off x="8025745" y="3356992"/>
            <a:ext cx="2639" cy="3312368"/>
          </a:xfrm>
          <a:prstGeom prst="line">
            <a:avLst/>
          </a:prstGeom>
        </p:spPr>
        <p:style>
          <a:lnRef idx="2">
            <a:schemeClr val="accent1"/>
          </a:lnRef>
          <a:fillRef idx="0">
            <a:schemeClr val="accent1"/>
          </a:fillRef>
          <a:effectRef idx="1">
            <a:schemeClr val="accent1"/>
          </a:effectRef>
          <a:fontRef idx="minor">
            <a:schemeClr val="tx1"/>
          </a:fontRef>
        </p:style>
      </p:cxnSp>
      <p:sp>
        <p:nvSpPr>
          <p:cNvPr id="21" name="ZoneTexte 20"/>
          <p:cNvSpPr txBox="1"/>
          <p:nvPr/>
        </p:nvSpPr>
        <p:spPr>
          <a:xfrm>
            <a:off x="2123728" y="3220834"/>
            <a:ext cx="5184576" cy="553998"/>
          </a:xfrm>
          <a:prstGeom prst="rect">
            <a:avLst/>
          </a:prstGeom>
          <a:noFill/>
        </p:spPr>
        <p:txBody>
          <a:bodyPr wrap="square" rtlCol="0">
            <a:spAutoFit/>
          </a:bodyPr>
          <a:lstStyle/>
          <a:p>
            <a:pPr algn="ctr"/>
            <a:r>
              <a:rPr lang="en-US" sz="1600" dirty="0" smtClean="0">
                <a:latin typeface="Arial"/>
                <a:cs typeface="Arial"/>
              </a:rPr>
              <a:t>REQ: "Here is a new charge need" </a:t>
            </a:r>
          </a:p>
          <a:p>
            <a:pPr algn="ctr"/>
            <a:r>
              <a:rPr lang="en-US" sz="1400" i="1" dirty="0" smtClean="0">
                <a:latin typeface="Arial"/>
                <a:cs typeface="Arial"/>
              </a:rPr>
              <a:t>(in legacy </a:t>
            </a:r>
            <a:r>
              <a:rPr lang="en-US" sz="1400" i="1" dirty="0">
                <a:latin typeface="Arial"/>
                <a:cs typeface="Arial"/>
              </a:rPr>
              <a:t>XML </a:t>
            </a:r>
            <a:r>
              <a:rPr lang="en-US" sz="1400" i="1" dirty="0" smtClean="0">
                <a:latin typeface="Arial"/>
                <a:cs typeface="Arial"/>
              </a:rPr>
              <a:t>format)</a:t>
            </a:r>
            <a:endParaRPr lang="fr-FR" sz="1600" i="1" dirty="0">
              <a:latin typeface="Arial"/>
              <a:cs typeface="Arial"/>
            </a:endParaRPr>
          </a:p>
        </p:txBody>
      </p:sp>
      <p:sp>
        <p:nvSpPr>
          <p:cNvPr id="26" name="Document 25"/>
          <p:cNvSpPr/>
          <p:nvPr/>
        </p:nvSpPr>
        <p:spPr>
          <a:xfrm>
            <a:off x="179512" y="3220834"/>
            <a:ext cx="1368152" cy="136815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sz="1400" dirty="0" smtClean="0">
                <a:latin typeface="Arial" panose="020B0604020202020204" pitchFamily="34" charset="0"/>
                <a:cs typeface="Arial" panose="020B0604020202020204" pitchFamily="34" charset="0"/>
              </a:rPr>
              <a:t>Station info</a:t>
            </a:r>
            <a:endParaRPr lang="en-US" sz="1400" dirty="0">
              <a:latin typeface="Arial" panose="020B0604020202020204" pitchFamily="34" charset="0"/>
              <a:cs typeface="Arial" panose="020B0604020202020204" pitchFamily="34" charset="0"/>
            </a:endParaRPr>
          </a:p>
          <a:p>
            <a:pPr marL="285750" indent="-285750">
              <a:buFontTx/>
              <a:buChar char="-"/>
            </a:pPr>
            <a:r>
              <a:rPr lang="en-US" sz="1400" dirty="0" smtClean="0">
                <a:latin typeface="Arial" panose="020B0604020202020204" pitchFamily="34" charset="0"/>
                <a:cs typeface="Arial" panose="020B0604020202020204" pitchFamily="34" charset="0"/>
              </a:rPr>
              <a:t>EVSEs</a:t>
            </a:r>
          </a:p>
          <a:p>
            <a:pPr marL="285750" indent="-285750">
              <a:buFontTx/>
              <a:buChar char="-"/>
            </a:pPr>
            <a:r>
              <a:rPr lang="en-US" sz="1400" dirty="0" smtClean="0">
                <a:latin typeface="Arial" panose="020B0604020202020204" pitchFamily="34" charset="0"/>
                <a:cs typeface="Arial" panose="020B0604020202020204" pitchFamily="34" charset="0"/>
              </a:rPr>
              <a:t>Charge needs</a:t>
            </a:r>
            <a:endParaRPr lang="fr-FR" sz="1400" dirty="0"/>
          </a:p>
        </p:txBody>
      </p:sp>
      <p:cxnSp>
        <p:nvCxnSpPr>
          <p:cNvPr id="27" name="Connecteur droit avec flèche 26"/>
          <p:cNvCxnSpPr/>
          <p:nvPr/>
        </p:nvCxnSpPr>
        <p:spPr>
          <a:xfrm>
            <a:off x="1691680" y="5229200"/>
            <a:ext cx="6336704" cy="0"/>
          </a:xfrm>
          <a:prstGeom prst="straightConnector1">
            <a:avLst/>
          </a:prstGeom>
          <a:noFill/>
          <a:ln w="25400" cap="flat" cmpd="sng" algn="ctr">
            <a:solidFill>
              <a:srgbClr val="4F81BD"/>
            </a:solidFill>
            <a:prstDash val="solid"/>
            <a:headEnd type="arrow"/>
            <a:tailEnd type="none"/>
          </a:ln>
          <a:effectLst>
            <a:outerShdw blurRad="40000" dist="20000" dir="5400000" rotWithShape="0">
              <a:srgbClr val="000000">
                <a:alpha val="38000"/>
              </a:srgbClr>
            </a:outerShdw>
          </a:effectLst>
        </p:spPr>
      </p:cxnSp>
      <p:cxnSp>
        <p:nvCxnSpPr>
          <p:cNvPr id="16" name="Connecteur droit avec flèche 15"/>
          <p:cNvCxnSpPr/>
          <p:nvPr/>
        </p:nvCxnSpPr>
        <p:spPr>
          <a:xfrm>
            <a:off x="1691680" y="5025789"/>
            <a:ext cx="6326372" cy="10801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8" name="ZoneTexte 17"/>
          <p:cNvSpPr txBox="1"/>
          <p:nvPr/>
        </p:nvSpPr>
        <p:spPr>
          <a:xfrm>
            <a:off x="2257412" y="4746630"/>
            <a:ext cx="51845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REQ: "Give me charge plan xyz"</a:t>
            </a:r>
            <a:endParaRPr lang="en-US" sz="1600" dirty="0">
              <a:latin typeface="Arial" panose="020B0604020202020204" pitchFamily="34" charset="0"/>
              <a:cs typeface="Arial" panose="020B0604020202020204" pitchFamily="34" charset="0"/>
            </a:endParaRPr>
          </a:p>
        </p:txBody>
      </p:sp>
      <p:sp>
        <p:nvSpPr>
          <p:cNvPr id="20" name="Rectangle 19"/>
          <p:cNvSpPr/>
          <p:nvPr/>
        </p:nvSpPr>
        <p:spPr>
          <a:xfrm>
            <a:off x="2089221" y="3875793"/>
            <a:ext cx="5184576" cy="553998"/>
          </a:xfrm>
          <a:prstGeom prst="rect">
            <a:avLst/>
          </a:prstGeom>
        </p:spPr>
        <p:txBody>
          <a:bodyPr wrap="square">
            <a:spAutoFit/>
          </a:bodyPr>
          <a:lstStyle/>
          <a:p>
            <a:pPr algn="ctr"/>
            <a:r>
              <a:rPr lang="en-US" sz="1600" dirty="0" smtClean="0">
                <a:latin typeface="Arial" panose="020B0604020202020204" pitchFamily="34" charset="0"/>
                <a:cs typeface="Arial" panose="020B0604020202020204" pitchFamily="34" charset="0"/>
              </a:rPr>
              <a:t>RES: 202 Accepted, </a:t>
            </a:r>
          </a:p>
          <a:p>
            <a:pPr algn="ctr"/>
            <a:r>
              <a:rPr lang="en-US" sz="1400" dirty="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content will be available at location xyz"</a:t>
            </a:r>
            <a:endParaRPr lang="en-US" sz="1200" i="1" dirty="0">
              <a:latin typeface="Arial" panose="020B0604020202020204" pitchFamily="34" charset="0"/>
              <a:cs typeface="Arial" panose="020B0604020202020204" pitchFamily="34" charset="0"/>
            </a:endParaRPr>
          </a:p>
        </p:txBody>
      </p:sp>
      <p:cxnSp>
        <p:nvCxnSpPr>
          <p:cNvPr id="22" name="Connecteur droit avec flèche 21"/>
          <p:cNvCxnSpPr/>
          <p:nvPr/>
        </p:nvCxnSpPr>
        <p:spPr>
          <a:xfrm flipV="1">
            <a:off x="1691680" y="3884124"/>
            <a:ext cx="6326372" cy="20786"/>
          </a:xfrm>
          <a:prstGeom prst="straightConnector1">
            <a:avLst/>
          </a:prstGeom>
          <a:noFill/>
          <a:ln w="25400" cap="flat" cmpd="sng" algn="ctr">
            <a:solidFill>
              <a:srgbClr val="4F81BD"/>
            </a:solidFill>
            <a:prstDash val="solid"/>
            <a:headEnd type="arrow"/>
            <a:tailEnd type="non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48522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par>
                                <p:cTn id="33" presetID="22" presetClass="entr" presetSubtype="8"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21" grpId="0"/>
      <p:bldP spid="26" grpId="0" animBg="1"/>
      <p:bldP spid="18" grpId="0"/>
      <p:bldP spid="20" grpId="0"/>
    </p:bldLst>
  </p:timing>
</p:sld>
</file>

<file path=ppt/theme/theme1.xml><?xml version="1.0" encoding="utf-8"?>
<a:theme xmlns:a="http://schemas.openxmlformats.org/drawingml/2006/main" name="ITEA 3 PowerPoint template_small">
  <a:themeElements>
    <a:clrScheme name="ITEA Office">
      <a:dk1>
        <a:sysClr val="windowText" lastClr="000000"/>
      </a:dk1>
      <a:lt1>
        <a:sysClr val="window" lastClr="FFFFFF"/>
      </a:lt1>
      <a:dk2>
        <a:srgbClr val="F36F21"/>
      </a:dk2>
      <a:lt2>
        <a:srgbClr val="EEECE1"/>
      </a:lt2>
      <a:accent1>
        <a:srgbClr val="00A651"/>
      </a:accent1>
      <a:accent2>
        <a:srgbClr val="7F7F7F"/>
      </a:accent2>
      <a:accent3>
        <a:srgbClr val="F36F21"/>
      </a:accent3>
      <a:accent4>
        <a:srgbClr val="FBDC57"/>
      </a:accent4>
      <a:accent5>
        <a:srgbClr val="73C052"/>
      </a:accent5>
      <a:accent6>
        <a:srgbClr val="2484C6"/>
      </a:accent6>
      <a:hlink>
        <a:srgbClr val="00A651"/>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ITEA 3 PowerPoint template_small</Template>
  <TotalTime>1125</TotalTime>
  <Words>1643</Words>
  <Application>Microsoft Office PowerPoint</Application>
  <PresentationFormat>Affichage à l'écran (4:3)</PresentationFormat>
  <Paragraphs>209</Paragraphs>
  <Slides>15</Slides>
  <Notes>5</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ITEA 3 PowerPoint template_small</vt:lpstr>
      <vt:lpstr>Smart Energy Aware Systems (SEAS) Outsourcing Electric Vehicle Smartcharging on the web of Data</vt:lpstr>
      <vt:lpstr>Présentation PowerPoint</vt:lpstr>
      <vt:lpstr>1 – Context : the need of EV smartcharging</vt:lpstr>
      <vt:lpstr>2 – Smart charging solutions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&amp; Tricks Project Presentation &lt;Delete this slide from your final slide set&gt;</dc:title>
  <dc:creator>Loes van den Borne</dc:creator>
  <cp:lastModifiedBy>Maxime Lefrançois</cp:lastModifiedBy>
  <cp:revision>540</cp:revision>
  <dcterms:created xsi:type="dcterms:W3CDTF">2014-11-11T13:03:42Z</dcterms:created>
  <dcterms:modified xsi:type="dcterms:W3CDTF">2016-04-27T07:43:34Z</dcterms:modified>
</cp:coreProperties>
</file>