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1837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317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886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986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766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12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634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986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466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975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616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2/10/2021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1979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hub.docker.com/editions/community/docker-ce-desktop-window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 Compose: ASP.NET Core with SQL Server</a:t>
            </a:r>
            <a:endParaRPr lang="en-IN" dirty="0"/>
          </a:p>
        </p:txBody>
      </p:sp>
      <p:sp>
        <p:nvSpPr>
          <p:cNvPr id="3" name="Subtitle 2"/>
          <p:cNvSpPr>
            <a:spLocks noGrp="1"/>
          </p:cNvSpPr>
          <p:nvPr>
            <p:ph type="subTitle" idx="1"/>
          </p:nvPr>
        </p:nvSpPr>
        <p:spPr/>
        <p:txBody>
          <a:bodyPr>
            <a:normAutofit/>
          </a:bodyPr>
          <a:lstStyle/>
          <a:p>
            <a:pPr algn="l"/>
            <a:r>
              <a:rPr lang="en-IN" sz="1600" dirty="0" smtClean="0"/>
              <a:t>By: Snehasish Chowdhury(Date: 10-02-2021)</a:t>
            </a:r>
            <a:endParaRPr lang="en-IN" sz="1600" dirty="0"/>
          </a:p>
        </p:txBody>
      </p:sp>
    </p:spTree>
    <p:extLst>
      <p:ext uri="{BB962C8B-B14F-4D97-AF65-F5344CB8AC3E}">
        <p14:creationId xmlns:p14="http://schemas.microsoft.com/office/powerpoint/2010/main" val="4145895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Development Step(WEB)</a:t>
            </a:r>
            <a:endParaRPr lang="en-IN" dirty="0"/>
          </a:p>
        </p:txBody>
      </p:sp>
      <p:sp>
        <p:nvSpPr>
          <p:cNvPr id="3" name="Content Placeholder 2"/>
          <p:cNvSpPr>
            <a:spLocks noGrp="1"/>
          </p:cNvSpPr>
          <p:nvPr>
            <p:ph idx="1"/>
          </p:nvPr>
        </p:nvSpPr>
        <p:spPr>
          <a:xfrm>
            <a:off x="838200" y="1494746"/>
            <a:ext cx="8181567" cy="4351338"/>
          </a:xfrm>
        </p:spPr>
        <p:txBody>
          <a:bodyPr>
            <a:normAutofit/>
          </a:bodyPr>
          <a:lstStyle/>
          <a:p>
            <a:r>
              <a:rPr lang="en-IN" sz="1800" dirty="0" smtClean="0"/>
              <a:t>This will create </a:t>
            </a:r>
            <a:r>
              <a:rPr lang="en-IN" sz="1800" dirty="0" err="1" smtClean="0"/>
              <a:t>docker</a:t>
            </a:r>
            <a:r>
              <a:rPr lang="en-IN" sz="1800" dirty="0" smtClean="0"/>
              <a:t> file inside the project inside the solution. Also you can write your own Docker file with custom configuration or generate </a:t>
            </a:r>
            <a:r>
              <a:rPr lang="en-IN" sz="1800" dirty="0" err="1" smtClean="0"/>
              <a:t>docker</a:t>
            </a:r>
            <a:r>
              <a:rPr lang="en-IN" sz="1800" dirty="0" smtClean="0"/>
              <a:t> file later after  creating project. When you build the image it will create image for our application.</a:t>
            </a:r>
          </a:p>
          <a:p>
            <a:r>
              <a:rPr lang="en-IN" sz="1800" dirty="0" smtClean="0"/>
              <a:t>Here is the </a:t>
            </a:r>
            <a:r>
              <a:rPr lang="en-IN" sz="1800" dirty="0" err="1" smtClean="0"/>
              <a:t>docker</a:t>
            </a:r>
            <a:r>
              <a:rPr lang="en-IN" sz="1800" dirty="0" smtClean="0"/>
              <a:t> file for this application</a:t>
            </a:r>
          </a:p>
          <a:p>
            <a:pPr marL="0" indent="0">
              <a:buNone/>
            </a:pPr>
            <a:r>
              <a:rPr lang="en-IN" sz="1800" dirty="0"/>
              <a:t> </a:t>
            </a:r>
            <a:r>
              <a:rPr lang="en-IN" sz="1800" dirty="0" smtClean="0"/>
              <a:t>    </a:t>
            </a:r>
            <a:endParaRPr lang="en-IN" sz="1800" dirty="0"/>
          </a:p>
        </p:txBody>
      </p:sp>
      <p:pic>
        <p:nvPicPr>
          <p:cNvPr id="4" name="Picture 3"/>
          <p:cNvPicPr>
            <a:picLocks noChangeAspect="1"/>
          </p:cNvPicPr>
          <p:nvPr/>
        </p:nvPicPr>
        <p:blipFill>
          <a:blip r:embed="rId2"/>
          <a:stretch>
            <a:fillRect/>
          </a:stretch>
        </p:blipFill>
        <p:spPr>
          <a:xfrm>
            <a:off x="9150395" y="1367631"/>
            <a:ext cx="2695575" cy="5267325"/>
          </a:xfrm>
          <a:prstGeom prst="rect">
            <a:avLst/>
          </a:prstGeom>
        </p:spPr>
      </p:pic>
      <p:pic>
        <p:nvPicPr>
          <p:cNvPr id="5" name="Picture 4"/>
          <p:cNvPicPr>
            <a:picLocks noChangeAspect="1"/>
          </p:cNvPicPr>
          <p:nvPr/>
        </p:nvPicPr>
        <p:blipFill>
          <a:blip r:embed="rId3"/>
          <a:stretch>
            <a:fillRect/>
          </a:stretch>
        </p:blipFill>
        <p:spPr>
          <a:xfrm>
            <a:off x="1028700" y="2820309"/>
            <a:ext cx="5067300" cy="3362325"/>
          </a:xfrm>
          <a:prstGeom prst="rect">
            <a:avLst/>
          </a:prstGeom>
        </p:spPr>
      </p:pic>
    </p:spTree>
    <p:extLst>
      <p:ext uri="{BB962C8B-B14F-4D97-AF65-F5344CB8AC3E}">
        <p14:creationId xmlns:p14="http://schemas.microsoft.com/office/powerpoint/2010/main" val="592230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Development Step(WEB)</a:t>
            </a:r>
            <a:endParaRPr lang="en-IN" dirty="0"/>
          </a:p>
        </p:txBody>
      </p:sp>
      <p:sp>
        <p:nvSpPr>
          <p:cNvPr id="3" name="Content Placeholder 2"/>
          <p:cNvSpPr>
            <a:spLocks noGrp="1"/>
          </p:cNvSpPr>
          <p:nvPr>
            <p:ph idx="1"/>
          </p:nvPr>
        </p:nvSpPr>
        <p:spPr>
          <a:xfrm>
            <a:off x="838200" y="1512116"/>
            <a:ext cx="10515600" cy="4351338"/>
          </a:xfrm>
        </p:spPr>
        <p:txBody>
          <a:bodyPr>
            <a:normAutofit lnSpcReduction="10000"/>
          </a:bodyPr>
          <a:lstStyle/>
          <a:p>
            <a:r>
              <a:rPr lang="en-IN" sz="1800" dirty="0" smtClean="0"/>
              <a:t>Now if we run the application it will create </a:t>
            </a:r>
            <a:r>
              <a:rPr lang="en-IN" sz="1800" dirty="0" err="1" smtClean="0"/>
              <a:t>docker</a:t>
            </a:r>
            <a:r>
              <a:rPr lang="en-IN" sz="1800" dirty="0" smtClean="0"/>
              <a:t> image for the application</a:t>
            </a:r>
          </a:p>
          <a:p>
            <a:pPr marL="0" indent="0">
              <a:buNone/>
            </a:pPr>
            <a:r>
              <a:rPr lang="en-IN" sz="1800" dirty="0" smtClean="0"/>
              <a:t>       To check the running image  type command&gt; </a:t>
            </a:r>
            <a:r>
              <a:rPr lang="en-IN" sz="1800" dirty="0" err="1" smtClean="0"/>
              <a:t>docker</a:t>
            </a:r>
            <a:r>
              <a:rPr lang="en-IN" sz="1800" dirty="0" smtClean="0"/>
              <a:t> image ls</a:t>
            </a:r>
          </a:p>
          <a:p>
            <a:endParaRPr lang="en-IN" sz="1800" dirty="0" smtClean="0"/>
          </a:p>
          <a:p>
            <a:endParaRPr lang="en-IN" sz="1800" dirty="0" smtClean="0"/>
          </a:p>
          <a:p>
            <a:pPr marL="0" indent="0">
              <a:buNone/>
            </a:pPr>
            <a:r>
              <a:rPr lang="en-IN" sz="1800" dirty="0" smtClean="0"/>
              <a:t>       This will show list of all installed </a:t>
            </a:r>
            <a:r>
              <a:rPr lang="en-IN" sz="1800" dirty="0" err="1" smtClean="0"/>
              <a:t>docker</a:t>
            </a:r>
            <a:r>
              <a:rPr lang="en-IN" sz="1800" dirty="0" smtClean="0"/>
              <a:t> image </a:t>
            </a:r>
          </a:p>
          <a:p>
            <a:r>
              <a:rPr lang="en-IN" sz="1800" dirty="0" smtClean="0"/>
              <a:t>To check the running container , type command&gt; Docker </a:t>
            </a:r>
            <a:r>
              <a:rPr lang="en-IN" sz="1800" dirty="0" err="1" smtClean="0"/>
              <a:t>ps</a:t>
            </a:r>
            <a:endParaRPr lang="en-IN" sz="1800" dirty="0" smtClean="0"/>
          </a:p>
          <a:p>
            <a:endParaRPr lang="en-IN" sz="1800" dirty="0" smtClean="0"/>
          </a:p>
          <a:p>
            <a:pPr marL="0" indent="0">
              <a:buNone/>
            </a:pPr>
            <a:r>
              <a:rPr lang="en-IN" sz="1800" dirty="0" smtClean="0"/>
              <a:t>    This will list all running </a:t>
            </a:r>
            <a:r>
              <a:rPr lang="en-IN" sz="1800" dirty="0" err="1" smtClean="0"/>
              <a:t>docker</a:t>
            </a:r>
            <a:r>
              <a:rPr lang="en-IN" sz="1800" dirty="0" smtClean="0"/>
              <a:t> container</a:t>
            </a:r>
          </a:p>
          <a:p>
            <a:pPr marL="0" indent="0">
              <a:buNone/>
            </a:pPr>
            <a:endParaRPr lang="en-IN" sz="1800" dirty="0" smtClean="0"/>
          </a:p>
          <a:p>
            <a:r>
              <a:rPr lang="en-IN" sz="1800" dirty="0" smtClean="0"/>
              <a:t>I have created custom </a:t>
            </a:r>
            <a:r>
              <a:rPr lang="en-IN" sz="1800" dirty="0" err="1" smtClean="0"/>
              <a:t>DbConnect</a:t>
            </a:r>
            <a:r>
              <a:rPr lang="en-IN" sz="1800" dirty="0" smtClean="0"/>
              <a:t> project for </a:t>
            </a:r>
            <a:r>
              <a:rPr lang="en-IN" sz="1800" dirty="0" err="1" smtClean="0"/>
              <a:t>conncting</a:t>
            </a:r>
            <a:r>
              <a:rPr lang="en-IN" sz="1800" dirty="0" smtClean="0"/>
              <a:t> and writing DB logic.</a:t>
            </a:r>
          </a:p>
          <a:p>
            <a:endParaRPr lang="en-IN" sz="1800" dirty="0"/>
          </a:p>
          <a:p>
            <a:r>
              <a:rPr lang="en-IN" sz="1800" dirty="0" smtClean="0"/>
              <a:t>Next we need to setup some configuration to connect application with database. </a:t>
            </a:r>
            <a:endParaRPr lang="en-IN" sz="1800" dirty="0"/>
          </a:p>
        </p:txBody>
      </p:sp>
      <p:pic>
        <p:nvPicPr>
          <p:cNvPr id="4" name="Picture 3"/>
          <p:cNvPicPr>
            <a:picLocks noChangeAspect="1"/>
          </p:cNvPicPr>
          <p:nvPr/>
        </p:nvPicPr>
        <p:blipFill>
          <a:blip r:embed="rId2"/>
          <a:stretch>
            <a:fillRect/>
          </a:stretch>
        </p:blipFill>
        <p:spPr>
          <a:xfrm>
            <a:off x="1278663" y="2214698"/>
            <a:ext cx="8772525" cy="495300"/>
          </a:xfrm>
          <a:prstGeom prst="rect">
            <a:avLst/>
          </a:prstGeom>
        </p:spPr>
      </p:pic>
      <p:pic>
        <p:nvPicPr>
          <p:cNvPr id="5" name="Picture 4"/>
          <p:cNvPicPr>
            <a:picLocks noChangeAspect="1"/>
          </p:cNvPicPr>
          <p:nvPr/>
        </p:nvPicPr>
        <p:blipFill>
          <a:blip r:embed="rId3"/>
          <a:stretch>
            <a:fillRect/>
          </a:stretch>
        </p:blipFill>
        <p:spPr>
          <a:xfrm>
            <a:off x="1106124" y="3507206"/>
            <a:ext cx="9979751" cy="361158"/>
          </a:xfrm>
          <a:prstGeom prst="rect">
            <a:avLst/>
          </a:prstGeom>
        </p:spPr>
      </p:pic>
    </p:spTree>
    <p:extLst>
      <p:ext uri="{BB962C8B-B14F-4D97-AF65-F5344CB8AC3E}">
        <p14:creationId xmlns:p14="http://schemas.microsoft.com/office/powerpoint/2010/main" val="613469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Development Step(DB)</a:t>
            </a:r>
            <a:endParaRPr lang="en-IN" dirty="0"/>
          </a:p>
        </p:txBody>
      </p:sp>
      <p:sp>
        <p:nvSpPr>
          <p:cNvPr id="3" name="Content Placeholder 2"/>
          <p:cNvSpPr>
            <a:spLocks noGrp="1"/>
          </p:cNvSpPr>
          <p:nvPr>
            <p:ph idx="1"/>
          </p:nvPr>
        </p:nvSpPr>
        <p:spPr>
          <a:xfrm>
            <a:off x="838200" y="1472928"/>
            <a:ext cx="10515600" cy="4351338"/>
          </a:xfrm>
        </p:spPr>
        <p:txBody>
          <a:bodyPr>
            <a:normAutofit/>
          </a:bodyPr>
          <a:lstStyle/>
          <a:p>
            <a:r>
              <a:rPr lang="en-IN" sz="1800" dirty="0" smtClean="0"/>
              <a:t>Now you need to create a </a:t>
            </a:r>
            <a:r>
              <a:rPr lang="en-IN" sz="1800" dirty="0" err="1" smtClean="0"/>
              <a:t>docker</a:t>
            </a:r>
            <a:r>
              <a:rPr lang="en-IN" sz="1800" dirty="0" smtClean="0"/>
              <a:t> compose file where we will set up Data base container hosting configuration. i.e. running multiple container inside same network.</a:t>
            </a:r>
          </a:p>
          <a:p>
            <a:r>
              <a:rPr lang="en-IN" sz="1800" dirty="0" smtClean="0"/>
              <a:t>To do so Right click on the project&gt; Add&gt; Container Orchestrator Support&gt; select Docker Compose</a:t>
            </a:r>
          </a:p>
          <a:p>
            <a:r>
              <a:rPr lang="en-IN" sz="1800" dirty="0" smtClean="0"/>
              <a:t>This will create </a:t>
            </a:r>
            <a:r>
              <a:rPr lang="en-IN" sz="1800" dirty="0" err="1" smtClean="0"/>
              <a:t>docker</a:t>
            </a:r>
            <a:r>
              <a:rPr lang="en-IN" sz="1800" dirty="0" smtClean="0"/>
              <a:t>-compose project with </a:t>
            </a:r>
            <a:r>
              <a:rPr lang="en-IN" sz="1800" dirty="0" err="1" smtClean="0"/>
              <a:t>docker-compose.yml</a:t>
            </a:r>
            <a:r>
              <a:rPr lang="en-IN" sz="1800" dirty="0" smtClean="0"/>
              <a:t> file.</a:t>
            </a:r>
          </a:p>
          <a:p>
            <a:r>
              <a:rPr lang="en-US" sz="1800" dirty="0" smtClean="0"/>
              <a:t> Write the following in the file, and make sure to replace the password in the SA_PASSWORD environment variable under </a:t>
            </a:r>
            <a:r>
              <a:rPr lang="en-US" sz="1800" dirty="0" err="1" smtClean="0"/>
              <a:t>db</a:t>
            </a:r>
            <a:r>
              <a:rPr lang="en-US" sz="1800" dirty="0" smtClean="0"/>
              <a:t> below. This file defines the way the images interact as independent services.</a:t>
            </a:r>
            <a:endParaRPr lang="en-IN" sz="1800" dirty="0"/>
          </a:p>
        </p:txBody>
      </p:sp>
      <p:pic>
        <p:nvPicPr>
          <p:cNvPr id="4" name="Picture 3"/>
          <p:cNvPicPr>
            <a:picLocks noChangeAspect="1"/>
          </p:cNvPicPr>
          <p:nvPr/>
        </p:nvPicPr>
        <p:blipFill>
          <a:blip r:embed="rId2"/>
          <a:stretch>
            <a:fillRect/>
          </a:stretch>
        </p:blipFill>
        <p:spPr>
          <a:xfrm>
            <a:off x="1008017" y="3525970"/>
            <a:ext cx="4405993" cy="3188339"/>
          </a:xfrm>
          <a:prstGeom prst="rect">
            <a:avLst/>
          </a:prstGeom>
        </p:spPr>
      </p:pic>
    </p:spTree>
    <p:extLst>
      <p:ext uri="{BB962C8B-B14F-4D97-AF65-F5344CB8AC3E}">
        <p14:creationId xmlns:p14="http://schemas.microsoft.com/office/powerpoint/2010/main" val="166770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Development Step(DB)</a:t>
            </a:r>
            <a:endParaRPr lang="en-IN" dirty="0"/>
          </a:p>
        </p:txBody>
      </p:sp>
      <p:sp>
        <p:nvSpPr>
          <p:cNvPr id="3" name="Content Placeholder 2"/>
          <p:cNvSpPr>
            <a:spLocks noGrp="1"/>
          </p:cNvSpPr>
          <p:nvPr>
            <p:ph idx="1"/>
          </p:nvPr>
        </p:nvSpPr>
        <p:spPr>
          <a:xfrm>
            <a:off x="838200" y="1526947"/>
            <a:ext cx="10515600" cy="4351338"/>
          </a:xfrm>
        </p:spPr>
        <p:txBody>
          <a:bodyPr>
            <a:normAutofit/>
          </a:bodyPr>
          <a:lstStyle/>
          <a:p>
            <a:r>
              <a:rPr lang="en-IN" sz="1800" dirty="0" smtClean="0"/>
              <a:t>Now application is ready. Run </a:t>
            </a:r>
            <a:r>
              <a:rPr lang="en-IN" sz="1800" dirty="0" err="1" smtClean="0"/>
              <a:t>docker</a:t>
            </a:r>
            <a:r>
              <a:rPr lang="en-IN" sz="1800" dirty="0" smtClean="0"/>
              <a:t> compose project which will run the </a:t>
            </a:r>
            <a:r>
              <a:rPr lang="en-IN" sz="1800" dirty="0" err="1" smtClean="0"/>
              <a:t>docker-compose.yml</a:t>
            </a:r>
            <a:r>
              <a:rPr lang="en-IN" sz="1800" dirty="0" smtClean="0"/>
              <a:t> file and start the application.</a:t>
            </a:r>
          </a:p>
          <a:p>
            <a:endParaRPr lang="en-IN" sz="1800" dirty="0" smtClean="0"/>
          </a:p>
          <a:p>
            <a:r>
              <a:rPr lang="en-IN" sz="1800" dirty="0" smtClean="0"/>
              <a:t>To Connect database write following connection string into your code</a:t>
            </a:r>
          </a:p>
          <a:p>
            <a:pPr marL="0" indent="0">
              <a:buNone/>
            </a:pPr>
            <a:r>
              <a:rPr lang="en-IN" sz="1400" dirty="0" smtClean="0"/>
              <a:t>     Persist </a:t>
            </a:r>
            <a:r>
              <a:rPr lang="en-IN" sz="1400" dirty="0"/>
              <a:t>Security Info=</a:t>
            </a:r>
            <a:r>
              <a:rPr lang="en-IN" sz="1400" dirty="0" err="1"/>
              <a:t>False;Server</a:t>
            </a:r>
            <a:r>
              <a:rPr lang="en-IN" sz="1400" dirty="0"/>
              <a:t>=db,1433;Database=</a:t>
            </a:r>
            <a:r>
              <a:rPr lang="en-IN" sz="1400" dirty="0" err="1"/>
              <a:t>MyTestDb;User</a:t>
            </a:r>
            <a:r>
              <a:rPr lang="en-IN" sz="1400" dirty="0"/>
              <a:t>=</a:t>
            </a:r>
            <a:r>
              <a:rPr lang="en-IN" sz="1400" dirty="0" err="1"/>
              <a:t>sa;Password</a:t>
            </a:r>
            <a:r>
              <a:rPr lang="en-IN" sz="1400" dirty="0"/>
              <a:t>=Password@123</a:t>
            </a:r>
            <a:r>
              <a:rPr lang="en-IN" sz="1400" dirty="0" smtClean="0"/>
              <a:t>;</a:t>
            </a:r>
            <a:endParaRPr lang="en-IN" sz="1400" dirty="0"/>
          </a:p>
          <a:p>
            <a:r>
              <a:rPr lang="en-IN" sz="1800" dirty="0" smtClean="0"/>
              <a:t>To connect </a:t>
            </a:r>
            <a:r>
              <a:rPr lang="en-IN" sz="1800" dirty="0" err="1" smtClean="0"/>
              <a:t>sql</a:t>
            </a:r>
            <a:r>
              <a:rPr lang="en-IN" sz="1800" dirty="0" smtClean="0"/>
              <a:t> server running into </a:t>
            </a:r>
            <a:r>
              <a:rPr lang="en-IN" sz="1800" dirty="0" err="1" smtClean="0"/>
              <a:t>docker</a:t>
            </a:r>
            <a:r>
              <a:rPr lang="en-IN" sz="1800" dirty="0" smtClean="0"/>
              <a:t> container from the host machine, we should connect as follows. Here the password is same as we already configured.</a:t>
            </a:r>
          </a:p>
          <a:p>
            <a:pPr marL="0" indent="0">
              <a:buNone/>
            </a:pPr>
            <a:endParaRPr lang="en-IN" sz="1800" dirty="0"/>
          </a:p>
        </p:txBody>
      </p:sp>
      <p:pic>
        <p:nvPicPr>
          <p:cNvPr id="4" name="Picture 3"/>
          <p:cNvPicPr>
            <a:picLocks noChangeAspect="1"/>
          </p:cNvPicPr>
          <p:nvPr/>
        </p:nvPicPr>
        <p:blipFill>
          <a:blip r:embed="rId2"/>
          <a:stretch>
            <a:fillRect/>
          </a:stretch>
        </p:blipFill>
        <p:spPr>
          <a:xfrm>
            <a:off x="3047726" y="3846740"/>
            <a:ext cx="4087102" cy="2721836"/>
          </a:xfrm>
          <a:prstGeom prst="rect">
            <a:avLst/>
          </a:prstGeom>
        </p:spPr>
      </p:pic>
      <p:pic>
        <p:nvPicPr>
          <p:cNvPr id="5" name="Picture 4"/>
          <p:cNvPicPr>
            <a:picLocks noChangeAspect="1"/>
          </p:cNvPicPr>
          <p:nvPr/>
        </p:nvPicPr>
        <p:blipFill>
          <a:blip r:embed="rId3"/>
          <a:stretch>
            <a:fillRect/>
          </a:stretch>
        </p:blipFill>
        <p:spPr>
          <a:xfrm>
            <a:off x="2586581" y="1869485"/>
            <a:ext cx="4772025" cy="533400"/>
          </a:xfrm>
          <a:prstGeom prst="rect">
            <a:avLst/>
          </a:prstGeom>
        </p:spPr>
      </p:pic>
    </p:spTree>
    <p:extLst>
      <p:ext uri="{BB962C8B-B14F-4D97-AF65-F5344CB8AC3E}">
        <p14:creationId xmlns:p14="http://schemas.microsoft.com/office/powerpoint/2010/main" val="245324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Development Step(DB)</a:t>
            </a:r>
            <a:endParaRPr lang="en-IN" dirty="0"/>
          </a:p>
        </p:txBody>
      </p:sp>
      <p:sp>
        <p:nvSpPr>
          <p:cNvPr id="3" name="Content Placeholder 2"/>
          <p:cNvSpPr>
            <a:spLocks noGrp="1"/>
          </p:cNvSpPr>
          <p:nvPr>
            <p:ph idx="1"/>
          </p:nvPr>
        </p:nvSpPr>
        <p:spPr>
          <a:xfrm>
            <a:off x="942703" y="1525179"/>
            <a:ext cx="10515600" cy="4351338"/>
          </a:xfrm>
        </p:spPr>
        <p:txBody>
          <a:bodyPr>
            <a:normAutofit/>
          </a:bodyPr>
          <a:lstStyle/>
          <a:p>
            <a:r>
              <a:rPr lang="en-IN" sz="1800" dirty="0" smtClean="0"/>
              <a:t>Now we need to configure data base, based on our requirement as like follows</a:t>
            </a:r>
          </a:p>
          <a:p>
            <a:endParaRPr lang="en-IN" sz="1800" dirty="0"/>
          </a:p>
          <a:p>
            <a:endParaRPr lang="en-IN" sz="1800" dirty="0" smtClean="0"/>
          </a:p>
          <a:p>
            <a:endParaRPr lang="en-IN" sz="1800" dirty="0"/>
          </a:p>
          <a:p>
            <a:endParaRPr lang="en-IN" sz="1800" dirty="0" smtClean="0"/>
          </a:p>
          <a:p>
            <a:endParaRPr lang="en-IN" sz="1800" dirty="0"/>
          </a:p>
          <a:p>
            <a:endParaRPr lang="en-IN" sz="1800" dirty="0" smtClean="0"/>
          </a:p>
          <a:p>
            <a:endParaRPr lang="en-IN" sz="1800" dirty="0"/>
          </a:p>
          <a:p>
            <a:endParaRPr lang="en-IN" sz="1800" dirty="0" smtClean="0"/>
          </a:p>
          <a:p>
            <a:endParaRPr lang="en-IN" sz="1800" dirty="0"/>
          </a:p>
          <a:p>
            <a:endParaRPr lang="en-IN" sz="1800" dirty="0" smtClean="0"/>
          </a:p>
          <a:p>
            <a:endParaRPr lang="en-IN" sz="1800" dirty="0" smtClean="0"/>
          </a:p>
          <a:p>
            <a:endParaRPr lang="en-IN" sz="1800" dirty="0"/>
          </a:p>
        </p:txBody>
      </p:sp>
      <p:pic>
        <p:nvPicPr>
          <p:cNvPr id="4" name="Picture 3"/>
          <p:cNvPicPr>
            <a:picLocks noChangeAspect="1"/>
          </p:cNvPicPr>
          <p:nvPr/>
        </p:nvPicPr>
        <p:blipFill>
          <a:blip r:embed="rId2"/>
          <a:stretch>
            <a:fillRect/>
          </a:stretch>
        </p:blipFill>
        <p:spPr>
          <a:xfrm>
            <a:off x="1657894" y="1814217"/>
            <a:ext cx="3886200" cy="3381375"/>
          </a:xfrm>
          <a:prstGeom prst="rect">
            <a:avLst/>
          </a:prstGeom>
        </p:spPr>
      </p:pic>
    </p:spTree>
    <p:extLst>
      <p:ext uri="{BB962C8B-B14F-4D97-AF65-F5344CB8AC3E}">
        <p14:creationId xmlns:p14="http://schemas.microsoft.com/office/powerpoint/2010/main" val="727687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Base</a:t>
            </a:r>
            <a:endParaRPr lang="en-IN" dirty="0"/>
          </a:p>
        </p:txBody>
      </p:sp>
      <p:sp>
        <p:nvSpPr>
          <p:cNvPr id="3" name="Content Placeholder 2"/>
          <p:cNvSpPr>
            <a:spLocks noGrp="1"/>
          </p:cNvSpPr>
          <p:nvPr>
            <p:ph idx="1"/>
          </p:nvPr>
        </p:nvSpPr>
        <p:spPr>
          <a:xfrm>
            <a:off x="838200" y="1381487"/>
            <a:ext cx="10515600" cy="4351338"/>
          </a:xfrm>
        </p:spPr>
        <p:txBody>
          <a:bodyPr>
            <a:normAutofit/>
          </a:bodyPr>
          <a:lstStyle/>
          <a:p>
            <a:r>
              <a:rPr lang="en-IN" sz="1800" dirty="0" smtClean="0"/>
              <a:t>I have uploaded the code base into </a:t>
            </a:r>
            <a:r>
              <a:rPr lang="en-IN" sz="1800" dirty="0" err="1" smtClean="0"/>
              <a:t>Github</a:t>
            </a:r>
            <a:r>
              <a:rPr lang="en-IN" sz="1800" dirty="0" smtClean="0"/>
              <a:t>. Please download it and modify the code as per your requirement. Please fill free to comment or directly ask me if you have any confusion. Also let me know if you want me to discuss any other topic related to </a:t>
            </a:r>
            <a:r>
              <a:rPr lang="en-IN" sz="1800" dirty="0" err="1" smtClean="0"/>
              <a:t>docker</a:t>
            </a:r>
            <a:r>
              <a:rPr lang="en-IN" sz="1800" dirty="0" smtClean="0"/>
              <a:t>. </a:t>
            </a:r>
          </a:p>
          <a:p>
            <a:r>
              <a:rPr lang="en-IN" sz="1800" dirty="0" smtClean="0"/>
              <a:t>https://github.com/thesnehasish/Docker-AspNetCore-SqlServer-Connect</a:t>
            </a:r>
          </a:p>
          <a:p>
            <a:endParaRPr lang="en-IN" sz="1800" dirty="0"/>
          </a:p>
        </p:txBody>
      </p:sp>
      <p:pic>
        <p:nvPicPr>
          <p:cNvPr id="4" name="Picture 3"/>
          <p:cNvPicPr>
            <a:picLocks noChangeAspect="1"/>
          </p:cNvPicPr>
          <p:nvPr/>
        </p:nvPicPr>
        <p:blipFill>
          <a:blip r:embed="rId2"/>
          <a:stretch>
            <a:fillRect/>
          </a:stretch>
        </p:blipFill>
        <p:spPr>
          <a:xfrm>
            <a:off x="1280568" y="2816678"/>
            <a:ext cx="6596335" cy="3053986"/>
          </a:xfrm>
          <a:prstGeom prst="rect">
            <a:avLst/>
          </a:prstGeom>
        </p:spPr>
      </p:pic>
    </p:spTree>
    <p:extLst>
      <p:ext uri="{BB962C8B-B14F-4D97-AF65-F5344CB8AC3E}">
        <p14:creationId xmlns:p14="http://schemas.microsoft.com/office/powerpoint/2010/main" val="3249133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EOF</a:t>
            </a:r>
            <a:endParaRPr lang="en-IN" dirty="0"/>
          </a:p>
        </p:txBody>
      </p:sp>
    </p:spTree>
    <p:extLst>
      <p:ext uri="{BB962C8B-B14F-4D97-AF65-F5344CB8AC3E}">
        <p14:creationId xmlns:p14="http://schemas.microsoft.com/office/powerpoint/2010/main" val="2173827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Virtualization</a:t>
            </a:r>
            <a:endParaRPr lang="en-IN" dirty="0"/>
          </a:p>
        </p:txBody>
      </p:sp>
      <p:sp>
        <p:nvSpPr>
          <p:cNvPr id="3" name="Content Placeholder 2"/>
          <p:cNvSpPr>
            <a:spLocks noGrp="1"/>
          </p:cNvSpPr>
          <p:nvPr>
            <p:ph idx="1"/>
          </p:nvPr>
        </p:nvSpPr>
        <p:spPr>
          <a:xfrm>
            <a:off x="838200" y="1625821"/>
            <a:ext cx="8915400" cy="3777622"/>
          </a:xfrm>
        </p:spPr>
        <p:txBody>
          <a:bodyPr/>
          <a:lstStyle/>
          <a:p>
            <a:pPr marL="0" indent="0">
              <a:buNone/>
            </a:pPr>
            <a:r>
              <a:rPr lang="en-IN" sz="1800" dirty="0" smtClean="0"/>
              <a:t>It is the technique of Importing a Guest operating system on top of a Host Operating System</a:t>
            </a:r>
          </a:p>
          <a:p>
            <a:pPr marL="0" indent="0">
              <a:buNone/>
            </a:pPr>
            <a:r>
              <a:rPr lang="en-IN" sz="1400" b="1" dirty="0" smtClean="0"/>
              <a:t>Advantages:</a:t>
            </a:r>
          </a:p>
          <a:p>
            <a:r>
              <a:rPr lang="en-IN" sz="1400" dirty="0" smtClean="0"/>
              <a:t>Multiple </a:t>
            </a:r>
            <a:r>
              <a:rPr lang="en-IN" sz="1400" dirty="0" err="1" smtClean="0"/>
              <a:t>Os</a:t>
            </a:r>
            <a:r>
              <a:rPr lang="en-IN" sz="1400" dirty="0" smtClean="0"/>
              <a:t> Image in same machine</a:t>
            </a:r>
          </a:p>
          <a:p>
            <a:r>
              <a:rPr lang="en-IN" sz="1400" dirty="0" smtClean="0"/>
              <a:t>Easy maintenance &amp; recovery</a:t>
            </a:r>
          </a:p>
          <a:p>
            <a:r>
              <a:rPr lang="en-IN" sz="1400" dirty="0" smtClean="0"/>
              <a:t>Lower total cost of ownership</a:t>
            </a:r>
          </a:p>
          <a:p>
            <a:pPr marL="0" indent="0">
              <a:buNone/>
            </a:pPr>
            <a:r>
              <a:rPr lang="en-IN" sz="1400" b="1" dirty="0" smtClean="0"/>
              <a:t>Disadvantages:</a:t>
            </a:r>
          </a:p>
          <a:p>
            <a:r>
              <a:rPr lang="en-IN" sz="1400" dirty="0"/>
              <a:t>Multiple VM lead to unstable performance</a:t>
            </a:r>
          </a:p>
          <a:p>
            <a:r>
              <a:rPr lang="en-IN" sz="1400" dirty="0" smtClean="0"/>
              <a:t>Hypervisor are not as sufficient as host OS</a:t>
            </a:r>
          </a:p>
          <a:p>
            <a:r>
              <a:rPr lang="en-IN" sz="1400" dirty="0" smtClean="0"/>
              <a:t>Long boot-up process </a:t>
            </a:r>
            <a:endParaRPr lang="en-IN" sz="1400" dirty="0"/>
          </a:p>
        </p:txBody>
      </p:sp>
      <p:pic>
        <p:nvPicPr>
          <p:cNvPr id="4" name="Picture 3"/>
          <p:cNvPicPr>
            <a:picLocks noChangeAspect="1"/>
          </p:cNvPicPr>
          <p:nvPr/>
        </p:nvPicPr>
        <p:blipFill>
          <a:blip r:embed="rId2"/>
          <a:stretch>
            <a:fillRect/>
          </a:stretch>
        </p:blipFill>
        <p:spPr>
          <a:xfrm>
            <a:off x="5908807" y="2074817"/>
            <a:ext cx="4017056" cy="3498443"/>
          </a:xfrm>
          <a:prstGeom prst="rect">
            <a:avLst/>
          </a:prstGeom>
        </p:spPr>
      </p:pic>
    </p:spTree>
    <p:extLst>
      <p:ext uri="{BB962C8B-B14F-4D97-AF65-F5344CB8AC3E}">
        <p14:creationId xmlns:p14="http://schemas.microsoft.com/office/powerpoint/2010/main" val="2217057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Containerization</a:t>
            </a:r>
            <a:endParaRPr lang="en-IN" dirty="0"/>
          </a:p>
        </p:txBody>
      </p:sp>
      <p:sp>
        <p:nvSpPr>
          <p:cNvPr id="3" name="Content Placeholder 2"/>
          <p:cNvSpPr>
            <a:spLocks noGrp="1"/>
          </p:cNvSpPr>
          <p:nvPr>
            <p:ph idx="1"/>
          </p:nvPr>
        </p:nvSpPr>
        <p:spPr/>
        <p:txBody>
          <a:bodyPr>
            <a:normAutofit/>
          </a:bodyPr>
          <a:lstStyle/>
          <a:p>
            <a:pPr marL="0" indent="0">
              <a:buNone/>
            </a:pPr>
            <a:r>
              <a:rPr lang="en-IN" sz="1800" dirty="0" smtClean="0"/>
              <a:t>It is the technique of bringing virtualization to the operating system level. It is more efficient because there is no Guest OS here. It utilizes a host’s operating system , share relevant libraries and resources as and when needed unlike virtual machine. </a:t>
            </a:r>
          </a:p>
          <a:p>
            <a:pPr marL="0" indent="0">
              <a:buNone/>
            </a:pPr>
            <a:r>
              <a:rPr lang="en-IN" sz="1800" dirty="0" smtClean="0"/>
              <a:t>This process packaging the application and all its dependency together in order to execute them in an efficient and hassle-free way across different environments. A single unit of this bundle package is known as Container </a:t>
            </a:r>
          </a:p>
          <a:p>
            <a:pPr marL="0" indent="0">
              <a:buNone/>
            </a:pPr>
            <a:r>
              <a:rPr lang="en-IN" sz="1400" b="1" dirty="0" smtClean="0"/>
              <a:t>Advantage over Virtualization</a:t>
            </a:r>
          </a:p>
          <a:p>
            <a:r>
              <a:rPr lang="en-IN" sz="1400" dirty="0" smtClean="0"/>
              <a:t>Containers on same OS Kernel are lighter and smaller</a:t>
            </a:r>
          </a:p>
          <a:p>
            <a:r>
              <a:rPr lang="en-IN" sz="1400" dirty="0" smtClean="0"/>
              <a:t>Better resource utilization compared to VMs</a:t>
            </a:r>
          </a:p>
          <a:p>
            <a:r>
              <a:rPr lang="en-IN" sz="1400" dirty="0" smtClean="0"/>
              <a:t>Short boot up process</a:t>
            </a:r>
            <a:endParaRPr lang="en-IN" sz="1400" dirty="0"/>
          </a:p>
        </p:txBody>
      </p:sp>
      <p:pic>
        <p:nvPicPr>
          <p:cNvPr id="4" name="Picture 3"/>
          <p:cNvPicPr>
            <a:picLocks noChangeAspect="1"/>
          </p:cNvPicPr>
          <p:nvPr/>
        </p:nvPicPr>
        <p:blipFill>
          <a:blip r:embed="rId2"/>
          <a:stretch>
            <a:fillRect/>
          </a:stretch>
        </p:blipFill>
        <p:spPr>
          <a:xfrm>
            <a:off x="6239692" y="3335768"/>
            <a:ext cx="4676775" cy="3133725"/>
          </a:xfrm>
          <a:prstGeom prst="rect">
            <a:avLst/>
          </a:prstGeom>
        </p:spPr>
      </p:pic>
    </p:spTree>
    <p:extLst>
      <p:ext uri="{BB962C8B-B14F-4D97-AF65-F5344CB8AC3E}">
        <p14:creationId xmlns:p14="http://schemas.microsoft.com/office/powerpoint/2010/main" val="165777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a:t>D</a:t>
            </a:r>
            <a:r>
              <a:rPr lang="en-IN" dirty="0" smtClean="0"/>
              <a:t>ocker</a:t>
            </a:r>
            <a:endParaRPr lang="en-IN" dirty="0"/>
          </a:p>
        </p:txBody>
      </p:sp>
      <p:sp>
        <p:nvSpPr>
          <p:cNvPr id="3" name="Content Placeholder 2"/>
          <p:cNvSpPr>
            <a:spLocks noGrp="1"/>
          </p:cNvSpPr>
          <p:nvPr>
            <p:ph idx="1"/>
          </p:nvPr>
        </p:nvSpPr>
        <p:spPr/>
        <p:txBody>
          <a:bodyPr>
            <a:normAutofit/>
          </a:bodyPr>
          <a:lstStyle/>
          <a:p>
            <a:pPr marL="0" indent="0">
              <a:buNone/>
            </a:pPr>
            <a:r>
              <a:rPr lang="en-US" sz="1800" dirty="0" smtClean="0"/>
              <a:t>Docker</a:t>
            </a:r>
            <a:r>
              <a:rPr lang="en-US" sz="1800" dirty="0"/>
              <a:t> is a tool designed to make it easier to create, deploy, and run applications </a:t>
            </a:r>
            <a:r>
              <a:rPr lang="en-US" sz="1800" dirty="0" smtClean="0"/>
              <a:t>anywhere by </a:t>
            </a:r>
            <a:r>
              <a:rPr lang="en-US" sz="1800" dirty="0"/>
              <a:t>using </a:t>
            </a:r>
            <a:r>
              <a:rPr lang="en-US" sz="1800" dirty="0" smtClean="0"/>
              <a:t>containers</a:t>
            </a:r>
          </a:p>
          <a:p>
            <a:pPr marL="0" indent="0">
              <a:buNone/>
            </a:pPr>
            <a:endParaRPr lang="en-US" sz="1800" dirty="0"/>
          </a:p>
          <a:p>
            <a:pPr marL="0" indent="0">
              <a:buNone/>
            </a:pPr>
            <a:r>
              <a:rPr lang="en-US" sz="1800" dirty="0" smtClean="0"/>
              <a:t>Advantage:</a:t>
            </a:r>
          </a:p>
          <a:p>
            <a:r>
              <a:rPr lang="en-US" sz="1400" dirty="0"/>
              <a:t>Allows a developer to package an application with all the requirements such as binaries libraries and other dependencies</a:t>
            </a:r>
          </a:p>
          <a:p>
            <a:r>
              <a:rPr lang="en-US" sz="1400" dirty="0"/>
              <a:t>Ensures that the application works in any environment be it Dev, Test or Production.</a:t>
            </a:r>
            <a:endParaRPr lang="en-IN" sz="1400" dirty="0"/>
          </a:p>
        </p:txBody>
      </p:sp>
      <p:pic>
        <p:nvPicPr>
          <p:cNvPr id="4" name="Picture 3"/>
          <p:cNvPicPr>
            <a:picLocks noChangeAspect="1"/>
          </p:cNvPicPr>
          <p:nvPr/>
        </p:nvPicPr>
        <p:blipFill>
          <a:blip r:embed="rId2"/>
          <a:stretch>
            <a:fillRect/>
          </a:stretch>
        </p:blipFill>
        <p:spPr>
          <a:xfrm>
            <a:off x="8078697" y="3711575"/>
            <a:ext cx="3114675" cy="2600325"/>
          </a:xfrm>
          <a:prstGeom prst="rect">
            <a:avLst/>
          </a:prstGeom>
        </p:spPr>
      </p:pic>
    </p:spTree>
    <p:extLst>
      <p:ext uri="{BB962C8B-B14F-4D97-AF65-F5344CB8AC3E}">
        <p14:creationId xmlns:p14="http://schemas.microsoft.com/office/powerpoint/2010/main" val="1334781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Who uses Docker</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IN" sz="1800" dirty="0" smtClean="0"/>
              <a:t>Developer: </a:t>
            </a:r>
            <a:r>
              <a:rPr lang="en-IN" sz="1400" dirty="0" smtClean="0"/>
              <a:t>To focus only on building great software by automating the repetitive tasks of setting </a:t>
            </a:r>
            <a:r>
              <a:rPr lang="en-IN" sz="1400" dirty="0" err="1" smtClean="0"/>
              <a:t>upand</a:t>
            </a:r>
            <a:r>
              <a:rPr lang="en-IN" sz="1400" dirty="0" smtClean="0"/>
              <a:t> configuring the development environment</a:t>
            </a:r>
          </a:p>
          <a:p>
            <a:pPr>
              <a:buFont typeface="Wingdings" panose="05000000000000000000" pitchFamily="2" charset="2"/>
              <a:buChar char="ü"/>
            </a:pPr>
            <a:r>
              <a:rPr lang="en-IN" sz="1800" dirty="0" err="1" smtClean="0"/>
              <a:t>Sysadmin</a:t>
            </a:r>
            <a:r>
              <a:rPr lang="en-IN" sz="1800" dirty="0" smtClean="0"/>
              <a:t>: </a:t>
            </a:r>
            <a:r>
              <a:rPr lang="en-IN" sz="1400" dirty="0" smtClean="0"/>
              <a:t>To streamline the software delivery, such as develop and deploy bug fixes, new features without any road block.</a:t>
            </a:r>
          </a:p>
          <a:p>
            <a:pPr>
              <a:buFont typeface="Wingdings" panose="05000000000000000000" pitchFamily="2" charset="2"/>
              <a:buChar char="ü"/>
            </a:pPr>
            <a:r>
              <a:rPr lang="en-IN" sz="1800" dirty="0" smtClean="0"/>
              <a:t>Enterprise: </a:t>
            </a:r>
            <a:r>
              <a:rPr lang="en-IN" sz="1400" dirty="0" smtClean="0"/>
              <a:t>Works in the cloud just as well as on premise; support both traditional and micro services architecture.</a:t>
            </a:r>
          </a:p>
          <a:p>
            <a:pPr>
              <a:buFont typeface="Wingdings" panose="05000000000000000000" pitchFamily="2" charset="2"/>
              <a:buChar char="ü"/>
            </a:pPr>
            <a:endParaRPr lang="en-IN" sz="1400" dirty="0"/>
          </a:p>
          <a:p>
            <a:pPr marL="0" indent="0">
              <a:buNone/>
            </a:pPr>
            <a:r>
              <a:rPr lang="en-IN" b="1" u="sng" smtClean="0"/>
              <a:t>Case </a:t>
            </a:r>
            <a:r>
              <a:rPr lang="en-IN" b="1" u="sng" smtClean="0"/>
              <a:t>Study: </a:t>
            </a:r>
            <a:endParaRPr lang="en-IN" b="1" u="sng" dirty="0" smtClean="0"/>
          </a:p>
          <a:p>
            <a:pPr marL="0" indent="0">
              <a:buNone/>
            </a:pPr>
            <a:r>
              <a:rPr lang="en-IN" sz="1800" dirty="0" smtClean="0"/>
              <a:t>Please check the below link</a:t>
            </a:r>
          </a:p>
          <a:p>
            <a:pPr marL="0" indent="0">
              <a:buNone/>
            </a:pPr>
            <a:r>
              <a:rPr lang="en-IN" sz="1800" dirty="0" smtClean="0"/>
              <a:t>https://www.mirantis.com/blog/visa-gains-speed-operational-efficiency-with-docker-enterprise/</a:t>
            </a:r>
            <a:endParaRPr lang="en-IN" sz="1800" dirty="0"/>
          </a:p>
        </p:txBody>
      </p:sp>
    </p:spTree>
    <p:extLst>
      <p:ext uri="{BB962C8B-B14F-4D97-AF65-F5344CB8AC3E}">
        <p14:creationId xmlns:p14="http://schemas.microsoft.com/office/powerpoint/2010/main" val="4107298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a:t>
            </a:r>
            <a:endParaRPr lang="en-IN" dirty="0"/>
          </a:p>
        </p:txBody>
      </p:sp>
      <p:sp>
        <p:nvSpPr>
          <p:cNvPr id="3" name="Content Placeholder 2"/>
          <p:cNvSpPr>
            <a:spLocks noGrp="1"/>
          </p:cNvSpPr>
          <p:nvPr>
            <p:ph idx="1"/>
          </p:nvPr>
        </p:nvSpPr>
        <p:spPr>
          <a:xfrm>
            <a:off x="838200" y="1488001"/>
            <a:ext cx="10515600" cy="4351338"/>
          </a:xfrm>
        </p:spPr>
        <p:txBody>
          <a:bodyPr>
            <a:normAutofit/>
          </a:bodyPr>
          <a:lstStyle/>
          <a:p>
            <a:pPr marL="0" indent="0">
              <a:buNone/>
            </a:pPr>
            <a:r>
              <a:rPr lang="en-IN" sz="1800" dirty="0" smtClean="0"/>
              <a:t>In this document, I will demonstrate how to host multi container Docker application using Linux and Docker Compose tool.</a:t>
            </a:r>
          </a:p>
          <a:p>
            <a:pPr marL="0" indent="0">
              <a:buNone/>
            </a:pPr>
            <a:r>
              <a:rPr lang="en-IN" sz="1800" dirty="0" smtClean="0"/>
              <a:t>Here is the typical flow of the application. Where two container connected each other by creating there own network.</a:t>
            </a:r>
            <a:endParaRPr lang="en-IN" sz="1800" dirty="0"/>
          </a:p>
          <a:p>
            <a:pPr marL="0" indent="0">
              <a:buNone/>
            </a:pPr>
            <a:endParaRPr lang="en-IN" sz="1800" dirty="0" smtClean="0"/>
          </a:p>
          <a:p>
            <a:pPr marL="0" indent="0">
              <a:buNone/>
            </a:pPr>
            <a:r>
              <a:rPr lang="en-IN" sz="1800" dirty="0" smtClean="0"/>
              <a:t> </a:t>
            </a:r>
            <a:endParaRPr lang="en-IN" sz="1800" dirty="0"/>
          </a:p>
        </p:txBody>
      </p:sp>
      <p:pic>
        <p:nvPicPr>
          <p:cNvPr id="4" name="Picture 3"/>
          <p:cNvPicPr>
            <a:picLocks noChangeAspect="1"/>
          </p:cNvPicPr>
          <p:nvPr/>
        </p:nvPicPr>
        <p:blipFill>
          <a:blip r:embed="rId2"/>
          <a:stretch>
            <a:fillRect/>
          </a:stretch>
        </p:blipFill>
        <p:spPr>
          <a:xfrm>
            <a:off x="3744182" y="2447804"/>
            <a:ext cx="6019800" cy="3192318"/>
          </a:xfrm>
          <a:prstGeom prst="rect">
            <a:avLst/>
          </a:prstGeom>
        </p:spPr>
      </p:pic>
    </p:spTree>
    <p:extLst>
      <p:ext uri="{BB962C8B-B14F-4D97-AF65-F5344CB8AC3E}">
        <p14:creationId xmlns:p14="http://schemas.microsoft.com/office/powerpoint/2010/main" val="3577814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Description</a:t>
            </a:r>
            <a:endParaRPr lang="en-IN" dirty="0"/>
          </a:p>
        </p:txBody>
      </p:sp>
      <p:sp>
        <p:nvSpPr>
          <p:cNvPr id="3" name="Content Placeholder 2"/>
          <p:cNvSpPr>
            <a:spLocks noGrp="1"/>
          </p:cNvSpPr>
          <p:nvPr>
            <p:ph idx="1"/>
          </p:nvPr>
        </p:nvSpPr>
        <p:spPr>
          <a:xfrm>
            <a:off x="838200" y="1690688"/>
            <a:ext cx="10515600" cy="4351338"/>
          </a:xfrm>
        </p:spPr>
        <p:txBody>
          <a:bodyPr>
            <a:normAutofit/>
          </a:bodyPr>
          <a:lstStyle/>
          <a:p>
            <a:r>
              <a:rPr lang="en-IN" sz="1800" dirty="0" smtClean="0"/>
              <a:t>In this sample application I have created a simple MVC web page where user can search the historical temperature records for a particular day. Historical records are stored inside </a:t>
            </a:r>
            <a:r>
              <a:rPr lang="en-IN" sz="1800" dirty="0" err="1"/>
              <a:t>S</a:t>
            </a:r>
            <a:r>
              <a:rPr lang="en-IN" sz="1800" dirty="0" err="1" smtClean="0"/>
              <a:t>qlserver</a:t>
            </a:r>
            <a:r>
              <a:rPr lang="en-IN" sz="1800" dirty="0" smtClean="0"/>
              <a:t> database hosted inside container.</a:t>
            </a:r>
            <a:endParaRPr lang="en-IN" sz="1800" dirty="0"/>
          </a:p>
        </p:txBody>
      </p:sp>
      <p:pic>
        <p:nvPicPr>
          <p:cNvPr id="5" name="Picture 4"/>
          <p:cNvPicPr>
            <a:picLocks noChangeAspect="1"/>
          </p:cNvPicPr>
          <p:nvPr/>
        </p:nvPicPr>
        <p:blipFill>
          <a:blip r:embed="rId2"/>
          <a:stretch>
            <a:fillRect/>
          </a:stretch>
        </p:blipFill>
        <p:spPr>
          <a:xfrm>
            <a:off x="3607569" y="2642529"/>
            <a:ext cx="5686152" cy="4059763"/>
          </a:xfrm>
          <a:prstGeom prst="rect">
            <a:avLst/>
          </a:prstGeom>
          <a:solidFill>
            <a:schemeClr val="tx1"/>
          </a:solidFill>
          <a:ln>
            <a:solidFill>
              <a:schemeClr val="tx1"/>
            </a:solidFill>
          </a:ln>
        </p:spPr>
      </p:pic>
    </p:spTree>
    <p:extLst>
      <p:ext uri="{BB962C8B-B14F-4D97-AF65-F5344CB8AC3E}">
        <p14:creationId xmlns:p14="http://schemas.microsoft.com/office/powerpoint/2010/main" val="3275636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Development Step(WEB)</a:t>
            </a:r>
            <a:endParaRPr lang="en-IN" dirty="0"/>
          </a:p>
        </p:txBody>
      </p:sp>
      <p:sp>
        <p:nvSpPr>
          <p:cNvPr id="3" name="Content Placeholder 2"/>
          <p:cNvSpPr>
            <a:spLocks noGrp="1"/>
          </p:cNvSpPr>
          <p:nvPr>
            <p:ph idx="1"/>
          </p:nvPr>
        </p:nvSpPr>
        <p:spPr>
          <a:xfrm>
            <a:off x="942703" y="1513886"/>
            <a:ext cx="10515600" cy="4351338"/>
          </a:xfrm>
        </p:spPr>
        <p:txBody>
          <a:bodyPr/>
          <a:lstStyle/>
          <a:p>
            <a:r>
              <a:rPr lang="en-IN" sz="1800" dirty="0" smtClean="0"/>
              <a:t>Install necessary </a:t>
            </a:r>
            <a:r>
              <a:rPr lang="en-IN" sz="1800" dirty="0" err="1" smtClean="0"/>
              <a:t>docker</a:t>
            </a:r>
            <a:r>
              <a:rPr lang="en-IN" sz="1800" dirty="0" smtClean="0"/>
              <a:t> tool from the official </a:t>
            </a:r>
            <a:r>
              <a:rPr lang="en-IN" sz="1800" dirty="0" err="1" smtClean="0"/>
              <a:t>docker</a:t>
            </a:r>
            <a:r>
              <a:rPr lang="en-IN" sz="1800" dirty="0" smtClean="0"/>
              <a:t> website.</a:t>
            </a:r>
          </a:p>
          <a:p>
            <a:pPr marL="0" indent="0">
              <a:buNone/>
            </a:pPr>
            <a:r>
              <a:rPr lang="en-IN" sz="1400" dirty="0" smtClean="0">
                <a:hlinkClick r:id="rId2"/>
              </a:rPr>
              <a:t>https://hub.docker.com/editions/community/docker-ce-desktop-windows/</a:t>
            </a:r>
            <a:endParaRPr lang="en-IN" sz="1400" dirty="0"/>
          </a:p>
          <a:p>
            <a:r>
              <a:rPr lang="en-IN" sz="1800" dirty="0"/>
              <a:t>After</a:t>
            </a:r>
            <a:r>
              <a:rPr lang="en-IN" sz="1800" dirty="0" smtClean="0"/>
              <a:t> </a:t>
            </a:r>
            <a:r>
              <a:rPr lang="en-IN" sz="1800" dirty="0"/>
              <a:t>installation you can see </a:t>
            </a:r>
            <a:r>
              <a:rPr lang="en-IN" sz="1800" dirty="0" smtClean="0"/>
              <a:t>Docker </a:t>
            </a:r>
            <a:r>
              <a:rPr lang="en-IN" sz="1800" dirty="0"/>
              <a:t>icon </a:t>
            </a:r>
            <a:r>
              <a:rPr lang="en-IN" sz="1800" dirty="0" smtClean="0"/>
              <a:t>from system tray </a:t>
            </a:r>
            <a:r>
              <a:rPr lang="en-IN" sz="1800" dirty="0"/>
              <a:t>where you can start or </a:t>
            </a:r>
            <a:r>
              <a:rPr lang="en-IN" sz="1800" dirty="0" smtClean="0"/>
              <a:t>stop Docker engine.</a:t>
            </a:r>
            <a:endParaRPr lang="en-IN" sz="1800" dirty="0"/>
          </a:p>
        </p:txBody>
      </p:sp>
      <p:pic>
        <p:nvPicPr>
          <p:cNvPr id="4" name="Picture 3"/>
          <p:cNvPicPr>
            <a:picLocks noChangeAspect="1"/>
          </p:cNvPicPr>
          <p:nvPr/>
        </p:nvPicPr>
        <p:blipFill>
          <a:blip r:embed="rId3"/>
          <a:stretch>
            <a:fillRect/>
          </a:stretch>
        </p:blipFill>
        <p:spPr>
          <a:xfrm>
            <a:off x="2971970" y="2698116"/>
            <a:ext cx="3650069" cy="3167108"/>
          </a:xfrm>
          <a:prstGeom prst="rect">
            <a:avLst/>
          </a:prstGeom>
        </p:spPr>
      </p:pic>
    </p:spTree>
    <p:extLst>
      <p:ext uri="{BB962C8B-B14F-4D97-AF65-F5344CB8AC3E}">
        <p14:creationId xmlns:p14="http://schemas.microsoft.com/office/powerpoint/2010/main" val="2928062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Development Step(WEB)</a:t>
            </a:r>
            <a:endParaRPr lang="en-IN" dirty="0"/>
          </a:p>
        </p:txBody>
      </p:sp>
      <p:sp>
        <p:nvSpPr>
          <p:cNvPr id="3" name="Content Placeholder 2"/>
          <p:cNvSpPr>
            <a:spLocks noGrp="1"/>
          </p:cNvSpPr>
          <p:nvPr>
            <p:ph idx="1"/>
          </p:nvPr>
        </p:nvSpPr>
        <p:spPr>
          <a:xfrm>
            <a:off x="838200" y="1551305"/>
            <a:ext cx="10515600" cy="4351338"/>
          </a:xfrm>
        </p:spPr>
        <p:txBody>
          <a:bodyPr/>
          <a:lstStyle/>
          <a:p>
            <a:r>
              <a:rPr lang="en-IN" sz="1800" dirty="0" smtClean="0"/>
              <a:t>Create a visual studio MVC application after enabling Docker Support check box and Linux as container operating system.</a:t>
            </a:r>
          </a:p>
          <a:p>
            <a:endParaRPr lang="en-IN" dirty="0"/>
          </a:p>
          <a:p>
            <a:endParaRPr lang="en-IN" dirty="0"/>
          </a:p>
        </p:txBody>
      </p:sp>
      <p:pic>
        <p:nvPicPr>
          <p:cNvPr id="4" name="Picture 3"/>
          <p:cNvPicPr>
            <a:picLocks noChangeAspect="1"/>
          </p:cNvPicPr>
          <p:nvPr/>
        </p:nvPicPr>
        <p:blipFill>
          <a:blip r:embed="rId2"/>
          <a:stretch>
            <a:fillRect/>
          </a:stretch>
        </p:blipFill>
        <p:spPr>
          <a:xfrm>
            <a:off x="1815193" y="2198507"/>
            <a:ext cx="6849356" cy="3978456"/>
          </a:xfrm>
          <a:prstGeom prst="rect">
            <a:avLst/>
          </a:prstGeom>
        </p:spPr>
      </p:pic>
    </p:spTree>
    <p:extLst>
      <p:ext uri="{BB962C8B-B14F-4D97-AF65-F5344CB8AC3E}">
        <p14:creationId xmlns:p14="http://schemas.microsoft.com/office/powerpoint/2010/main" val="1743427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434</TotalTime>
  <Words>841</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Docker Compose: ASP.NET Core with SQL Server</vt:lpstr>
      <vt:lpstr>Virtualization</vt:lpstr>
      <vt:lpstr>Containerization</vt:lpstr>
      <vt:lpstr>What is Docker</vt:lpstr>
      <vt:lpstr>Who uses Docker</vt:lpstr>
      <vt:lpstr>Demo</vt:lpstr>
      <vt:lpstr>Application Description</vt:lpstr>
      <vt:lpstr>Application Development Step(WEB)</vt:lpstr>
      <vt:lpstr>Application Development Step(WEB)</vt:lpstr>
      <vt:lpstr>Application Development Step(WEB)</vt:lpstr>
      <vt:lpstr>Application Development Step(WEB)</vt:lpstr>
      <vt:lpstr>Application Development Step(DB)</vt:lpstr>
      <vt:lpstr>Application Development Step(DB)</vt:lpstr>
      <vt:lpstr>Application Development Step(DB)</vt:lpstr>
      <vt:lpstr>Code Base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Snehasish Chowdhury</dc:creator>
  <cp:lastModifiedBy>Snehasish Chowdhury</cp:lastModifiedBy>
  <cp:revision>27</cp:revision>
  <dcterms:created xsi:type="dcterms:W3CDTF">2021-02-10T05:31:40Z</dcterms:created>
  <dcterms:modified xsi:type="dcterms:W3CDTF">2021-02-10T12:58:29Z</dcterms:modified>
</cp:coreProperties>
</file>