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9" r:id="rId9"/>
    <p:sldId id="270" r:id="rId10"/>
    <p:sldId id="265" r:id="rId11"/>
    <p:sldId id="266" r:id="rId12"/>
    <p:sldId id="261" r:id="rId13"/>
    <p:sldId id="267" r:id="rId14"/>
    <p:sldId id="264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06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06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06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06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06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06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06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06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06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13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61AB0-4A7C-4692-A46D-7C2F3841909C}" type="datetimeFigureOut">
              <a:rPr lang="en-US" smtClean="0"/>
              <a:t>2/11/2018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E0F43-0C6A-4182-B1B6-BE0F89D4E8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8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E0F43-0C6A-4182-B1B6-BE0F89D4E88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1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E0F43-0C6A-4182-B1B6-BE0F89D4E88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7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01874" y="1798746"/>
            <a:ext cx="7474904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15226" y="3522944"/>
            <a:ext cx="46482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26304" y="6172200"/>
            <a:ext cx="2133600" cy="476250"/>
          </a:xfrm>
        </p:spPr>
        <p:txBody>
          <a:bodyPr/>
          <a:lstStyle>
            <a:lvl1pPr>
              <a:defRPr sz="14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125226" y="6172200"/>
            <a:ext cx="2895600" cy="476250"/>
          </a:xfrm>
        </p:spPr>
        <p:txBody>
          <a:bodyPr/>
          <a:lstStyle>
            <a:lvl1pPr algn="r">
              <a:defRPr sz="14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525.743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220226" y="6172200"/>
            <a:ext cx="838200" cy="476250"/>
          </a:xfrm>
        </p:spPr>
        <p:txBody>
          <a:bodyPr/>
          <a:lstStyle>
            <a:lvl1pPr algn="ctr">
              <a:defRPr sz="1400" b="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021BDE7-EC59-47E0-BBC5-6B15CB61FE4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97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525.743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CBFA0-C416-4D78-AC48-AA293E70B51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482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371600"/>
            <a:ext cx="2190750" cy="4343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371600"/>
            <a:ext cx="6419850" cy="4343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525.743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3EF28-0C02-4918-BBA5-26445043E7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209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525.743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5E9A3-8CB6-49A1-B3F4-88BE4B97BB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7330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79111"/>
            <a:ext cx="8686800" cy="434653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48428"/>
            <a:ext cx="7924800" cy="457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039100" y="6547036"/>
            <a:ext cx="1752600" cy="381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-585591" y="6534510"/>
            <a:ext cx="2209800" cy="381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525.743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A677C-B9C0-4157-9383-3059ADC93B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475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525.743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2953C-2E5D-462D-BEA5-C6EED7FF260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639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2362200"/>
            <a:ext cx="42672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42672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525.743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ED11-52E4-4EF8-B24D-1A1D315494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7785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525.743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32F23-BF8A-476E-A2E6-AF01AC1DE4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201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525.743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52097-904C-46E3-BFA3-9684BA8403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261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525.743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5B89-F215-48F0-AAC9-E804AA139F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310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525.743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DED73-558E-4538-BB45-503BFFD76E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282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525.743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DCEDB-A251-4597-AEDC-416DE5C989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795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371600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2362200"/>
            <a:ext cx="8686800" cy="400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39100" y="6534510"/>
            <a:ext cx="175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 smtClean="0">
                <a:solidFill>
                  <a:srgbClr val="255B94"/>
                </a:solidFill>
                <a:latin typeface="Arial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60540" y="6534510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i="1">
                <a:solidFill>
                  <a:srgbClr val="255B94"/>
                </a:solidFill>
                <a:latin typeface="Arial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r>
              <a:rPr lang="en-US" dirty="0"/>
              <a:t>525.743</a:t>
            </a:r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53451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1" smtClean="0">
                <a:solidFill>
                  <a:srgbClr val="255B94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B0D269-9D62-498C-8AF5-EDED45072B6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31" name="Picture 11" descr=" 08-04211 New Brand PPT template 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55B94"/>
          </a:solidFill>
          <a:latin typeface="+mj-lt"/>
          <a:ea typeface="+mj-ea"/>
          <a:cs typeface="ＭＳ Ｐゴシック" pitchFamily="-106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55B94"/>
          </a:solidFill>
          <a:latin typeface="Arial" charset="0"/>
          <a:ea typeface="ＭＳ Ｐゴシック" pitchFamily="1" charset="-128"/>
          <a:cs typeface="ＭＳ Ｐゴシック" pitchFamily="-10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55B94"/>
          </a:solidFill>
          <a:latin typeface="Arial" charset="0"/>
          <a:ea typeface="ＭＳ Ｐゴシック" pitchFamily="1" charset="-128"/>
          <a:cs typeface="ＭＳ Ｐゴシック" pitchFamily="-10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55B94"/>
          </a:solidFill>
          <a:latin typeface="Arial" charset="0"/>
          <a:ea typeface="ＭＳ Ｐゴシック" pitchFamily="1" charset="-128"/>
          <a:cs typeface="ＭＳ Ｐゴシック" pitchFamily="-10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255B94"/>
          </a:solidFill>
          <a:latin typeface="Arial" charset="0"/>
          <a:ea typeface="ＭＳ Ｐゴシック" pitchFamily="1" charset="-128"/>
          <a:cs typeface="ＭＳ Ｐゴシック" pitchFamily="-10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pitchFamily="-10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mhung.co.uk/?p=1349" TargetMode="External"/><Relationship Id="rId7" Type="http://schemas.openxmlformats.org/officeDocument/2006/relationships/hyperlink" Target="https://www.arduino.cc/en/Main/Standalone" TargetMode="External"/><Relationship Id="rId2" Type="http://schemas.openxmlformats.org/officeDocument/2006/relationships/hyperlink" Target="http://www.jimhung.co.uk/wp-content/uploads/2014/11/HubsanX4_ProtocolSpec_v1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chip.com/wwwproducts/en/ATmega328p" TargetMode="External"/><Relationship Id="rId5" Type="http://schemas.openxmlformats.org/officeDocument/2006/relationships/hyperlink" Target="https://cdn.sparkfun.com/datasheets/Wireless/Bluetooth/bluetooth_cr_UG-v1.0r.pdf" TargetMode="External"/><Relationship Id="rId4" Type="http://schemas.openxmlformats.org/officeDocument/2006/relationships/hyperlink" Target="https://bitbucket.org/PhracturedBlue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sparkfun.com/datasheets/Wireless/Bluetooth/bluetooth_cr_UG-v1.0r.pdf" TargetMode="External"/><Relationship Id="rId2" Type="http://schemas.openxmlformats.org/officeDocument/2006/relationships/hyperlink" Target="http://www.jimhung.co.uk/wp-content/uploads/2014/11/HubsanX4_ProtocolSpec_v1.tx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01874" y="2154346"/>
            <a:ext cx="7474904" cy="1470025"/>
          </a:xfrm>
        </p:spPr>
        <p:txBody>
          <a:bodyPr/>
          <a:lstStyle/>
          <a:p>
            <a:r>
              <a:rPr lang="en-US" dirty="0" smtClean="0"/>
              <a:t>Universal Ground Station Receiver for Hubsan </a:t>
            </a:r>
            <a:r>
              <a:rPr lang="en-US" dirty="0" smtClean="0"/>
              <a:t>X4</a:t>
            </a:r>
            <a:br>
              <a:rPr lang="en-US" dirty="0" smtClean="0"/>
            </a:br>
            <a:r>
              <a:rPr lang="en-US" dirty="0" smtClean="0"/>
              <a:t>PDR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>
          <a:xfrm>
            <a:off x="2315226" y="4107144"/>
            <a:ext cx="46482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Johns </a:t>
            </a:r>
            <a:r>
              <a:rPr lang="en-US" dirty="0" smtClean="0"/>
              <a:t>Hopkins</a:t>
            </a:r>
          </a:p>
          <a:p>
            <a:r>
              <a:rPr lang="en-US" dirty="0" smtClean="0"/>
              <a:t>Engineering </a:t>
            </a:r>
            <a:r>
              <a:rPr lang="en-US" dirty="0" smtClean="0"/>
              <a:t>for Professionals</a:t>
            </a:r>
          </a:p>
          <a:p>
            <a:endParaRPr lang="en-US" dirty="0" smtClean="0"/>
          </a:p>
          <a:p>
            <a:r>
              <a:rPr lang="en-US" sz="2600" i="1" dirty="0" smtClean="0"/>
              <a:t>Kyle Mercer – 02/12/18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19380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Hubsan X4 reversed protocol specification</a:t>
            </a:r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www.jimhung.co.uk/wp-content/uploads/2014/11/HubsanX4_ProtocolSpec_v1.txt</a:t>
            </a:r>
            <a:endParaRPr lang="en-US" sz="1400" dirty="0" smtClean="0"/>
          </a:p>
          <a:p>
            <a:pPr lvl="1"/>
            <a:r>
              <a:rPr lang="en-US" sz="1400" dirty="0">
                <a:hlinkClick r:id="rId3"/>
              </a:rPr>
              <a:t>http://www.jimhung.co.uk/?</a:t>
            </a:r>
            <a:r>
              <a:rPr lang="en-US" sz="1400" dirty="0" smtClean="0">
                <a:hlinkClick r:id="rId3"/>
              </a:rPr>
              <a:t>p=1349</a:t>
            </a:r>
            <a:endParaRPr lang="en-US" sz="1800" dirty="0" smtClean="0"/>
          </a:p>
          <a:p>
            <a:r>
              <a:rPr lang="en-US" dirty="0" smtClean="0"/>
              <a:t>Deviation10 firmware (targets 32-bit ARM)</a:t>
            </a:r>
          </a:p>
          <a:p>
            <a:pPr lvl="1"/>
            <a:r>
              <a:rPr lang="en-US" sz="2000" dirty="0">
                <a:hlinkClick r:id="rId4"/>
              </a:rPr>
              <a:t>https://bitbucket.org/PhracturedBlue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r>
              <a:rPr lang="en-US" dirty="0" smtClean="0"/>
              <a:t>Bluetooth </a:t>
            </a:r>
            <a:r>
              <a:rPr lang="en-US" dirty="0"/>
              <a:t>modem RN-42 AT command set</a:t>
            </a:r>
          </a:p>
          <a:p>
            <a:pPr lvl="1"/>
            <a:r>
              <a:rPr lang="en-US" sz="1600" dirty="0">
                <a:hlinkClick r:id="rId5"/>
              </a:rPr>
              <a:t>https://cdn.sparkfun.com/datasheets/Wireless/Bluetooth/bluetooth_cr_UG-v1.0r.pdf</a:t>
            </a:r>
            <a:endParaRPr lang="en-US" sz="1600" dirty="0"/>
          </a:p>
          <a:p>
            <a:r>
              <a:rPr lang="en-US" dirty="0" smtClean="0"/>
              <a:t>Atmel’s AVR </a:t>
            </a:r>
            <a:r>
              <a:rPr lang="en-US" dirty="0"/>
              <a:t>documentation</a:t>
            </a:r>
          </a:p>
          <a:p>
            <a:pPr lvl="1"/>
            <a:r>
              <a:rPr lang="en-US" sz="2600" dirty="0">
                <a:hlinkClick r:id="rId6"/>
              </a:rPr>
              <a:t>http://</a:t>
            </a:r>
            <a:r>
              <a:rPr lang="en-US" sz="2600" dirty="0" smtClean="0">
                <a:hlinkClick r:id="rId6"/>
              </a:rPr>
              <a:t>www.microchip.com/wwwproducts/en/ATmega328p</a:t>
            </a:r>
            <a:endParaRPr lang="en-US" sz="2600" dirty="0" smtClean="0"/>
          </a:p>
          <a:p>
            <a:r>
              <a:rPr lang="en-US" dirty="0" smtClean="0"/>
              <a:t>ATmega328P </a:t>
            </a:r>
            <a:r>
              <a:rPr lang="en-US" dirty="0" smtClean="0"/>
              <a:t>standalone </a:t>
            </a:r>
            <a:r>
              <a:rPr lang="en-US" dirty="0" smtClean="0"/>
              <a:t>assembly</a:t>
            </a:r>
          </a:p>
          <a:p>
            <a:pPr lvl="1"/>
            <a:r>
              <a:rPr lang="en-US" sz="2000" dirty="0">
                <a:hlinkClick r:id="rId7"/>
              </a:rPr>
              <a:t>https://</a:t>
            </a:r>
            <a:r>
              <a:rPr lang="en-US" sz="2000" dirty="0" smtClean="0">
                <a:hlinkClick r:id="rId7"/>
              </a:rPr>
              <a:t>www.arduino.cc/en/Main/Standalone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525.743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A677C-B9C0-4157-9383-3059ADC93BAB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9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3373231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22313" y="1873044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525.743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A677C-B9C0-4157-9383-3059ADC93BAB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208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Standard Interfaces</a:t>
            </a:r>
          </a:p>
          <a:p>
            <a:pPr lvl="1"/>
            <a:r>
              <a:rPr lang="en-US" dirty="0" smtClean="0"/>
              <a:t>Bluetooth interface</a:t>
            </a:r>
          </a:p>
          <a:p>
            <a:pPr lvl="2"/>
            <a:r>
              <a:rPr lang="en-US" dirty="0"/>
              <a:t>Universal Async RX/TX (</a:t>
            </a:r>
            <a:r>
              <a:rPr lang="en-US" dirty="0" smtClean="0"/>
              <a:t>UART</a:t>
            </a:r>
            <a:r>
              <a:rPr lang="en-US" dirty="0"/>
              <a:t>)</a:t>
            </a:r>
            <a:endParaRPr lang="en-US" dirty="0" smtClean="0"/>
          </a:p>
          <a:p>
            <a:pPr lvl="2"/>
            <a:r>
              <a:rPr lang="en-US" dirty="0" smtClean="0"/>
              <a:t>TX &amp; RX</a:t>
            </a:r>
          </a:p>
          <a:p>
            <a:pPr lvl="2"/>
            <a:r>
              <a:rPr lang="en-US" dirty="0" smtClean="0"/>
              <a:t>115200 baud</a:t>
            </a:r>
          </a:p>
          <a:p>
            <a:pPr lvl="1"/>
            <a:r>
              <a:rPr lang="en-US" dirty="0"/>
              <a:t>A7105 IC </a:t>
            </a:r>
            <a:r>
              <a:rPr lang="en-US" dirty="0" smtClean="0"/>
              <a:t>interface</a:t>
            </a:r>
            <a:endParaRPr lang="en-US" dirty="0" smtClean="0"/>
          </a:p>
          <a:p>
            <a:pPr lvl="2"/>
            <a:r>
              <a:rPr lang="en-US" dirty="0" smtClean="0"/>
              <a:t>Serial </a:t>
            </a:r>
            <a:r>
              <a:rPr lang="en-US" dirty="0" smtClean="0"/>
              <a:t>Peripheral </a:t>
            </a:r>
            <a:r>
              <a:rPr lang="en-US" dirty="0" smtClean="0"/>
              <a:t>Interface (SPI)</a:t>
            </a:r>
          </a:p>
          <a:p>
            <a:pPr lvl="2"/>
            <a:r>
              <a:rPr lang="en-US" dirty="0" smtClean="0"/>
              <a:t>SCK, MISO, MOSI, SS</a:t>
            </a:r>
          </a:p>
          <a:p>
            <a:pPr lvl="2"/>
            <a:r>
              <a:rPr lang="en-US" dirty="0" smtClean="0"/>
              <a:t>8 Mbps (10Mbps max)</a:t>
            </a:r>
            <a:endParaRPr lang="en-US" dirty="0" smtClean="0"/>
          </a:p>
          <a:p>
            <a:r>
              <a:rPr lang="en-US" dirty="0" smtClean="0"/>
              <a:t>Derived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Universal wireless protocol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525.743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A677C-B9C0-4157-9383-3059ADC93BAB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23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Lead-time on hardware</a:t>
            </a:r>
          </a:p>
          <a:p>
            <a:pPr lvl="1"/>
            <a:r>
              <a:rPr lang="en-US" dirty="0" smtClean="0"/>
              <a:t>A7105 RF module: 7–20 days (already obtained from eBay)</a:t>
            </a:r>
          </a:p>
          <a:p>
            <a:pPr lvl="1"/>
            <a:r>
              <a:rPr lang="en-US" dirty="0" smtClean="0"/>
              <a:t>Everything else: 2–5 days (Thanks Amzn!)</a:t>
            </a:r>
          </a:p>
          <a:p>
            <a:r>
              <a:rPr lang="en-US" dirty="0" smtClean="0"/>
              <a:t>Knowledge Base</a:t>
            </a:r>
          </a:p>
          <a:p>
            <a:pPr lvl="1"/>
            <a:r>
              <a:rPr lang="en-US" dirty="0" smtClean="0"/>
              <a:t>AVR documentation</a:t>
            </a:r>
          </a:p>
          <a:p>
            <a:pPr lvl="1"/>
            <a:r>
              <a:rPr lang="en-US" dirty="0" smtClean="0"/>
              <a:t>Hubsan X4 reversed protocol specification</a:t>
            </a:r>
          </a:p>
          <a:p>
            <a:pPr lvl="2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www.jimhung.co.uk/wp-content/uploads/2014/11/HubsanX4_ProtocolSpec_v1.txt</a:t>
            </a:r>
            <a:endParaRPr lang="en-US" sz="1400" dirty="0" smtClean="0"/>
          </a:p>
          <a:p>
            <a:pPr lvl="1"/>
            <a:r>
              <a:rPr lang="en-US" dirty="0" smtClean="0"/>
              <a:t>Bluetooth modem RN-42 AT command set</a:t>
            </a:r>
          </a:p>
          <a:p>
            <a:pPr lvl="2"/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cdn.sparkfun.com/datasheets/Wireless/Bluetooth/bluetooth_cr_UG-v1.0r.pdf</a:t>
            </a:r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&amp; </a:t>
            </a:r>
            <a:r>
              <a:rPr lang="en-US" dirty="0" smtClean="0"/>
              <a:t>Resources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525.743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A677C-B9C0-4157-9383-3059ADC93BAB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19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Design common Bluetooth protocol</a:t>
            </a:r>
          </a:p>
          <a:p>
            <a:pPr lvl="1"/>
            <a:r>
              <a:rPr lang="en-US" dirty="0" smtClean="0"/>
              <a:t>Design ground station prototype on breadboard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reakout board modules (Bluetooth and A7105)</a:t>
            </a:r>
          </a:p>
          <a:p>
            <a:pPr lvl="1"/>
            <a:r>
              <a:rPr lang="en-US" dirty="0" smtClean="0"/>
              <a:t>Implement software unit tests for all interfaces</a:t>
            </a:r>
          </a:p>
          <a:p>
            <a:pPr lvl="1"/>
            <a:r>
              <a:rPr lang="en-US" dirty="0" smtClean="0"/>
              <a:t>Integrate elements into overall system</a:t>
            </a:r>
          </a:p>
          <a:p>
            <a:pPr lvl="1"/>
            <a:r>
              <a:rPr lang="en-US" dirty="0" smtClean="0"/>
              <a:t>Transition hardware over to ruggedized prototyping board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 &amp; Schedule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525.743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A677C-B9C0-4157-9383-3059ADC93BAB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463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Ground Station Receiver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istens for incoming Bluetooth</a:t>
            </a:r>
            <a:r>
              <a:rPr lang="en-US" baseline="30000" dirty="0" smtClean="0"/>
              <a:t>©</a:t>
            </a:r>
            <a:r>
              <a:rPr lang="en-US" dirty="0" smtClean="0"/>
              <a:t> signals</a:t>
            </a:r>
          </a:p>
          <a:p>
            <a:pPr lvl="1"/>
            <a:r>
              <a:rPr lang="en-US" dirty="0" smtClean="0"/>
              <a:t>Re-broadcasts controls in </a:t>
            </a:r>
            <a:r>
              <a:rPr lang="en-US" dirty="0" smtClean="0"/>
              <a:t>Hubsan’s </a:t>
            </a:r>
            <a:r>
              <a:rPr lang="en-US" dirty="0" smtClean="0"/>
              <a:t>format</a:t>
            </a:r>
          </a:p>
          <a:p>
            <a:r>
              <a:rPr lang="en-US" dirty="0" smtClean="0"/>
              <a:t>Virtually any Bluetooth slave can become a transmitter, including:</a:t>
            </a:r>
          </a:p>
          <a:p>
            <a:pPr lvl="1"/>
            <a:r>
              <a:rPr lang="en-US" dirty="0" smtClean="0"/>
              <a:t>Your PC</a:t>
            </a:r>
          </a:p>
          <a:p>
            <a:pPr lvl="1"/>
            <a:r>
              <a:rPr lang="en-US" dirty="0" smtClean="0"/>
              <a:t>Your smartphone</a:t>
            </a:r>
          </a:p>
          <a:p>
            <a:pPr lvl="1"/>
            <a:r>
              <a:rPr lang="en-US" dirty="0" smtClean="0"/>
              <a:t>Corrie’s glove controller project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525.743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A677C-B9C0-4157-9383-3059ADC93BA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pic>
        <p:nvPicPr>
          <p:cNvPr id="1026" name="Picture 2" descr="Image result for hubsan x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145" y="4152377"/>
            <a:ext cx="1966523" cy="196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59925" y="5762445"/>
            <a:ext cx="1138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Hubsan X4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9894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Capabilities</a:t>
            </a:r>
          </a:p>
          <a:p>
            <a:pPr lvl="1"/>
            <a:r>
              <a:rPr lang="en-US" dirty="0" smtClean="0"/>
              <a:t>Command translation and</a:t>
            </a:r>
            <a:r>
              <a:rPr lang="en-US" dirty="0" smtClean="0"/>
              <a:t> </a:t>
            </a:r>
            <a:r>
              <a:rPr lang="en-US" dirty="0" smtClean="0"/>
              <a:t>relay for Quadcopter control</a:t>
            </a:r>
          </a:p>
          <a:p>
            <a:pPr lvl="1"/>
            <a:r>
              <a:rPr lang="en-US" dirty="0" smtClean="0"/>
              <a:t>Any Bluetooth slave may pair</a:t>
            </a:r>
            <a:endParaRPr lang="en-US" dirty="0" smtClean="0"/>
          </a:p>
          <a:p>
            <a:pPr lvl="1"/>
            <a:r>
              <a:rPr lang="en-US" dirty="0" smtClean="0"/>
              <a:t>Universal control packet </a:t>
            </a:r>
            <a:r>
              <a:rPr lang="en-US" dirty="0" smtClean="0"/>
              <a:t>scheme</a:t>
            </a:r>
          </a:p>
          <a:p>
            <a:pPr lvl="1"/>
            <a:r>
              <a:rPr lang="en-US" dirty="0" smtClean="0"/>
              <a:t>“Training” Mode for new users</a:t>
            </a:r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Only Bluetooth protocol support</a:t>
            </a:r>
          </a:p>
          <a:p>
            <a:pPr lvl="1"/>
            <a:r>
              <a:rPr lang="en-US" dirty="0" smtClean="0"/>
              <a:t>Single Quadcopter brand supported</a:t>
            </a:r>
          </a:p>
          <a:p>
            <a:pPr lvl="1"/>
            <a:r>
              <a:rPr lang="en-US" dirty="0" smtClean="0"/>
              <a:t>Single transmitter per session (feature?)</a:t>
            </a:r>
            <a:endParaRPr lang="en-US" dirty="0" smtClean="0"/>
          </a:p>
          <a:p>
            <a:pPr lvl="1"/>
            <a:r>
              <a:rPr lang="en-US" dirty="0"/>
              <a:t>Only A7105 RF chip support (Quadcopter comms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525.743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A677C-B9C0-4157-9383-3059ADC93BA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2050" name="Picture 2" descr="Image result for bluetoot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90" y="3059934"/>
            <a:ext cx="596298" cy="44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hubsan x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514" y="4258397"/>
            <a:ext cx="1221151" cy="122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7582727" y="3403190"/>
            <a:ext cx="1048726" cy="6462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Ground Station</a:t>
            </a:r>
            <a:endParaRPr lang="en-US" sz="1600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7948067" y="4183732"/>
            <a:ext cx="318044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Image result for bluetoot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867" y="3504173"/>
            <a:ext cx="596298" cy="44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6885024" y="3587144"/>
            <a:ext cx="561843" cy="27829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 descr="Image result for bluetoot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421" y="3948412"/>
            <a:ext cx="596298" cy="44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1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834421"/>
            <a:ext cx="7924800" cy="457200"/>
          </a:xfrm>
        </p:spPr>
        <p:txBody>
          <a:bodyPr/>
          <a:lstStyle/>
          <a:p>
            <a:r>
              <a:rPr lang="en-US" dirty="0" smtClean="0"/>
              <a:t>Functional Description (Overall)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525.743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A677C-B9C0-4157-9383-3059ADC93BA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1503231"/>
            <a:ext cx="8666922" cy="483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908991"/>
            <a:ext cx="7924800" cy="457200"/>
          </a:xfrm>
        </p:spPr>
        <p:txBody>
          <a:bodyPr/>
          <a:lstStyle/>
          <a:p>
            <a:r>
              <a:rPr lang="en-US" sz="3200" dirty="0" smtClean="0"/>
              <a:t>Functional Description (Ground Station)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525.743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A677C-B9C0-4157-9383-3059ADC93BA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366391" y="4064261"/>
            <a:ext cx="1433384" cy="73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A7105 2.4 GHz Receiver</a:t>
            </a:r>
          </a:p>
          <a:p>
            <a:pPr algn="ctr"/>
            <a:r>
              <a:rPr lang="en-US" sz="1100" dirty="0" smtClean="0"/>
              <a:t>(Hubsan X4 H107L)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7168" y="5316143"/>
            <a:ext cx="1327664" cy="8315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A7105</a:t>
            </a:r>
          </a:p>
          <a:p>
            <a:pPr algn="ctr"/>
            <a:r>
              <a:rPr lang="en-US" sz="1400" dirty="0" smtClean="0"/>
              <a:t>2.4 GHz Transmitter</a:t>
            </a:r>
          </a:p>
          <a:p>
            <a:pPr algn="ctr"/>
            <a:r>
              <a:rPr lang="en-US" sz="1100" dirty="0" smtClean="0"/>
              <a:t>(2.0-3.6V)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397776" y="1603513"/>
            <a:ext cx="5437589" cy="471012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86177" y="1834975"/>
            <a:ext cx="1327664" cy="584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Bluetooth</a:t>
            </a:r>
          </a:p>
          <a:p>
            <a:pPr algn="ctr"/>
            <a:r>
              <a:rPr lang="en-US" sz="1600" dirty="0" smtClean="0"/>
              <a:t>Receiver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4305" y="1664338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Station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8692" y="2435489"/>
            <a:ext cx="441709" cy="396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5V</a:t>
            </a:r>
            <a:endParaRPr lang="en-US" sz="12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896139" y="3280679"/>
            <a:ext cx="4505739" cy="1517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/>
              <a:t>ATmega328P (16 MHz)</a:t>
            </a:r>
            <a:endParaRPr lang="en-US" sz="1600" dirty="0" smtClean="0"/>
          </a:p>
        </p:txBody>
      </p:sp>
      <p:cxnSp>
        <p:nvCxnSpPr>
          <p:cNvPr id="14" name="Elbow Connector 13"/>
          <p:cNvCxnSpPr>
            <a:stCxn id="10" idx="2"/>
            <a:endCxn id="13" idx="1"/>
          </p:cNvCxnSpPr>
          <p:nvPr/>
        </p:nvCxnSpPr>
        <p:spPr>
          <a:xfrm rot="5400000">
            <a:off x="3313118" y="3002669"/>
            <a:ext cx="1619912" cy="453870"/>
          </a:xfrm>
          <a:prstGeom prst="bentConnector4">
            <a:avLst>
              <a:gd name="adj1" fmla="val 26576"/>
              <a:gd name="adj2" fmla="val 15036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1"/>
            <a:endCxn id="13" idx="0"/>
          </p:cNvCxnSpPr>
          <p:nvPr/>
        </p:nvCxnSpPr>
        <p:spPr>
          <a:xfrm rot="10800000" flipV="1">
            <a:off x="6149010" y="2633583"/>
            <a:ext cx="199683" cy="6470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22" idx="3"/>
          </p:cNvCxnSpPr>
          <p:nvPr/>
        </p:nvCxnSpPr>
        <p:spPr>
          <a:xfrm flipH="1">
            <a:off x="7348852" y="4039560"/>
            <a:ext cx="1053026" cy="1707602"/>
          </a:xfrm>
          <a:prstGeom prst="bentConnector3">
            <a:avLst>
              <a:gd name="adj1" fmla="val -2170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1"/>
            <a:endCxn id="7" idx="3"/>
          </p:cNvCxnSpPr>
          <p:nvPr/>
        </p:nvCxnSpPr>
        <p:spPr>
          <a:xfrm rot="10800000">
            <a:off x="2799776" y="4430461"/>
            <a:ext cx="727393" cy="130143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687" y="3565360"/>
            <a:ext cx="2739808" cy="13717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1687" y="3577206"/>
            <a:ext cx="245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Hubsan X4 (H107L)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32185" y="1834975"/>
            <a:ext cx="761456" cy="577080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050" b="1" dirty="0" smtClean="0">
                <a:solidFill>
                  <a:schemeClr val="accent6"/>
                </a:solidFill>
              </a:rPr>
              <a:t>Common Derived Protocol</a:t>
            </a:r>
            <a:endParaRPr lang="en-US" sz="1050" b="1" dirty="0">
              <a:solidFill>
                <a:schemeClr val="accent6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13327" y="5415334"/>
            <a:ext cx="935525" cy="6636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Level Shifter</a:t>
            </a:r>
          </a:p>
          <a:p>
            <a:pPr algn="ctr"/>
            <a:r>
              <a:rPr lang="en-US" sz="1200" dirty="0" smtClean="0"/>
              <a:t>5V</a:t>
            </a:r>
            <a:r>
              <a:rPr lang="en-US" sz="1200" dirty="0" smtClean="0">
                <a:latin typeface="Calibri"/>
                <a:cs typeface="Calibri"/>
              </a:rPr>
              <a:t>→</a:t>
            </a:r>
            <a:r>
              <a:rPr lang="en-US" sz="1200" dirty="0" smtClean="0"/>
              <a:t> 3.3V</a:t>
            </a:r>
          </a:p>
        </p:txBody>
      </p:sp>
      <p:cxnSp>
        <p:nvCxnSpPr>
          <p:cNvPr id="35" name="Straight Arrow Connector 34"/>
          <p:cNvCxnSpPr>
            <a:endCxn id="21" idx="1"/>
          </p:cNvCxnSpPr>
          <p:nvPr/>
        </p:nvCxnSpPr>
        <p:spPr>
          <a:xfrm>
            <a:off x="768626" y="2123515"/>
            <a:ext cx="96355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32185" y="2552670"/>
            <a:ext cx="761456" cy="577080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050" b="1" dirty="0" smtClean="0">
                <a:solidFill>
                  <a:schemeClr val="accent6"/>
                </a:solidFill>
              </a:rPr>
              <a:t>Common Derived Protocol</a:t>
            </a:r>
            <a:endParaRPr lang="en-US" sz="1050" b="1" dirty="0">
              <a:solidFill>
                <a:schemeClr val="accent6"/>
              </a:solidFill>
            </a:endParaRPr>
          </a:p>
        </p:txBody>
      </p:sp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768626" y="2841210"/>
            <a:ext cx="96355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8" idx="3"/>
            <a:endCxn id="10" idx="1"/>
          </p:cNvCxnSpPr>
          <p:nvPr/>
        </p:nvCxnSpPr>
        <p:spPr>
          <a:xfrm flipV="1">
            <a:off x="2493641" y="2127312"/>
            <a:ext cx="1192536" cy="713898"/>
          </a:xfrm>
          <a:prstGeom prst="bentConnector3">
            <a:avLst>
              <a:gd name="adj1" fmla="val 62224"/>
            </a:avLst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3"/>
            <a:endCxn id="10" idx="1"/>
          </p:cNvCxnSpPr>
          <p:nvPr/>
        </p:nvCxnSpPr>
        <p:spPr>
          <a:xfrm>
            <a:off x="2493641" y="2123515"/>
            <a:ext cx="1192536" cy="37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577567" y="1927318"/>
            <a:ext cx="441709" cy="396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5V</a:t>
            </a:r>
            <a:endParaRPr lang="en-US" sz="1200" dirty="0" smtClean="0"/>
          </a:p>
        </p:txBody>
      </p:sp>
      <p:cxnSp>
        <p:nvCxnSpPr>
          <p:cNvPr id="64" name="Straight Arrow Connector 63"/>
          <p:cNvCxnSpPr>
            <a:stCxn id="62" idx="1"/>
            <a:endCxn id="10" idx="3"/>
          </p:cNvCxnSpPr>
          <p:nvPr/>
        </p:nvCxnSpPr>
        <p:spPr>
          <a:xfrm flipH="1">
            <a:off x="5013841" y="2125413"/>
            <a:ext cx="563726" cy="1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8" name="Picture 2" descr="Image result for hubsan x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2" y="3970478"/>
            <a:ext cx="882049" cy="88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5275884" y="4939312"/>
            <a:ext cx="655984" cy="396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3.3V</a:t>
            </a:r>
            <a:endParaRPr lang="en-US" sz="12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4325649" y="2449788"/>
            <a:ext cx="1593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UART</a:t>
            </a:r>
          </a:p>
          <a:p>
            <a:r>
              <a:rPr lang="en-US" sz="1400" dirty="0" smtClean="0"/>
              <a:t>(RX/TX)</a:t>
            </a:r>
          </a:p>
          <a:p>
            <a:r>
              <a:rPr lang="en-US" sz="1400" dirty="0"/>
              <a:t>115200 baud</a:t>
            </a:r>
          </a:p>
          <a:p>
            <a:endParaRPr lang="en-US" sz="1400" dirty="0" smtClean="0"/>
          </a:p>
        </p:txBody>
      </p:sp>
      <p:sp>
        <p:nvSpPr>
          <p:cNvPr id="108" name="Rounded Rectangle 107"/>
          <p:cNvSpPr/>
          <p:nvPr/>
        </p:nvSpPr>
        <p:spPr>
          <a:xfrm>
            <a:off x="5069991" y="3668965"/>
            <a:ext cx="798202" cy="891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Protocol Parser</a:t>
            </a:r>
            <a:endParaRPr lang="en-US" sz="1100" dirty="0"/>
          </a:p>
        </p:txBody>
      </p:sp>
      <p:sp>
        <p:nvSpPr>
          <p:cNvPr id="109" name="Rounded Rectangle 108"/>
          <p:cNvSpPr/>
          <p:nvPr/>
        </p:nvSpPr>
        <p:spPr>
          <a:xfrm>
            <a:off x="6059271" y="3668965"/>
            <a:ext cx="1020552" cy="891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Translation Layer</a:t>
            </a:r>
            <a:endParaRPr lang="en-US" sz="1200" dirty="0"/>
          </a:p>
        </p:txBody>
      </p:sp>
      <p:sp>
        <p:nvSpPr>
          <p:cNvPr id="110" name="Rounded Rectangle 109"/>
          <p:cNvSpPr/>
          <p:nvPr/>
        </p:nvSpPr>
        <p:spPr>
          <a:xfrm>
            <a:off x="3969945" y="3668877"/>
            <a:ext cx="911844" cy="891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Bluetooth </a:t>
            </a:r>
            <a:r>
              <a:rPr lang="en-US" sz="1200" dirty="0" smtClean="0"/>
              <a:t>UART</a:t>
            </a:r>
            <a:r>
              <a:rPr lang="en-US" sz="1200" dirty="0" smtClean="0"/>
              <a:t> </a:t>
            </a:r>
            <a:r>
              <a:rPr lang="en-US" sz="1200" dirty="0" smtClean="0"/>
              <a:t>Interface</a:t>
            </a:r>
            <a:endParaRPr lang="en-US" sz="1200" dirty="0"/>
          </a:p>
        </p:txBody>
      </p:sp>
      <p:sp>
        <p:nvSpPr>
          <p:cNvPr id="113" name="Rounded Rectangle 112"/>
          <p:cNvSpPr/>
          <p:nvPr/>
        </p:nvSpPr>
        <p:spPr>
          <a:xfrm>
            <a:off x="7270901" y="3668877"/>
            <a:ext cx="975262" cy="891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A7105 SPI Interface</a:t>
            </a:r>
            <a:endParaRPr lang="en-US" sz="1100" dirty="0"/>
          </a:p>
        </p:txBody>
      </p:sp>
      <p:cxnSp>
        <p:nvCxnSpPr>
          <p:cNvPr id="120" name="Elbow Connector 119"/>
          <p:cNvCxnSpPr>
            <a:stCxn id="73" idx="1"/>
            <a:endCxn id="8" idx="0"/>
          </p:cNvCxnSpPr>
          <p:nvPr/>
        </p:nvCxnSpPr>
        <p:spPr>
          <a:xfrm rot="10800000" flipV="1">
            <a:off x="4191000" y="5137407"/>
            <a:ext cx="1084884" cy="1787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2" idx="1"/>
            <a:endCxn id="8" idx="3"/>
          </p:cNvCxnSpPr>
          <p:nvPr/>
        </p:nvCxnSpPr>
        <p:spPr>
          <a:xfrm flipH="1" flipV="1">
            <a:off x="4854832" y="5731897"/>
            <a:ext cx="1558495" cy="15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147875" y="4820216"/>
            <a:ext cx="244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SPI</a:t>
            </a:r>
          </a:p>
          <a:p>
            <a:pPr algn="r"/>
            <a:r>
              <a:rPr lang="en-US" sz="1600" dirty="0" smtClean="0"/>
              <a:t>(SCK</a:t>
            </a:r>
            <a:r>
              <a:rPr lang="en-US" sz="1600" dirty="0"/>
              <a:t>, MISO, MOSI, </a:t>
            </a:r>
            <a:r>
              <a:rPr lang="en-US" sz="1600" dirty="0" smtClean="0"/>
              <a:t>SS)</a:t>
            </a:r>
            <a:endParaRPr lang="en-US" sz="1600" dirty="0" smtClean="0"/>
          </a:p>
          <a:p>
            <a:pPr algn="r"/>
            <a:r>
              <a:rPr lang="en-US" sz="1600" dirty="0"/>
              <a:t>8 Mbps</a:t>
            </a:r>
            <a:endParaRPr 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784221" y="2530303"/>
            <a:ext cx="247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</a:p>
          <a:p>
            <a:r>
              <a:rPr lang="en-US" sz="1200" dirty="0"/>
              <a:t>/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442195" y="3758519"/>
            <a:ext cx="24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  <a:endParaRPr lang="en-US" sz="1000" dirty="0" smtClean="0"/>
          </a:p>
          <a:p>
            <a:r>
              <a:rPr lang="en-US" sz="1000" dirty="0"/>
              <a:t>/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573652" y="5419223"/>
            <a:ext cx="247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endParaRPr lang="en-US" sz="1200" dirty="0" smtClean="0"/>
          </a:p>
          <a:p>
            <a:r>
              <a:rPr lang="en-US" sz="1200" dirty="0"/>
              <a:t>/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7050046" y="2435489"/>
            <a:ext cx="441709" cy="396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RST</a:t>
            </a:r>
            <a:endParaRPr lang="en-US" sz="800" dirty="0" smtClean="0"/>
          </a:p>
        </p:txBody>
      </p:sp>
      <p:sp>
        <p:nvSpPr>
          <p:cNvPr id="138" name="Rectangle 137"/>
          <p:cNvSpPr/>
          <p:nvPr/>
        </p:nvSpPr>
        <p:spPr>
          <a:xfrm>
            <a:off x="7660475" y="2326568"/>
            <a:ext cx="755216" cy="6235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Training Mode</a:t>
            </a:r>
          </a:p>
          <a:p>
            <a:pPr algn="ctr"/>
            <a:r>
              <a:rPr lang="en-US" sz="1200" dirty="0" smtClean="0"/>
              <a:t>Btn</a:t>
            </a:r>
            <a:endParaRPr lang="en-US" sz="1200" dirty="0" smtClean="0"/>
          </a:p>
        </p:txBody>
      </p:sp>
      <p:cxnSp>
        <p:nvCxnSpPr>
          <p:cNvPr id="140" name="Straight Arrow Connector 139"/>
          <p:cNvCxnSpPr>
            <a:stCxn id="135" idx="2"/>
          </p:cNvCxnSpPr>
          <p:nvPr/>
        </p:nvCxnSpPr>
        <p:spPr>
          <a:xfrm flipH="1">
            <a:off x="7270900" y="2831679"/>
            <a:ext cx="1" cy="448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8" idx="2"/>
          </p:cNvCxnSpPr>
          <p:nvPr/>
        </p:nvCxnSpPr>
        <p:spPr>
          <a:xfrm>
            <a:off x="8038083" y="2950140"/>
            <a:ext cx="0" cy="322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0" idx="3"/>
            <a:endCxn id="108" idx="1"/>
          </p:cNvCxnSpPr>
          <p:nvPr/>
        </p:nvCxnSpPr>
        <p:spPr>
          <a:xfrm>
            <a:off x="4881789" y="4114691"/>
            <a:ext cx="188202" cy="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8" idx="3"/>
            <a:endCxn id="109" idx="1"/>
          </p:cNvCxnSpPr>
          <p:nvPr/>
        </p:nvCxnSpPr>
        <p:spPr>
          <a:xfrm>
            <a:off x="5868193" y="4114779"/>
            <a:ext cx="191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09" idx="3"/>
            <a:endCxn id="113" idx="1"/>
          </p:cNvCxnSpPr>
          <p:nvPr/>
        </p:nvCxnSpPr>
        <p:spPr>
          <a:xfrm flipV="1">
            <a:off x="7079823" y="4114691"/>
            <a:ext cx="191078" cy="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438886" y="5639593"/>
            <a:ext cx="1642069" cy="57719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510175" y="5692784"/>
            <a:ext cx="968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Wireless</a:t>
            </a:r>
          </a:p>
          <a:p>
            <a:r>
              <a:rPr lang="en-US" sz="1400" dirty="0" smtClean="0"/>
              <a:t>Wired</a:t>
            </a:r>
            <a:endParaRPr lang="en-US" sz="1400" dirty="0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1439633" y="5840129"/>
            <a:ext cx="48178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1421980" y="6061962"/>
            <a:ext cx="4952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198960" y="5118048"/>
            <a:ext cx="655984" cy="396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3.7V</a:t>
            </a:r>
            <a:endParaRPr lang="en-US" sz="1200" dirty="0" smtClean="0"/>
          </a:p>
        </p:txBody>
      </p:sp>
      <p:cxnSp>
        <p:nvCxnSpPr>
          <p:cNvPr id="20" name="Elbow Connector 19"/>
          <p:cNvCxnSpPr>
            <a:stCxn id="55" idx="1"/>
            <a:endCxn id="18" idx="2"/>
          </p:cNvCxnSpPr>
          <p:nvPr/>
        </p:nvCxnSpPr>
        <p:spPr>
          <a:xfrm rot="10800000">
            <a:off x="1701592" y="4937111"/>
            <a:ext cx="497369" cy="379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5400000">
            <a:off x="846844" y="2243715"/>
            <a:ext cx="698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026" name="Picture 2" descr="Image result for glo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762" y="1758942"/>
            <a:ext cx="555225" cy="63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c controll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644" y="2414110"/>
            <a:ext cx="779998" cy="6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76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642586"/>
              </p:ext>
            </p:extLst>
          </p:nvPr>
        </p:nvGraphicFramePr>
        <p:xfrm>
          <a:off x="228600" y="1497013"/>
          <a:ext cx="8686800" cy="3840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5600"/>
                <a:gridCol w="2895600"/>
                <a:gridCol w="2895600"/>
              </a:tblGrid>
              <a:tr h="2338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Hardware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Software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 Equipment</a:t>
                      </a:r>
                      <a:endParaRPr lang="en-US" sz="1600" dirty="0"/>
                    </a:p>
                  </a:txBody>
                  <a:tcPr/>
                </a:tc>
              </a:tr>
              <a:tr h="26887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ATmega328P</a:t>
                      </a:r>
                      <a:r>
                        <a:rPr lang="en-US" sz="1600" baseline="0" dirty="0" smtClean="0"/>
                        <a:t> AVR MCU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COTS Hubsan X4 (H107L) Quadcopter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9V/3.7V LiPo batteries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5V</a:t>
                      </a:r>
                      <a:r>
                        <a:rPr lang="en-US" sz="1600" baseline="0" dirty="0" smtClean="0"/>
                        <a:t> regulator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Capacitors/Resistors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Prototyping board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Insulated proto wires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A7105 Wireless RF 2.4GHz Transceiver Module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Bluesmirf Bluetooth</a:t>
                      </a:r>
                      <a:r>
                        <a:rPr lang="en-US" sz="1600" baseline="0" dirty="0" smtClean="0"/>
                        <a:t> modem (RN-42)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5V to 3.3V level shifter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Linux dev</a:t>
                      </a:r>
                      <a:r>
                        <a:rPr lang="en-US" sz="1600" baseline="0" dirty="0" smtClean="0"/>
                        <a:t> environment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Arduino CLI toolchain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AVR compiler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SPI</a:t>
                      </a:r>
                      <a:endParaRPr lang="en-US" sz="1600" baseline="0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UART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Collaboration</a:t>
                      </a:r>
                      <a:r>
                        <a:rPr lang="en-US" sz="1600" baseline="0" dirty="0" smtClean="0"/>
                        <a:t> tools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Git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Google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Arduino Uno/Mega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FTDI AVR programmer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Volt</a:t>
                      </a:r>
                      <a:r>
                        <a:rPr lang="en-US" sz="1600" baseline="0" dirty="0" smtClean="0"/>
                        <a:t> meter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Oscilloscope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Breadboard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Prototyping</a:t>
                      </a:r>
                      <a:r>
                        <a:rPr lang="en-US" sz="1600" baseline="0" dirty="0" smtClean="0"/>
                        <a:t> wires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LiPo battery charger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892828"/>
            <a:ext cx="7924800" cy="457200"/>
          </a:xfrm>
        </p:spPr>
        <p:txBody>
          <a:bodyPr/>
          <a:lstStyle/>
          <a:p>
            <a:r>
              <a:rPr lang="en-US" dirty="0" smtClean="0"/>
              <a:t>Materials &amp;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525.743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A677C-B9C0-4157-9383-3059ADC93BA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5434433"/>
            <a:ext cx="8801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Lead-time on hardware</a:t>
            </a:r>
          </a:p>
          <a:p>
            <a:pPr lvl="1"/>
            <a:r>
              <a:rPr lang="en-US" sz="2000" dirty="0"/>
              <a:t>A7105 RF module: 7–20 days (already obtained from eBay)</a:t>
            </a:r>
          </a:p>
          <a:p>
            <a:pPr lvl="1"/>
            <a:r>
              <a:rPr lang="en-US" sz="2000" dirty="0"/>
              <a:t>Everything else: 2–5 days (Thanks Amzn!)</a:t>
            </a:r>
          </a:p>
        </p:txBody>
      </p:sp>
    </p:spTree>
    <p:extLst>
      <p:ext uri="{BB962C8B-B14F-4D97-AF65-F5344CB8AC3E}">
        <p14:creationId xmlns:p14="http://schemas.microsoft.com/office/powerpoint/2010/main" val="20997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Group project logistics</a:t>
            </a:r>
          </a:p>
          <a:p>
            <a:r>
              <a:rPr lang="en-US" dirty="0" smtClean="0"/>
              <a:t>Project Partner: Corrie Russell</a:t>
            </a:r>
          </a:p>
          <a:p>
            <a:pPr lvl="1"/>
            <a:r>
              <a:rPr lang="en-US" dirty="0" smtClean="0"/>
              <a:t>Expected from me</a:t>
            </a:r>
          </a:p>
          <a:p>
            <a:pPr lvl="2"/>
            <a:r>
              <a:rPr lang="en-US" dirty="0" smtClean="0"/>
              <a:t>Common (Bluetooth) protocol ICD</a:t>
            </a:r>
          </a:p>
          <a:p>
            <a:pPr lvl="2"/>
            <a:r>
              <a:rPr lang="en-US" dirty="0" smtClean="0"/>
              <a:t>Ground station deliverable to be used with controllers</a:t>
            </a:r>
          </a:p>
          <a:p>
            <a:pPr lvl="1"/>
            <a:r>
              <a:rPr lang="en-US" dirty="0" smtClean="0"/>
              <a:t>Expected from Corrie’s project</a:t>
            </a:r>
          </a:p>
          <a:p>
            <a:pPr lvl="2"/>
            <a:r>
              <a:rPr lang="en-US" dirty="0" smtClean="0"/>
              <a:t>Traditional style transmitter (double joystick)</a:t>
            </a:r>
          </a:p>
          <a:p>
            <a:pPr lvl="2"/>
            <a:r>
              <a:rPr lang="en-US" dirty="0" smtClean="0"/>
              <a:t>Glove controller transmitter</a:t>
            </a:r>
          </a:p>
          <a:p>
            <a:pPr lvl="2"/>
            <a:r>
              <a:rPr lang="en-US" dirty="0" smtClean="0"/>
              <a:t>Both controllers implement common protocol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&amp; Resources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525.743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A677C-B9C0-4157-9383-3059ADC93BA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818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996843"/>
              </p:ext>
            </p:extLst>
          </p:nvPr>
        </p:nvGraphicFramePr>
        <p:xfrm>
          <a:off x="228600" y="1979613"/>
          <a:ext cx="8686800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7591"/>
                <a:gridCol w="774920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Task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Design and finalize Common Bluetooth Protocol ICD for handoff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Implement</a:t>
                      </a:r>
                      <a:r>
                        <a:rPr lang="en-US" baseline="0" dirty="0" smtClean="0"/>
                        <a:t> Bluetooth receiver 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Implement common protocol processing 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A7105 SPI interface</a:t>
                      </a:r>
                      <a:r>
                        <a:rPr lang="en-US" baseline="0" dirty="0" smtClean="0"/>
                        <a:t> for Hubsan comms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Establish communication with Hubsan Quadcopter (binding</a:t>
                      </a:r>
                      <a:r>
                        <a:rPr lang="en-US" baseline="0" dirty="0" smtClean="0"/>
                        <a:t> phase)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Implement translation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layer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Implement “training mode” feature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Integrate tasks</a:t>
                      </a:r>
                      <a:r>
                        <a:rPr lang="en-US" baseline="0" dirty="0" smtClean="0"/>
                        <a:t> 2 through 7 into higher level 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Test full system with Glove/traditional</a:t>
                      </a:r>
                      <a:r>
                        <a:rPr lang="en-US" b="1" baseline="0" dirty="0" smtClean="0"/>
                        <a:t> controller driving control data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 ruggedized hardware assembly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525.743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A677C-B9C0-4157-9383-3059ADC93BA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8" name="Curved Right Arrow 7"/>
          <p:cNvSpPr/>
          <p:nvPr/>
        </p:nvSpPr>
        <p:spPr>
          <a:xfrm flipV="1">
            <a:off x="781878" y="5405647"/>
            <a:ext cx="468796" cy="10122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462" y="6162261"/>
            <a:ext cx="524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*Meeting point with Corrie’s project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26769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750081"/>
              </p:ext>
            </p:extLst>
          </p:nvPr>
        </p:nvGraphicFramePr>
        <p:xfrm>
          <a:off x="228600" y="1979613"/>
          <a:ext cx="8686800" cy="3388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 Plan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of Common 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Protocol development</a:t>
                      </a:r>
                      <a:r>
                        <a:rPr lang="en-US" baseline="0" dirty="0" smtClean="0"/>
                        <a:t> task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in schedule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Allocate</a:t>
                      </a:r>
                      <a:r>
                        <a:rPr lang="en-US" baseline="0" dirty="0" smtClean="0"/>
                        <a:t> more time task if risk is realized.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Binding</a:t>
                      </a:r>
                      <a:r>
                        <a:rPr lang="en-US" baseline="0" dirty="0" smtClean="0"/>
                        <a:t> to COTS Hubsan Quadcopter with A7105 RF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Move binding task up on schedule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Use existing transmitter as surrogate for binding procedure with MCU if risk fully realized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flash memory of ATmega328P (32KB)</a:t>
                      </a:r>
                      <a:r>
                        <a:rPr lang="en-US" baseline="0" dirty="0" smtClean="0"/>
                        <a:t> insufficient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Move to ATmega2560 (256KB)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Low impact</a:t>
                      </a:r>
                      <a:r>
                        <a:rPr lang="en-US" baseline="0" dirty="0" smtClean="0"/>
                        <a:t> if risk is realized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&amp; Mitigation Plan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525.743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A677C-B9C0-4157-9383-3059ADC93BAB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3971668"/>
      </p:ext>
    </p:extLst>
  </p:cSld>
  <p:clrMapOvr>
    <a:masterClrMapping/>
  </p:clrMapOvr>
</p:sld>
</file>

<file path=ppt/theme/theme1.xml><?xml version="1.0" encoding="utf-8"?>
<a:theme xmlns:a="http://schemas.openxmlformats.org/drawingml/2006/main" name="JHU_EP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HU_EP" id="{BF221EE8-42AF-451A-920A-DA84E315A3BD}" vid="{C35D543B-5516-4C9B-98E9-F810A0DCC8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JHU_EP</Template>
  <TotalTime>2452</TotalTime>
  <Words>752</Words>
  <Application>Microsoft Office PowerPoint</Application>
  <PresentationFormat>On-screen Show (4:3)</PresentationFormat>
  <Paragraphs>230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Lucida Grande</vt:lpstr>
      <vt:lpstr>JHU_EP</vt:lpstr>
      <vt:lpstr>Universal Ground Station Receiver for Hubsan X4 PDR</vt:lpstr>
      <vt:lpstr>Description</vt:lpstr>
      <vt:lpstr>Description (cont.)</vt:lpstr>
      <vt:lpstr>Functional Description (Overall)</vt:lpstr>
      <vt:lpstr>Functional Description (Ground Station)</vt:lpstr>
      <vt:lpstr>Materials &amp; Resources</vt:lpstr>
      <vt:lpstr>Materials &amp; Resources (cont.)</vt:lpstr>
      <vt:lpstr>Schedule</vt:lpstr>
      <vt:lpstr>Risks &amp; Mitigation Plan</vt:lpstr>
      <vt:lpstr>References</vt:lpstr>
      <vt:lpstr>BACKUP SLIDES</vt:lpstr>
      <vt:lpstr>Interfaces</vt:lpstr>
      <vt:lpstr>Materials &amp; Resources (cont.)</vt:lpstr>
      <vt:lpstr>Development Plan &amp; Schedule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Mercer</dc:creator>
  <cp:lastModifiedBy>Kyle Mercer</cp:lastModifiedBy>
  <cp:revision>187</cp:revision>
  <dcterms:created xsi:type="dcterms:W3CDTF">2018-02-09T23:38:25Z</dcterms:created>
  <dcterms:modified xsi:type="dcterms:W3CDTF">2018-02-12T02:30:46Z</dcterms:modified>
</cp:coreProperties>
</file>