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5" r:id="rId4"/>
    <p:sldId id="276" r:id="rId5"/>
    <p:sldId id="265" r:id="rId6"/>
    <p:sldId id="258" r:id="rId7"/>
    <p:sldId id="280" r:id="rId8"/>
    <p:sldId id="259" r:id="rId9"/>
    <p:sldId id="260" r:id="rId10"/>
    <p:sldId id="261" r:id="rId11"/>
    <p:sldId id="262" r:id="rId12"/>
    <p:sldId id="264" r:id="rId13"/>
    <p:sldId id="278" r:id="rId14"/>
    <p:sldId id="279" r:id="rId15"/>
    <p:sldId id="266" r:id="rId16"/>
    <p:sldId id="267" r:id="rId17"/>
    <p:sldId id="268" r:id="rId18"/>
    <p:sldId id="284" r:id="rId19"/>
    <p:sldId id="269" r:id="rId20"/>
    <p:sldId id="270" r:id="rId21"/>
    <p:sldId id="274" r:id="rId22"/>
    <p:sldId id="271" r:id="rId23"/>
    <p:sldId id="283" r:id="rId24"/>
    <p:sldId id="277" r:id="rId25"/>
    <p:sldId id="272" r:id="rId26"/>
    <p:sldId id="282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C67"/>
    <a:srgbClr val="A6A6A6"/>
    <a:srgbClr val="000000"/>
    <a:srgbClr val="8497B0"/>
    <a:srgbClr val="BFBFBF"/>
    <a:srgbClr val="D9D9D9"/>
    <a:srgbClr val="7F7F7F"/>
    <a:srgbClr val="D6DCE5"/>
    <a:srgbClr val="A3E494"/>
    <a:srgbClr val="4CC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940" autoAdjust="0"/>
  </p:normalViewPr>
  <p:slideViewPr>
    <p:cSldViewPr snapToGrid="0">
      <p:cViewPr varScale="1">
        <p:scale>
          <a:sx n="102" d="100"/>
          <a:sy n="102" d="100"/>
        </p:scale>
        <p:origin x="4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Dauer der </a:t>
            </a:r>
            <a:r>
              <a:rPr lang="de-DE" sz="20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Voxelisierung</a:t>
            </a:r>
            <a:r>
              <a:rPr lang="de-DE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</a:t>
            </a:r>
            <a:r>
              <a:rPr lang="de-DE" sz="20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ms</a:t>
            </a:r>
            <a:endParaRPr lang="de-DE" sz="20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Tabelle1!$A$2</c:f>
              <c:strCache>
                <c:ptCount val="1"/>
                <c:pt idx="0">
                  <c:v>Scattering (u)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numRef>
              <c:f>Tabelle1!$B$1:$G$1</c:f>
              <c:numCache>
                <c:formatCode>0.00</c:formatCode>
                <c:ptCount val="5"/>
                <c:pt idx="0">
                  <c:v>20000</c:v>
                </c:pt>
                <c:pt idx="1">
                  <c:v>200000</c:v>
                </c:pt>
                <c:pt idx="2">
                  <c:v>2000000</c:v>
                </c:pt>
                <c:pt idx="3">
                  <c:v>20000000</c:v>
                </c:pt>
                <c:pt idx="4">
                  <c:v>40000000</c:v>
                </c:pt>
              </c:numCache>
            </c:numRef>
          </c:cat>
          <c:val>
            <c:numRef>
              <c:f>Tabelle1!$B$2:$G$2</c:f>
              <c:numCache>
                <c:formatCode>0.00</c:formatCode>
                <c:ptCount val="5"/>
                <c:pt idx="0">
                  <c:v>0.61</c:v>
                </c:pt>
                <c:pt idx="1">
                  <c:v>6</c:v>
                </c:pt>
                <c:pt idx="2">
                  <c:v>60.2</c:v>
                </c:pt>
                <c:pt idx="3">
                  <c:v>601.70000000000005</c:v>
                </c:pt>
                <c:pt idx="4">
                  <c:v>1203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83-4255-A660-7A6A60F3A14F}"/>
            </c:ext>
          </c:extLst>
        </c:ser>
        <c:ser>
          <c:idx val="3"/>
          <c:order val="3"/>
          <c:tx>
            <c:strRef>
              <c:f>Tabelle1!$A$5</c:f>
              <c:strCache>
                <c:ptCount val="1"/>
                <c:pt idx="0">
                  <c:v>Gathering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cat>
            <c:numRef>
              <c:f>Tabelle1!$B$1:$G$1</c:f>
              <c:numCache>
                <c:formatCode>0.00</c:formatCode>
                <c:ptCount val="5"/>
                <c:pt idx="0">
                  <c:v>20000</c:v>
                </c:pt>
                <c:pt idx="1">
                  <c:v>200000</c:v>
                </c:pt>
                <c:pt idx="2">
                  <c:v>2000000</c:v>
                </c:pt>
                <c:pt idx="3">
                  <c:v>20000000</c:v>
                </c:pt>
                <c:pt idx="4">
                  <c:v>40000000</c:v>
                </c:pt>
                <c:pt idx="5">
                  <c:v>60000000</c:v>
                </c:pt>
              </c:numCache>
            </c:numRef>
          </c:cat>
          <c:val>
            <c:numRef>
              <c:f>Tabelle1!$B$5:$F$5</c:f>
              <c:numCache>
                <c:formatCode>0.00</c:formatCode>
                <c:ptCount val="5"/>
                <c:pt idx="0">
                  <c:v>14.4</c:v>
                </c:pt>
                <c:pt idx="1">
                  <c:v>24.5</c:v>
                </c:pt>
                <c:pt idx="2">
                  <c:v>78.180000000000007</c:v>
                </c:pt>
                <c:pt idx="3">
                  <c:v>501.4</c:v>
                </c:pt>
                <c:pt idx="4">
                  <c:v>956.5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83-4255-A660-7A6A60F3A1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9936456"/>
        <c:axId val="56993973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Tabelle1!$A$3</c15:sqref>
                        </c15:formulaRef>
                      </c:ext>
                    </c:extLst>
                    <c:strCache>
                      <c:ptCount val="1"/>
                      <c:pt idx="0">
                        <c:v>Scattering (s)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Tabelle1!$B$1:$G$1</c15:sqref>
                        </c15:formulaRef>
                      </c:ext>
                    </c:extLst>
                    <c:numCache>
                      <c:formatCode>0.00</c:formatCode>
                      <c:ptCount val="5"/>
                      <c:pt idx="0">
                        <c:v>20000</c:v>
                      </c:pt>
                      <c:pt idx="1">
                        <c:v>200000</c:v>
                      </c:pt>
                      <c:pt idx="2">
                        <c:v>2000000</c:v>
                      </c:pt>
                      <c:pt idx="3">
                        <c:v>20000000</c:v>
                      </c:pt>
                      <c:pt idx="4">
                        <c:v>40000000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Tabelle1!$B$3:$G$3</c15:sqref>
                        </c15:formulaRef>
                      </c:ext>
                    </c:extLst>
                    <c:numCache>
                      <c:formatCode>0.00</c:formatCode>
                      <c:ptCount val="5"/>
                      <c:pt idx="0">
                        <c:v>0.54</c:v>
                      </c:pt>
                      <c:pt idx="1">
                        <c:v>1.69</c:v>
                      </c:pt>
                      <c:pt idx="2">
                        <c:v>12.16</c:v>
                      </c:pt>
                      <c:pt idx="3">
                        <c:v>121.6</c:v>
                      </c:pt>
                      <c:pt idx="4">
                        <c:v>242.54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0383-4255-A660-7A6A60F3A14F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Tabelle1!$A$4</c15:sqref>
                        </c15:formulaRef>
                      </c:ext>
                    </c:extLst>
                    <c:strCache>
                      <c:ptCount val="1"/>
                      <c:pt idx="0">
                        <c:v>Scattering (t)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Tabelle1!$B$1:$G$1</c15:sqref>
                        </c15:formulaRef>
                      </c:ext>
                    </c:extLst>
                    <c:numCache>
                      <c:formatCode>0.00</c:formatCode>
                      <c:ptCount val="5"/>
                      <c:pt idx="0">
                        <c:v>20000</c:v>
                      </c:pt>
                      <c:pt idx="1">
                        <c:v>200000</c:v>
                      </c:pt>
                      <c:pt idx="2">
                        <c:v>2000000</c:v>
                      </c:pt>
                      <c:pt idx="3">
                        <c:v>20000000</c:v>
                      </c:pt>
                      <c:pt idx="4">
                        <c:v>40000000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Tabelle1!$B$4:$G$4</c15:sqref>
                        </c15:formulaRef>
                      </c:ext>
                    </c:extLst>
                    <c:numCache>
                      <c:formatCode>0.00</c:formatCode>
                      <c:ptCount val="5"/>
                      <c:pt idx="0">
                        <c:v>0</c:v>
                      </c:pt>
                      <c:pt idx="1">
                        <c:v>3</c:v>
                      </c:pt>
                      <c:pt idx="2">
                        <c:v>33</c:v>
                      </c:pt>
                      <c:pt idx="3">
                        <c:v>330</c:v>
                      </c:pt>
                      <c:pt idx="4">
                        <c:v>661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383-4255-A660-7A6A60F3A14F}"/>
                  </c:ext>
                </c:extLst>
              </c15:ser>
            </c15:filteredLineSeries>
          </c:ext>
        </c:extLst>
      </c:lineChart>
      <c:catAx>
        <c:axId val="569936456"/>
        <c:scaling>
          <c:orientation val="minMax"/>
        </c:scaling>
        <c:delete val="0"/>
        <c:axPos val="b"/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9939736"/>
        <c:crosses val="autoZero"/>
        <c:auto val="1"/>
        <c:lblAlgn val="ctr"/>
        <c:lblOffset val="100"/>
        <c:noMultiLvlLbl val="0"/>
      </c:catAx>
      <c:valAx>
        <c:axId val="569939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9936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Dauer der</a:t>
            </a:r>
            <a:r>
              <a:rPr lang="de-DE" sz="2000" baseline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baseline="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Voxelisierung</a:t>
            </a:r>
            <a:r>
              <a:rPr lang="de-DE" sz="2000" baseline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</a:t>
            </a:r>
            <a:r>
              <a:rPr lang="de-DE" sz="2000" baseline="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ms</a:t>
            </a:r>
            <a:endParaRPr lang="de-DE" sz="20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Tabelle1!$A$2</c:f>
              <c:strCache>
                <c:ptCount val="1"/>
                <c:pt idx="0">
                  <c:v>Scattering (u)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numRef>
              <c:f>Tabelle1!$B$1:$G$1</c:f>
              <c:numCache>
                <c:formatCode>0.00</c:formatCode>
                <c:ptCount val="5"/>
                <c:pt idx="0">
                  <c:v>20000</c:v>
                </c:pt>
                <c:pt idx="1">
                  <c:v>200000</c:v>
                </c:pt>
                <c:pt idx="2">
                  <c:v>2000000</c:v>
                </c:pt>
                <c:pt idx="3">
                  <c:v>20000000</c:v>
                </c:pt>
                <c:pt idx="4">
                  <c:v>40000000</c:v>
                </c:pt>
              </c:numCache>
            </c:numRef>
          </c:cat>
          <c:val>
            <c:numRef>
              <c:f>Tabelle1!$B$2:$G$2</c:f>
              <c:numCache>
                <c:formatCode>0.00</c:formatCode>
                <c:ptCount val="5"/>
                <c:pt idx="0">
                  <c:v>0.61</c:v>
                </c:pt>
                <c:pt idx="1">
                  <c:v>6</c:v>
                </c:pt>
                <c:pt idx="2">
                  <c:v>60.2</c:v>
                </c:pt>
                <c:pt idx="3">
                  <c:v>601.70000000000005</c:v>
                </c:pt>
                <c:pt idx="4">
                  <c:v>1203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36-4984-887A-8F4813C8875B}"/>
            </c:ext>
          </c:extLst>
        </c:ser>
        <c:ser>
          <c:idx val="1"/>
          <c:order val="1"/>
          <c:tx>
            <c:strRef>
              <c:f>Tabelle1!$A$3</c:f>
              <c:strCache>
                <c:ptCount val="1"/>
                <c:pt idx="0">
                  <c:v>Scattering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numRef>
              <c:f>Tabelle1!$B$1:$G$1</c:f>
              <c:numCache>
                <c:formatCode>0.00</c:formatCode>
                <c:ptCount val="5"/>
                <c:pt idx="0">
                  <c:v>20000</c:v>
                </c:pt>
                <c:pt idx="1">
                  <c:v>200000</c:v>
                </c:pt>
                <c:pt idx="2">
                  <c:v>2000000</c:v>
                </c:pt>
                <c:pt idx="3">
                  <c:v>20000000</c:v>
                </c:pt>
                <c:pt idx="4">
                  <c:v>40000000</c:v>
                </c:pt>
              </c:numCache>
            </c:numRef>
          </c:cat>
          <c:val>
            <c:numRef>
              <c:f>Tabelle1!$B$3:$G$3</c:f>
              <c:numCache>
                <c:formatCode>0.00</c:formatCode>
                <c:ptCount val="5"/>
                <c:pt idx="0">
                  <c:v>0.54</c:v>
                </c:pt>
                <c:pt idx="1">
                  <c:v>1.69</c:v>
                </c:pt>
                <c:pt idx="2">
                  <c:v>12.16</c:v>
                </c:pt>
                <c:pt idx="3">
                  <c:v>121.6</c:v>
                </c:pt>
                <c:pt idx="4">
                  <c:v>242.54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36-4984-887A-8F4813C8875B}"/>
            </c:ext>
          </c:extLst>
        </c:ser>
        <c:ser>
          <c:idx val="3"/>
          <c:order val="3"/>
          <c:tx>
            <c:strRef>
              <c:f>Tabelle1!$A$5</c:f>
              <c:strCache>
                <c:ptCount val="1"/>
                <c:pt idx="0">
                  <c:v>Gathering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cat>
            <c:numRef>
              <c:f>Tabelle1!$B$1:$G$1</c:f>
              <c:numCache>
                <c:formatCode>0.00</c:formatCode>
                <c:ptCount val="5"/>
                <c:pt idx="0">
                  <c:v>20000</c:v>
                </c:pt>
                <c:pt idx="1">
                  <c:v>200000</c:v>
                </c:pt>
                <c:pt idx="2">
                  <c:v>2000000</c:v>
                </c:pt>
                <c:pt idx="3">
                  <c:v>20000000</c:v>
                </c:pt>
                <c:pt idx="4">
                  <c:v>40000000</c:v>
                </c:pt>
                <c:pt idx="5">
                  <c:v>60000000</c:v>
                </c:pt>
              </c:numCache>
            </c:numRef>
          </c:cat>
          <c:val>
            <c:numRef>
              <c:f>Tabelle1!$B$5:$F$5</c:f>
              <c:numCache>
                <c:formatCode>0.00</c:formatCode>
                <c:ptCount val="5"/>
                <c:pt idx="0">
                  <c:v>14.4</c:v>
                </c:pt>
                <c:pt idx="1">
                  <c:v>24.5</c:v>
                </c:pt>
                <c:pt idx="2">
                  <c:v>78.180000000000007</c:v>
                </c:pt>
                <c:pt idx="3">
                  <c:v>501.4</c:v>
                </c:pt>
                <c:pt idx="4">
                  <c:v>956.5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D36-4984-887A-8F4813C88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9936456"/>
        <c:axId val="569939736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Tabelle1!$A$4</c15:sqref>
                        </c15:formulaRef>
                      </c:ext>
                    </c:extLst>
                    <c:strCache>
                      <c:ptCount val="1"/>
                      <c:pt idx="0">
                        <c:v>Scattering (t)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Tabelle1!$B$1:$G$1</c15:sqref>
                        </c15:formulaRef>
                      </c:ext>
                    </c:extLst>
                    <c:numCache>
                      <c:formatCode>0.00</c:formatCode>
                      <c:ptCount val="5"/>
                      <c:pt idx="0">
                        <c:v>20000</c:v>
                      </c:pt>
                      <c:pt idx="1">
                        <c:v>200000</c:v>
                      </c:pt>
                      <c:pt idx="2">
                        <c:v>2000000</c:v>
                      </c:pt>
                      <c:pt idx="3">
                        <c:v>20000000</c:v>
                      </c:pt>
                      <c:pt idx="4">
                        <c:v>40000000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Tabelle1!$B$4:$G$4</c15:sqref>
                        </c15:formulaRef>
                      </c:ext>
                    </c:extLst>
                    <c:numCache>
                      <c:formatCode>0.00</c:formatCode>
                      <c:ptCount val="5"/>
                      <c:pt idx="0">
                        <c:v>0</c:v>
                      </c:pt>
                      <c:pt idx="1">
                        <c:v>3</c:v>
                      </c:pt>
                      <c:pt idx="2">
                        <c:v>33</c:v>
                      </c:pt>
                      <c:pt idx="3">
                        <c:v>330</c:v>
                      </c:pt>
                      <c:pt idx="4">
                        <c:v>661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6D36-4984-887A-8F4813C8875B}"/>
                  </c:ext>
                </c:extLst>
              </c15:ser>
            </c15:filteredLineSeries>
          </c:ext>
        </c:extLst>
      </c:lineChart>
      <c:catAx>
        <c:axId val="569936456"/>
        <c:scaling>
          <c:orientation val="minMax"/>
        </c:scaling>
        <c:delete val="0"/>
        <c:axPos val="b"/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9939736"/>
        <c:crosses val="autoZero"/>
        <c:auto val="1"/>
        <c:lblAlgn val="ctr"/>
        <c:lblOffset val="100"/>
        <c:noMultiLvlLbl val="0"/>
      </c:catAx>
      <c:valAx>
        <c:axId val="569939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9936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Einfluss der Uniform Grid Auflösung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Tabelle1!$A$35</c:f>
              <c:strCache>
                <c:ptCount val="1"/>
                <c:pt idx="0">
                  <c:v>Construction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3175">
                <a:noFill/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bg1"/>
                </a:solidFill>
                <a:ln w="317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73-40DA-8E14-D64A13FBEBE6}"/>
              </c:ext>
            </c:extLst>
          </c:dPt>
          <c:cat>
            <c:numRef>
              <c:f>Tabelle1!$B$34:$I$34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</c:numCache>
            </c:numRef>
          </c:cat>
          <c:val>
            <c:numRef>
              <c:f>Tabelle1!$B$35:$I$35</c:f>
              <c:numCache>
                <c:formatCode>General</c:formatCode>
                <c:ptCount val="8"/>
                <c:pt idx="0">
                  <c:v>27</c:v>
                </c:pt>
                <c:pt idx="1">
                  <c:v>27</c:v>
                </c:pt>
                <c:pt idx="2">
                  <c:v>27</c:v>
                </c:pt>
                <c:pt idx="3">
                  <c:v>27</c:v>
                </c:pt>
                <c:pt idx="4">
                  <c:v>42</c:v>
                </c:pt>
                <c:pt idx="5">
                  <c:v>110</c:v>
                </c:pt>
                <c:pt idx="6">
                  <c:v>187</c:v>
                </c:pt>
                <c:pt idx="7">
                  <c:v>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73-40DA-8E14-D64A13FBEBE6}"/>
            </c:ext>
          </c:extLst>
        </c:ser>
        <c:ser>
          <c:idx val="1"/>
          <c:order val="1"/>
          <c:tx>
            <c:strRef>
              <c:f>Tabelle1!$A$36</c:f>
              <c:strCache>
                <c:ptCount val="1"/>
                <c:pt idx="0">
                  <c:v>Scattering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accent2"/>
                </a:solidFill>
                <a:ln w="381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573-40DA-8E14-D64A13FBEBE6}"/>
              </c:ext>
            </c:extLst>
          </c:dPt>
          <c:cat>
            <c:numRef>
              <c:f>Tabelle1!$B$34:$I$34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</c:numCache>
            </c:numRef>
          </c:cat>
          <c:val>
            <c:numRef>
              <c:f>Tabelle1!$B$36:$I$36</c:f>
              <c:numCache>
                <c:formatCode>General</c:formatCode>
                <c:ptCount val="8"/>
                <c:pt idx="0">
                  <c:v>437</c:v>
                </c:pt>
                <c:pt idx="1">
                  <c:v>207</c:v>
                </c:pt>
                <c:pt idx="2">
                  <c:v>146</c:v>
                </c:pt>
                <c:pt idx="3">
                  <c:v>121</c:v>
                </c:pt>
                <c:pt idx="4">
                  <c:v>121</c:v>
                </c:pt>
                <c:pt idx="5">
                  <c:v>121</c:v>
                </c:pt>
                <c:pt idx="6">
                  <c:v>121</c:v>
                </c:pt>
                <c:pt idx="7">
                  <c:v>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573-40DA-8E14-D64A13FBE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512800"/>
        <c:axId val="684391536"/>
      </c:lineChart>
      <c:catAx>
        <c:axId val="68051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84391536"/>
        <c:crosses val="autoZero"/>
        <c:auto val="1"/>
        <c:lblAlgn val="ctr"/>
        <c:lblOffset val="100"/>
        <c:noMultiLvlLbl val="0"/>
      </c:catAx>
      <c:valAx>
        <c:axId val="68439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8051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Einfluss der Uniform Grid Auflösung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Tabelle1!$A$35</c:f>
              <c:strCache>
                <c:ptCount val="1"/>
                <c:pt idx="0">
                  <c:v>Construction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3175">
                <a:noFill/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rgbClr val="92D050"/>
                </a:solidFill>
                <a:ln w="317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92D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73-40DA-8E14-D64A13FBEBE6}"/>
              </c:ext>
            </c:extLst>
          </c:dPt>
          <c:cat>
            <c:numRef>
              <c:f>Tabelle1!$B$34:$I$34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</c:numCache>
            </c:numRef>
          </c:cat>
          <c:val>
            <c:numRef>
              <c:f>Tabelle1!$B$35:$I$35</c:f>
              <c:numCache>
                <c:formatCode>General</c:formatCode>
                <c:ptCount val="8"/>
                <c:pt idx="0">
                  <c:v>27</c:v>
                </c:pt>
                <c:pt idx="1">
                  <c:v>27</c:v>
                </c:pt>
                <c:pt idx="2">
                  <c:v>27</c:v>
                </c:pt>
                <c:pt idx="3">
                  <c:v>27</c:v>
                </c:pt>
                <c:pt idx="4">
                  <c:v>42</c:v>
                </c:pt>
                <c:pt idx="5">
                  <c:v>110</c:v>
                </c:pt>
                <c:pt idx="6">
                  <c:v>187</c:v>
                </c:pt>
                <c:pt idx="7">
                  <c:v>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73-40DA-8E14-D64A13FBEBE6}"/>
            </c:ext>
          </c:extLst>
        </c:ser>
        <c:ser>
          <c:idx val="1"/>
          <c:order val="1"/>
          <c:tx>
            <c:strRef>
              <c:f>Tabelle1!$A$36</c:f>
              <c:strCache>
                <c:ptCount val="1"/>
                <c:pt idx="0">
                  <c:v>Scattering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accent2"/>
                </a:solidFill>
                <a:ln w="381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573-40DA-8E14-D64A13FBEBE6}"/>
              </c:ext>
            </c:extLst>
          </c:dPt>
          <c:cat>
            <c:numRef>
              <c:f>Tabelle1!$B$34:$I$34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</c:numCache>
            </c:numRef>
          </c:cat>
          <c:val>
            <c:numRef>
              <c:f>Tabelle1!$B$36:$I$36</c:f>
              <c:numCache>
                <c:formatCode>General</c:formatCode>
                <c:ptCount val="8"/>
                <c:pt idx="0">
                  <c:v>437</c:v>
                </c:pt>
                <c:pt idx="1">
                  <c:v>207</c:v>
                </c:pt>
                <c:pt idx="2">
                  <c:v>146</c:v>
                </c:pt>
                <c:pt idx="3">
                  <c:v>121</c:v>
                </c:pt>
                <c:pt idx="4">
                  <c:v>121</c:v>
                </c:pt>
                <c:pt idx="5">
                  <c:v>121</c:v>
                </c:pt>
                <c:pt idx="6">
                  <c:v>121</c:v>
                </c:pt>
                <c:pt idx="7">
                  <c:v>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573-40DA-8E14-D64A13FBE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512800"/>
        <c:axId val="684391536"/>
      </c:lineChart>
      <c:catAx>
        <c:axId val="68051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84391536"/>
        <c:crosses val="autoZero"/>
        <c:auto val="1"/>
        <c:lblAlgn val="ctr"/>
        <c:lblOffset val="100"/>
        <c:noMultiLvlLbl val="0"/>
      </c:catAx>
      <c:valAx>
        <c:axId val="68439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8051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49D7F-870E-4BD7-91CD-525050CCCCE9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02A73-68F4-4942-9455-A5EB864337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45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man nicht sieht:</a:t>
            </a:r>
          </a:p>
          <a:p>
            <a:pPr marL="171450" indent="-171450">
              <a:buFontTx/>
              <a:buChar char="-"/>
            </a:pPr>
            <a:r>
              <a:rPr lang="de-DE" dirty="0"/>
              <a:t>In welchem räumlichen Verhältnis Partikel zueinander stehen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Wo sich Höhlen bilden, wo sich Filamente bilden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Welche Partikel besonders weit außen sind und welche innen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Aber genau das ist wichtig:</a:t>
            </a:r>
          </a:p>
          <a:p>
            <a:pPr marL="171450" indent="-171450">
              <a:buFontTx/>
              <a:buChar char="-"/>
            </a:pPr>
            <a:r>
              <a:rPr lang="de-DE" dirty="0"/>
              <a:t>In Partikeldatensätzen bedeuten einzelne Partikel </a:t>
            </a:r>
            <a:r>
              <a:rPr lang="de-DE" dirty="0" err="1"/>
              <a:t>idR</a:t>
            </a:r>
            <a:r>
              <a:rPr lang="de-DE" dirty="0"/>
              <a:t> sehr wenig</a:t>
            </a:r>
          </a:p>
          <a:p>
            <a:pPr marL="171450" indent="-171450">
              <a:buFontTx/>
              <a:buChar char="-"/>
            </a:pPr>
            <a:r>
              <a:rPr lang="de-DE" dirty="0"/>
              <a:t>Grobstrukturen enthalten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2A73-68F4-4942-9455-A5EB864337E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45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Partikelnachbarn suchen, sonst n^2 Laufzeit</a:t>
            </a:r>
          </a:p>
          <a:p>
            <a:endParaRPr lang="de-DE" dirty="0"/>
          </a:p>
          <a:p>
            <a:r>
              <a:rPr lang="de-DE" dirty="0"/>
              <a:t>Nach </a:t>
            </a:r>
            <a:r>
              <a:rPr lang="de-DE" dirty="0" err="1"/>
              <a:t>raytracing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Ok, was ist jetzt unser Problem?</a:t>
            </a:r>
          </a:p>
          <a:p>
            <a:r>
              <a:rPr lang="de-DE" dirty="0"/>
              <a:t>Feste Partikelgröße bei festem </a:t>
            </a:r>
            <a:r>
              <a:rPr lang="de-DE" dirty="0" err="1"/>
              <a:t>Cutoff</a:t>
            </a:r>
            <a:r>
              <a:rPr lang="de-DE" dirty="0"/>
              <a:t> Radius = </a:t>
            </a:r>
            <a:r>
              <a:rPr lang="de-DE" dirty="0" err="1"/>
              <a:t>Voxel</a:t>
            </a:r>
            <a:r>
              <a:rPr lang="de-DE" dirty="0"/>
              <a:t> Größe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2A73-68F4-4942-9455-A5EB864337E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02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Partikelnachbarn suchen, sonst n^2 Laufzeit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2A73-68F4-4942-9455-A5EB864337E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37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84981-2E24-4B84-9B5F-841BA4899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179147-FB0B-4120-AC9F-806EE5327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F66CC-769B-4E87-904B-3B9C926D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662-6EF4-4073-8D94-48352A50B9BE}" type="datetime1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001E1F-5463-4931-9C40-493286D6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C2255B-417E-48F4-A9F7-5763E748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48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793FF-CCD8-4DE3-B501-C51013EA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F47089-E816-4BE8-9497-DABCD7CDA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554E00-6BB2-49F4-BEF6-1A69F62C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0D53-2A22-4D9F-B8E0-67C217FBA01B}" type="datetime1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DA1093-FF88-4D9D-B813-AC7216C5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1BF040-5803-4D7A-A0CC-E87E99F3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33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D95340-308A-42F6-A577-4237FAB75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085A58-8BE4-407B-8164-F9410CDBA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E8B902-C1CE-4620-8E97-5A1F2661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473E-809A-41A4-8A41-F4AA826864D7}" type="datetime1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230FE3-3382-4371-B852-A1A5C3C8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1D5199-E581-4927-AE69-81EAF5F3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37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DFCAA-9EEF-412F-8B97-806C75A0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CD446C-52DB-4BC6-9A4F-77E7EF0C8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74EFF-D616-4921-9402-3BAF03D4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DFC4-5672-466C-8B90-FEC80B2A0495}" type="datetime1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342E06-2652-4A24-9544-93B7B916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CA2613-04BB-4497-851E-0CE9DCAF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90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76F77-6E74-456E-BEF7-AEFE157D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8B90CB-1AF9-49E1-B18E-604B6F348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342D4B-6037-4A46-9984-8B120F8D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03C7-EDC6-40FA-AFA1-176BE6E02D66}" type="datetime1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E84811-2D95-4F8C-AB9C-2FC0E514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1A57C-250F-42FC-A3EA-24509CB0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58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1B037-DBE4-4140-8780-585A71D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B09C64-6DB1-45FC-8454-B2D79197C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5747B1-56BE-4508-8035-6D2BECAFE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6F2734-A616-4962-95E4-4326069C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8057-099F-4A0C-85C2-5A89F6DA3E49}" type="datetime1">
              <a:rPr lang="de-DE" smtClean="0"/>
              <a:t>26.03.2018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D5A79C-02F4-4BCE-A9CD-DCE2DFA8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01EB6-9B6D-4CCA-A96F-1F222313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0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EF935-99F4-4B58-AFD8-1EA9446E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F19B62-5137-41A0-87F7-D2B5E38FD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C7FB8B-EAE7-44DC-A55C-22C0C43BE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566A45-6179-4068-9C24-8671AEA98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5B864D-D707-49DD-9CD7-0AF192EE1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718D51-8B02-49C3-B2BD-99804D82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0EE2-56D5-4C54-A4DC-B62813187A58}" type="datetime1">
              <a:rPr lang="de-DE" smtClean="0"/>
              <a:t>26.03.2018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1B9CE2-2159-4B1C-A9C6-8570B175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358A86-CD75-4035-A7ED-D7D3CCA5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4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92B0B-2399-41D8-9E77-67E7AB5A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0AF93F-C37A-4188-82CD-F3404EF5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449D-DAE4-4D6D-98FF-3963353F33BF}" type="datetime1">
              <a:rPr lang="de-DE" smtClean="0"/>
              <a:t>26.03.2018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F2A9F5-506C-4ADB-84B8-4A40DAB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D6C5D6-733D-4BAD-B19E-84B4C5E7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81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8CA3D1-CAE8-4B83-BFC5-2E0A907E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47D3-5271-4A0A-93BE-B130C6ECDB09}" type="datetime1">
              <a:rPr lang="de-DE" smtClean="0"/>
              <a:t>26.03.2018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BF2993-3540-4F03-BF07-6BBEF659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EDDED4-59CD-4323-BB70-646B7836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8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CCC32-6134-4191-84C6-406B05F42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7EC38B-81EF-423A-84CB-571B1C14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C632E7-B9DC-482D-8695-60460619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D26313-91BA-480B-9166-06AA5BF5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B17-3360-41A7-A586-4AB05FEA65E2}" type="datetime1">
              <a:rPr lang="de-DE" smtClean="0"/>
              <a:t>26.03.2018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4ADED2-9802-447D-B26A-E8871753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687DD8-4F17-424E-94E4-6E80AC27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97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AB02A-D9A5-45C5-AF38-FF20CFB8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8C81D4-D754-4EF8-A0FD-1E4F22DB4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C23498-E390-4FE2-BB37-6F0A1D775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7AE860-7A44-462C-9B25-970FBEAA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AAD3-E19F-43AC-9A06-733C1225C466}" type="datetime1">
              <a:rPr lang="de-DE" smtClean="0"/>
              <a:t>26.03.2018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B919E0-3049-4ED4-9B6C-A23B3C06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353C11-DB30-4A84-A79F-B2E304AA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62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43F6BB-8B5A-4AE1-A7FE-E6FEB8F2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828C22-E699-4C72-8053-B8C49714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B136FE-871A-4A24-A485-E43EC57E9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626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F4F51-ACEB-4A52-A34D-5AA145EEEE70}" type="datetime1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E79FB4-0B32-41AF-9D6E-7A8D7C693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626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E36510-FBD1-43C9-8283-E3143EAE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2626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C84FA-1709-4A99-81A9-1079C121414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93E2661-33DD-4945-A304-ABF3240F6113}"/>
              </a:ext>
            </a:extLst>
          </p:cNvPr>
          <p:cNvSpPr/>
          <p:nvPr userDrawn="1"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D55B11A-0970-4AA8-962C-7241284C5EE1}"/>
              </a:ext>
            </a:extLst>
          </p:cNvPr>
          <p:cNvSpPr/>
          <p:nvPr userDrawn="1"/>
        </p:nvSpPr>
        <p:spPr>
          <a:xfrm>
            <a:off x="0" y="6627812"/>
            <a:ext cx="12192000" cy="230188"/>
          </a:xfrm>
          <a:prstGeom prst="rect">
            <a:avLst/>
          </a:prstGeom>
          <a:solidFill>
            <a:srgbClr val="5CB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229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F071155-3FCD-4CB0-B414-44C8B19AC828}"/>
              </a:ext>
            </a:extLst>
          </p:cNvPr>
          <p:cNvSpPr txBox="1"/>
          <p:nvPr/>
        </p:nvSpPr>
        <p:spPr>
          <a:xfrm>
            <a:off x="1473200" y="2736502"/>
            <a:ext cx="924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Validierung einer </a:t>
            </a:r>
            <a:r>
              <a:rPr lang="de-DE" sz="2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Gathering</a:t>
            </a:r>
            <a:r>
              <a:rPr lang="de-DE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Strategie zur </a:t>
            </a:r>
            <a:r>
              <a:rPr lang="de-DE" sz="2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Szenendiskretisierung</a:t>
            </a:r>
            <a:r>
              <a:rPr lang="de-DE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für Partikeldaten im Kontext der Berechnung von ambienter Verdeckung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1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6CCD462-B7C4-4D6F-B3D6-8824691B8546}"/>
              </a:ext>
            </a:extLst>
          </p:cNvPr>
          <p:cNvSpPr txBox="1"/>
          <p:nvPr/>
        </p:nvSpPr>
        <p:spPr>
          <a:xfrm>
            <a:off x="160867" y="625848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Maximilian Richter</a:t>
            </a:r>
          </a:p>
        </p:txBody>
      </p:sp>
    </p:spTree>
    <p:extLst>
      <p:ext uri="{BB962C8B-B14F-4D97-AF65-F5344CB8AC3E}">
        <p14:creationId xmlns:p14="http://schemas.microsoft.com/office/powerpoint/2010/main" val="152306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10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C11580-B3F2-45AC-BFCF-A99DEB9B5ABC}"/>
              </a:ext>
            </a:extLst>
          </p:cNvPr>
          <p:cNvSpPr txBox="1"/>
          <p:nvPr/>
        </p:nvSpPr>
        <p:spPr>
          <a:xfrm>
            <a:off x="802105" y="673768"/>
            <a:ext cx="1092467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OXEL</a:t>
            </a:r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ONE </a:t>
            </a:r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RACING</a:t>
            </a:r>
          </a:p>
          <a:p>
            <a:endParaRPr lang="de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Hemisphäre wird mit Kegeln approximiert</a:t>
            </a:r>
          </a:p>
          <a:p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Kegel werden durch Sequenz aus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Voxeln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immer gröberer Auflösung approximiert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Voxelhierarchie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durch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Mip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6C4B8E2C-2332-44AE-A8C6-AB316264188A}"/>
              </a:ext>
            </a:extLst>
          </p:cNvPr>
          <p:cNvGrpSpPr/>
          <p:nvPr/>
        </p:nvGrpSpPr>
        <p:grpSpPr>
          <a:xfrm>
            <a:off x="1187153" y="3863856"/>
            <a:ext cx="1748843" cy="1748844"/>
            <a:chOff x="811855" y="3428999"/>
            <a:chExt cx="2168015" cy="2168016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6001887-C7D3-41F1-A084-4FFE7FAA6339}"/>
                </a:ext>
              </a:extLst>
            </p:cNvPr>
            <p:cNvSpPr/>
            <p:nvPr/>
          </p:nvSpPr>
          <p:spPr>
            <a:xfrm>
              <a:off x="1904828" y="3437963"/>
              <a:ext cx="1067532" cy="1083992"/>
            </a:xfrm>
            <a:prstGeom prst="rect">
              <a:avLst/>
            </a:prstGeom>
            <a:solidFill>
              <a:srgbClr val="5CB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DE45227-F5CE-4518-BEC7-55E78C626E85}"/>
                </a:ext>
              </a:extLst>
            </p:cNvPr>
            <p:cNvSpPr/>
            <p:nvPr/>
          </p:nvSpPr>
          <p:spPr>
            <a:xfrm>
              <a:off x="811855" y="3429000"/>
              <a:ext cx="2168015" cy="21680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07398844-8FE7-40D5-92FB-AC7E4B35A94D}"/>
                </a:ext>
              </a:extLst>
            </p:cNvPr>
            <p:cNvCxnSpPr>
              <a:stCxn id="6" idx="0"/>
              <a:endCxn id="6" idx="2"/>
            </p:cNvCxnSpPr>
            <p:nvPr/>
          </p:nvCxnSpPr>
          <p:spPr>
            <a:xfrm>
              <a:off x="1895863" y="3429000"/>
              <a:ext cx="0" cy="2168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53DEE53E-0358-413B-ACEF-486D0FCC7463}"/>
                </a:ext>
              </a:extLst>
            </p:cNvPr>
            <p:cNvCxnSpPr>
              <a:cxnSpLocks/>
              <a:stCxn id="6" idx="3"/>
              <a:endCxn id="6" idx="1"/>
            </p:cNvCxnSpPr>
            <p:nvPr/>
          </p:nvCxnSpPr>
          <p:spPr>
            <a:xfrm flipH="1">
              <a:off x="811855" y="4513008"/>
              <a:ext cx="21680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9ABDC785-EA2C-4896-98D3-C02E2E85A1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855" y="3982015"/>
              <a:ext cx="21680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AEEBC108-B8F1-4A34-A533-EC37870EE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855" y="4241897"/>
              <a:ext cx="21680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BE058C34-0408-45DF-885C-D8DDC64A86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855" y="3712507"/>
              <a:ext cx="21680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6188F7D-D6F5-4DFD-92C7-25CA1CFFCF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855" y="5040793"/>
              <a:ext cx="21680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63329DC1-35C9-412F-9EDA-D6A8F490DC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855" y="4771286"/>
              <a:ext cx="21680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C8219078-087A-4008-AE25-F219B5E572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855" y="5310300"/>
              <a:ext cx="21680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EFFB5D6-A6A7-47DD-856D-40341E5AEFFF}"/>
                </a:ext>
              </a:extLst>
            </p:cNvPr>
            <p:cNvCxnSpPr/>
            <p:nvPr/>
          </p:nvCxnSpPr>
          <p:spPr>
            <a:xfrm>
              <a:off x="1350106" y="3429000"/>
              <a:ext cx="0" cy="2168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C544121D-F4A9-477F-84D8-885BDB012600}"/>
                </a:ext>
              </a:extLst>
            </p:cNvPr>
            <p:cNvCxnSpPr/>
            <p:nvPr/>
          </p:nvCxnSpPr>
          <p:spPr>
            <a:xfrm>
              <a:off x="2425145" y="3428999"/>
              <a:ext cx="0" cy="2168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7808CEE2-5964-4D15-A84A-C9E4C7337F4D}"/>
                </a:ext>
              </a:extLst>
            </p:cNvPr>
            <p:cNvCxnSpPr/>
            <p:nvPr/>
          </p:nvCxnSpPr>
          <p:spPr>
            <a:xfrm>
              <a:off x="2703170" y="3428999"/>
              <a:ext cx="0" cy="2168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BC25BDB7-B80F-4FC4-A0FB-6A34691FDFE7}"/>
                </a:ext>
              </a:extLst>
            </p:cNvPr>
            <p:cNvCxnSpPr/>
            <p:nvPr/>
          </p:nvCxnSpPr>
          <p:spPr>
            <a:xfrm>
              <a:off x="2159474" y="3428999"/>
              <a:ext cx="0" cy="2168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E3F5D197-D6AC-420E-8BCB-9697DF9011E7}"/>
                </a:ext>
              </a:extLst>
            </p:cNvPr>
            <p:cNvCxnSpPr/>
            <p:nvPr/>
          </p:nvCxnSpPr>
          <p:spPr>
            <a:xfrm>
              <a:off x="1628133" y="3428999"/>
              <a:ext cx="0" cy="2168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CAAD54-F8E5-4B59-91C9-9B0869CD1D30}"/>
                </a:ext>
              </a:extLst>
            </p:cNvPr>
            <p:cNvCxnSpPr/>
            <p:nvPr/>
          </p:nvCxnSpPr>
          <p:spPr>
            <a:xfrm>
              <a:off x="1084436" y="3428999"/>
              <a:ext cx="0" cy="2168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AAFEB4B-6013-40EF-9C72-873282619A36}"/>
              </a:ext>
            </a:extLst>
          </p:cNvPr>
          <p:cNvGrpSpPr/>
          <p:nvPr/>
        </p:nvGrpSpPr>
        <p:grpSpPr>
          <a:xfrm>
            <a:off x="3450061" y="3856995"/>
            <a:ext cx="1739875" cy="1739876"/>
            <a:chOff x="3776202" y="3646529"/>
            <a:chExt cx="2168015" cy="2168016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CE60889-A95B-44B0-8F54-C64BB5E23AB9}"/>
                </a:ext>
              </a:extLst>
            </p:cNvPr>
            <p:cNvSpPr/>
            <p:nvPr/>
          </p:nvSpPr>
          <p:spPr>
            <a:xfrm>
              <a:off x="4868448" y="3655494"/>
              <a:ext cx="1067532" cy="1075042"/>
            </a:xfrm>
            <a:prstGeom prst="rect">
              <a:avLst/>
            </a:prstGeom>
            <a:solidFill>
              <a:srgbClr val="5CB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1D29527-14CE-4D80-8DD1-184948640BFF}"/>
                </a:ext>
              </a:extLst>
            </p:cNvPr>
            <p:cNvSpPr/>
            <p:nvPr/>
          </p:nvSpPr>
          <p:spPr>
            <a:xfrm>
              <a:off x="3776202" y="3646530"/>
              <a:ext cx="2168015" cy="21680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53809EEC-721F-4972-B7E1-E78B382F2F14}"/>
                </a:ext>
              </a:extLst>
            </p:cNvPr>
            <p:cNvCxnSpPr>
              <a:stCxn id="25" idx="0"/>
              <a:endCxn id="25" idx="2"/>
            </p:cNvCxnSpPr>
            <p:nvPr/>
          </p:nvCxnSpPr>
          <p:spPr>
            <a:xfrm>
              <a:off x="4860210" y="3646530"/>
              <a:ext cx="0" cy="2168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3FEE0D99-AE87-4A09-B942-E1FE407617C0}"/>
                </a:ext>
              </a:extLst>
            </p:cNvPr>
            <p:cNvCxnSpPr>
              <a:cxnSpLocks/>
              <a:stCxn id="25" idx="3"/>
              <a:endCxn id="25" idx="1"/>
            </p:cNvCxnSpPr>
            <p:nvPr/>
          </p:nvCxnSpPr>
          <p:spPr>
            <a:xfrm flipH="1">
              <a:off x="3776202" y="4730538"/>
              <a:ext cx="21680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C4F003B3-D3FD-4880-BDC8-79FC91816A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6202" y="4199545"/>
              <a:ext cx="21680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CE807B9D-B761-4D38-B964-DABA8C9CE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6202" y="5258323"/>
              <a:ext cx="21680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A6340A06-2A3E-4227-AD3A-6618EEAAE644}"/>
                </a:ext>
              </a:extLst>
            </p:cNvPr>
            <p:cNvCxnSpPr/>
            <p:nvPr/>
          </p:nvCxnSpPr>
          <p:spPr>
            <a:xfrm>
              <a:off x="4314453" y="3646530"/>
              <a:ext cx="0" cy="2168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AFB1F7EA-EC4C-4B31-B44E-6A10767EEC95}"/>
                </a:ext>
              </a:extLst>
            </p:cNvPr>
            <p:cNvCxnSpPr/>
            <p:nvPr/>
          </p:nvCxnSpPr>
          <p:spPr>
            <a:xfrm>
              <a:off x="5389492" y="3646529"/>
              <a:ext cx="0" cy="2168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C5CD52B1-414D-489D-9FFD-AA76CDA509DD}"/>
              </a:ext>
            </a:extLst>
          </p:cNvPr>
          <p:cNvGrpSpPr/>
          <p:nvPr/>
        </p:nvGrpSpPr>
        <p:grpSpPr>
          <a:xfrm>
            <a:off x="5701470" y="3863856"/>
            <a:ext cx="1748844" cy="1748844"/>
            <a:chOff x="6600084" y="3646529"/>
            <a:chExt cx="2168015" cy="2168015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04A78563-2C37-4577-BD9E-07B2E265E1E0}"/>
                </a:ext>
              </a:extLst>
            </p:cNvPr>
            <p:cNvSpPr/>
            <p:nvPr/>
          </p:nvSpPr>
          <p:spPr>
            <a:xfrm>
              <a:off x="7692330" y="3646529"/>
              <a:ext cx="1067532" cy="1075042"/>
            </a:xfrm>
            <a:prstGeom prst="rect">
              <a:avLst/>
            </a:prstGeom>
            <a:solidFill>
              <a:srgbClr val="5CB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F7A16A84-E05B-47C8-B609-C53ABE155D58}"/>
                </a:ext>
              </a:extLst>
            </p:cNvPr>
            <p:cNvSpPr/>
            <p:nvPr/>
          </p:nvSpPr>
          <p:spPr>
            <a:xfrm>
              <a:off x="6600084" y="3646529"/>
              <a:ext cx="2168015" cy="21680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7DDD95E6-69DB-42FB-8B81-67F6DEA95914}"/>
                </a:ext>
              </a:extLst>
            </p:cNvPr>
            <p:cNvCxnSpPr>
              <a:stCxn id="40" idx="0"/>
              <a:endCxn id="40" idx="2"/>
            </p:cNvCxnSpPr>
            <p:nvPr/>
          </p:nvCxnSpPr>
          <p:spPr>
            <a:xfrm>
              <a:off x="7684092" y="3646529"/>
              <a:ext cx="0" cy="2168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A23CAB7E-DCB0-418F-93BD-7E8CF7D68E41}"/>
                </a:ext>
              </a:extLst>
            </p:cNvPr>
            <p:cNvCxnSpPr>
              <a:cxnSpLocks/>
              <a:stCxn id="40" idx="3"/>
              <a:endCxn id="40" idx="1"/>
            </p:cNvCxnSpPr>
            <p:nvPr/>
          </p:nvCxnSpPr>
          <p:spPr>
            <a:xfrm flipH="1">
              <a:off x="6600084" y="4730537"/>
              <a:ext cx="21680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43F3BF15-C219-44B6-81E0-8B78FC43D937}"/>
              </a:ext>
            </a:extLst>
          </p:cNvPr>
          <p:cNvCxnSpPr>
            <a:cxnSpLocks/>
          </p:cNvCxnSpPr>
          <p:nvPr/>
        </p:nvCxnSpPr>
        <p:spPr>
          <a:xfrm flipV="1">
            <a:off x="7091082" y="4287963"/>
            <a:ext cx="2685354" cy="203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1998040E-0F33-4675-9C1C-0E93A298EC5E}"/>
              </a:ext>
            </a:extLst>
          </p:cNvPr>
          <p:cNvCxnSpPr>
            <a:cxnSpLocks/>
          </p:cNvCxnSpPr>
          <p:nvPr/>
        </p:nvCxnSpPr>
        <p:spPr>
          <a:xfrm>
            <a:off x="4972966" y="4578043"/>
            <a:ext cx="4201586" cy="4589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26025B98-4DF2-444C-8466-C95245AAA048}"/>
              </a:ext>
            </a:extLst>
          </p:cNvPr>
          <p:cNvCxnSpPr>
            <a:cxnSpLocks/>
          </p:cNvCxnSpPr>
          <p:nvPr/>
        </p:nvCxnSpPr>
        <p:spPr>
          <a:xfrm>
            <a:off x="2855419" y="4650377"/>
            <a:ext cx="5957366" cy="721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030BB5AD-E66E-46A2-98A9-E402371A3458}"/>
              </a:ext>
            </a:extLst>
          </p:cNvPr>
          <p:cNvGrpSpPr/>
          <p:nvPr/>
        </p:nvGrpSpPr>
        <p:grpSpPr>
          <a:xfrm>
            <a:off x="8561199" y="3782776"/>
            <a:ext cx="2975549" cy="2188810"/>
            <a:chOff x="6015460" y="2915011"/>
            <a:chExt cx="4201515" cy="3090629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C780A7EB-86AA-4D83-B8C3-A3F4F68D2E9E}"/>
                </a:ext>
              </a:extLst>
            </p:cNvPr>
            <p:cNvSpPr/>
            <p:nvPr/>
          </p:nvSpPr>
          <p:spPr>
            <a:xfrm>
              <a:off x="6388795" y="5098950"/>
              <a:ext cx="659337" cy="659337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F3C11E27-BCB2-4C25-8521-1C3BCD02F670}"/>
                </a:ext>
              </a:extLst>
            </p:cNvPr>
            <p:cNvSpPr/>
            <p:nvPr/>
          </p:nvSpPr>
          <p:spPr>
            <a:xfrm>
              <a:off x="6015460" y="5510935"/>
              <a:ext cx="494705" cy="494705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6E200D33-B5C7-4D36-9EF8-B96B7A462633}"/>
                </a:ext>
              </a:extLst>
            </p:cNvPr>
            <p:cNvSpPr/>
            <p:nvPr/>
          </p:nvSpPr>
          <p:spPr>
            <a:xfrm>
              <a:off x="7740773" y="2915011"/>
              <a:ext cx="2168015" cy="2168015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E489F536-688F-47F7-9F2D-5E447C474E5D}"/>
                </a:ext>
              </a:extLst>
            </p:cNvPr>
            <p:cNvSpPr/>
            <p:nvPr/>
          </p:nvSpPr>
          <p:spPr>
            <a:xfrm>
              <a:off x="6942039" y="4404523"/>
              <a:ext cx="1057518" cy="1057518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4" name="Gerade Verbindung mit Pfeil 93">
              <a:extLst>
                <a:ext uri="{FF2B5EF4-FFF2-40B4-BE49-F238E27FC236}">
                  <a16:creationId xmlns:a16="http://schemas.microsoft.com/office/drawing/2014/main" id="{37148BC6-4C1E-400F-8090-AABCABCBD50E}"/>
                </a:ext>
              </a:extLst>
            </p:cNvPr>
            <p:cNvCxnSpPr/>
            <p:nvPr/>
          </p:nvCxnSpPr>
          <p:spPr>
            <a:xfrm flipV="1">
              <a:off x="6262813" y="3061199"/>
              <a:ext cx="3954162" cy="2719628"/>
            </a:xfrm>
            <a:prstGeom prst="straightConnector1">
              <a:avLst/>
            </a:prstGeom>
            <a:ln w="25400">
              <a:solidFill>
                <a:srgbClr val="5CBC6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DA84D103-8868-49D3-B531-84D9E66A1061}"/>
                </a:ext>
              </a:extLst>
            </p:cNvPr>
            <p:cNvSpPr/>
            <p:nvPr/>
          </p:nvSpPr>
          <p:spPr>
            <a:xfrm>
              <a:off x="6154924" y="5672938"/>
              <a:ext cx="215778" cy="215778"/>
            </a:xfrm>
            <a:prstGeom prst="ellipse">
              <a:avLst/>
            </a:prstGeom>
            <a:solidFill>
              <a:srgbClr val="5CB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DCFE3724-2CF4-4EF6-8C5F-0C77D15C7A08}"/>
                </a:ext>
              </a:extLst>
            </p:cNvPr>
            <p:cNvSpPr/>
            <p:nvPr/>
          </p:nvSpPr>
          <p:spPr>
            <a:xfrm>
              <a:off x="6603886" y="5345267"/>
              <a:ext cx="215778" cy="215778"/>
            </a:xfrm>
            <a:prstGeom prst="ellipse">
              <a:avLst/>
            </a:prstGeom>
            <a:solidFill>
              <a:srgbClr val="5CB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C4A978A4-34AB-4B02-A44B-E7FE34ED0A25}"/>
                </a:ext>
              </a:extLst>
            </p:cNvPr>
            <p:cNvSpPr/>
            <p:nvPr/>
          </p:nvSpPr>
          <p:spPr>
            <a:xfrm>
              <a:off x="7362909" y="4825393"/>
              <a:ext cx="215778" cy="215778"/>
            </a:xfrm>
            <a:prstGeom prst="ellipse">
              <a:avLst/>
            </a:prstGeom>
            <a:solidFill>
              <a:srgbClr val="5CB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3D3A9AE1-286E-414B-9702-480456DBE148}"/>
                </a:ext>
              </a:extLst>
            </p:cNvPr>
            <p:cNvSpPr/>
            <p:nvPr/>
          </p:nvSpPr>
          <p:spPr>
            <a:xfrm>
              <a:off x="8716892" y="3891130"/>
              <a:ext cx="215778" cy="215778"/>
            </a:xfrm>
            <a:prstGeom prst="ellipse">
              <a:avLst/>
            </a:prstGeom>
            <a:solidFill>
              <a:srgbClr val="5CB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3283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>
            <a:extLst>
              <a:ext uri="{FF2B5EF4-FFF2-40B4-BE49-F238E27FC236}">
                <a16:creationId xmlns:a16="http://schemas.microsoft.com/office/drawing/2014/main" id="{3F65448A-0D93-49E7-BBBA-683079D84A98}"/>
              </a:ext>
            </a:extLst>
          </p:cNvPr>
          <p:cNvSpPr/>
          <p:nvPr/>
        </p:nvSpPr>
        <p:spPr>
          <a:xfrm>
            <a:off x="9410763" y="2322558"/>
            <a:ext cx="1067532" cy="1660211"/>
          </a:xfrm>
          <a:prstGeom prst="rect">
            <a:avLst/>
          </a:prstGeom>
          <a:solidFill>
            <a:schemeClr val="accent4">
              <a:alpha val="2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698313D-0287-4D50-A7FB-B1975DF4A2A1}"/>
              </a:ext>
            </a:extLst>
          </p:cNvPr>
          <p:cNvSpPr/>
          <p:nvPr/>
        </p:nvSpPr>
        <p:spPr>
          <a:xfrm>
            <a:off x="8861879" y="2866573"/>
            <a:ext cx="538584" cy="1116193"/>
          </a:xfrm>
          <a:prstGeom prst="rect">
            <a:avLst/>
          </a:prstGeom>
          <a:solidFill>
            <a:schemeClr val="accent4">
              <a:alpha val="2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680166B-E2CB-4E4D-AFDD-60BEAB67085F}"/>
              </a:ext>
            </a:extLst>
          </p:cNvPr>
          <p:cNvSpPr/>
          <p:nvPr/>
        </p:nvSpPr>
        <p:spPr>
          <a:xfrm>
            <a:off x="8861885" y="2322570"/>
            <a:ext cx="2119246" cy="22128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11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C11580-B3F2-45AC-BFCF-A99DEB9B5ABC}"/>
              </a:ext>
            </a:extLst>
          </p:cNvPr>
          <p:cNvSpPr txBox="1"/>
          <p:nvPr/>
        </p:nvSpPr>
        <p:spPr>
          <a:xfrm>
            <a:off x="802105" y="673768"/>
            <a:ext cx="1092467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ARTIKEL</a:t>
            </a:r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V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OXELISIERUNG</a:t>
            </a:r>
          </a:p>
          <a:p>
            <a:endParaRPr lang="de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Wie erhält man ein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Gitter aus Partikeldaten?</a:t>
            </a:r>
          </a:p>
          <a:p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Scattering</a:t>
            </a: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für jeden Partikel: addiere Dichte zu geschnittenen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Voxeln</a:t>
            </a: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parallele Implementierung: 1 Thread / Partikel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Nachteile: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Synchronisation: atomarer Schreibzugriff pro Dichtebeitrag jedes Partikels</a:t>
            </a:r>
          </a:p>
          <a:p>
            <a:pPr marL="1371600" lvl="2" indent="-457200">
              <a:buFont typeface="+mj-lt"/>
              <a:buAutoNum type="arabicPeriod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Speicherzugriff: unsortierte Partikel schreiben an verteilte Speicheradressen</a:t>
            </a:r>
          </a:p>
          <a:p>
            <a:pPr marL="1371600" lvl="2" indent="-457200">
              <a:buFont typeface="+mj-lt"/>
              <a:buAutoNum type="arabicPeriod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EE53265-DBEB-4790-9259-08556CDF9F0C}"/>
              </a:ext>
            </a:extLst>
          </p:cNvPr>
          <p:cNvCxnSpPr>
            <a:cxnSpLocks/>
          </p:cNvCxnSpPr>
          <p:nvPr/>
        </p:nvCxnSpPr>
        <p:spPr>
          <a:xfrm>
            <a:off x="9921512" y="2322571"/>
            <a:ext cx="0" cy="2212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74C60A8-BE00-42D8-BB5D-9C5B0C27FEE9}"/>
              </a:ext>
            </a:extLst>
          </p:cNvPr>
          <p:cNvCxnSpPr>
            <a:cxnSpLocks/>
          </p:cNvCxnSpPr>
          <p:nvPr/>
        </p:nvCxnSpPr>
        <p:spPr>
          <a:xfrm>
            <a:off x="10469329" y="2322570"/>
            <a:ext cx="0" cy="2212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BA89303-B8FE-426E-9438-F47C90984AAB}"/>
              </a:ext>
            </a:extLst>
          </p:cNvPr>
          <p:cNvCxnSpPr>
            <a:cxnSpLocks/>
          </p:cNvCxnSpPr>
          <p:nvPr/>
        </p:nvCxnSpPr>
        <p:spPr>
          <a:xfrm>
            <a:off x="9410766" y="2322570"/>
            <a:ext cx="0" cy="2212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D893389E-EC60-4830-A72C-60C26EE1D71B}"/>
              </a:ext>
            </a:extLst>
          </p:cNvPr>
          <p:cNvSpPr/>
          <p:nvPr/>
        </p:nvSpPr>
        <p:spPr>
          <a:xfrm>
            <a:off x="9299800" y="2791050"/>
            <a:ext cx="1013254" cy="1002474"/>
          </a:xfrm>
          <a:prstGeom prst="ellipse">
            <a:avLst/>
          </a:prstGeom>
          <a:solidFill>
            <a:srgbClr val="5CBC67">
              <a:alpha val="20000"/>
            </a:srgbClr>
          </a:solidFill>
          <a:ln w="25400">
            <a:solidFill>
              <a:srgbClr val="5CBC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5186361-DA31-4AD7-AAA5-A501AEDA92EB}"/>
              </a:ext>
            </a:extLst>
          </p:cNvPr>
          <p:cNvCxnSpPr>
            <a:cxnSpLocks/>
          </p:cNvCxnSpPr>
          <p:nvPr/>
        </p:nvCxnSpPr>
        <p:spPr>
          <a:xfrm>
            <a:off x="8852920" y="2866585"/>
            <a:ext cx="21409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B03BA64-65A5-4AB5-8672-537FD48C5240}"/>
              </a:ext>
            </a:extLst>
          </p:cNvPr>
          <p:cNvCxnSpPr>
            <a:cxnSpLocks/>
          </p:cNvCxnSpPr>
          <p:nvPr/>
        </p:nvCxnSpPr>
        <p:spPr>
          <a:xfrm flipV="1">
            <a:off x="9795970" y="2525087"/>
            <a:ext cx="421111" cy="75639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7EC2C4D-3EE9-472A-A07A-7D73235A43DA}"/>
              </a:ext>
            </a:extLst>
          </p:cNvPr>
          <p:cNvCxnSpPr>
            <a:cxnSpLocks/>
          </p:cNvCxnSpPr>
          <p:nvPr/>
        </p:nvCxnSpPr>
        <p:spPr>
          <a:xfrm flipV="1">
            <a:off x="9787005" y="3007329"/>
            <a:ext cx="596131" cy="29411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D44A48D-A8A6-4D8D-86EF-B0EFB56DD2FB}"/>
              </a:ext>
            </a:extLst>
          </p:cNvPr>
          <p:cNvCxnSpPr>
            <a:cxnSpLocks/>
          </p:cNvCxnSpPr>
          <p:nvPr/>
        </p:nvCxnSpPr>
        <p:spPr>
          <a:xfrm>
            <a:off x="8861885" y="3424969"/>
            <a:ext cx="21300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225EAEF-2029-4EAD-AA2F-15823A747751}"/>
              </a:ext>
            </a:extLst>
          </p:cNvPr>
          <p:cNvCxnSpPr>
            <a:cxnSpLocks/>
          </p:cNvCxnSpPr>
          <p:nvPr/>
        </p:nvCxnSpPr>
        <p:spPr>
          <a:xfrm>
            <a:off x="8861885" y="3982786"/>
            <a:ext cx="211925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6D64435-E411-472A-8CD0-F70C6F2830AB}"/>
              </a:ext>
            </a:extLst>
          </p:cNvPr>
          <p:cNvCxnSpPr>
            <a:cxnSpLocks/>
          </p:cNvCxnSpPr>
          <p:nvPr/>
        </p:nvCxnSpPr>
        <p:spPr>
          <a:xfrm>
            <a:off x="9786998" y="3301443"/>
            <a:ext cx="475136" cy="42589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754E579-43A6-4D09-932B-47B38F88F14A}"/>
              </a:ext>
            </a:extLst>
          </p:cNvPr>
          <p:cNvCxnSpPr>
            <a:cxnSpLocks/>
          </p:cNvCxnSpPr>
          <p:nvPr/>
        </p:nvCxnSpPr>
        <p:spPr>
          <a:xfrm flipH="1" flipV="1">
            <a:off x="9751707" y="2534052"/>
            <a:ext cx="35298" cy="758235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92CEE77-8F88-46BE-8467-B5B62292980D}"/>
              </a:ext>
            </a:extLst>
          </p:cNvPr>
          <p:cNvCxnSpPr>
            <a:cxnSpLocks/>
          </p:cNvCxnSpPr>
          <p:nvPr/>
        </p:nvCxnSpPr>
        <p:spPr>
          <a:xfrm flipH="1" flipV="1">
            <a:off x="9108143" y="3138412"/>
            <a:ext cx="689163" cy="16303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28F8BAD-77A9-4C9C-AA04-B1C588F9D242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9221079" y="3396436"/>
            <a:ext cx="466360" cy="345767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52C9591-2C02-41D8-A50C-C15083A496A6}"/>
              </a:ext>
            </a:extLst>
          </p:cNvPr>
          <p:cNvCxnSpPr>
            <a:cxnSpLocks/>
            <a:stCxn id="16" idx="5"/>
          </p:cNvCxnSpPr>
          <p:nvPr/>
        </p:nvCxnSpPr>
        <p:spPr>
          <a:xfrm flipH="1" flipV="1">
            <a:off x="9555480" y="3007329"/>
            <a:ext cx="331090" cy="389107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A8CCB32-A913-4AD6-ABAB-588098713556}"/>
              </a:ext>
            </a:extLst>
          </p:cNvPr>
          <p:cNvCxnSpPr>
            <a:cxnSpLocks/>
            <a:stCxn id="16" idx="0"/>
          </p:cNvCxnSpPr>
          <p:nvPr/>
        </p:nvCxnSpPr>
        <p:spPr>
          <a:xfrm flipH="1">
            <a:off x="9623911" y="3158622"/>
            <a:ext cx="163094" cy="75842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23898D2-8DCA-447E-9EDB-6BBED4F36789}"/>
              </a:ext>
            </a:extLst>
          </p:cNvPr>
          <p:cNvSpPr/>
          <p:nvPr/>
        </p:nvSpPr>
        <p:spPr>
          <a:xfrm>
            <a:off x="9646198" y="3158622"/>
            <a:ext cx="281613" cy="278617"/>
          </a:xfrm>
          <a:prstGeom prst="ellipse">
            <a:avLst/>
          </a:prstGeom>
          <a:solidFill>
            <a:srgbClr val="5CBC67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03F0031-7BAD-4E76-A9B0-DF718504D0D9}"/>
              </a:ext>
            </a:extLst>
          </p:cNvPr>
          <p:cNvSpPr/>
          <p:nvPr/>
        </p:nvSpPr>
        <p:spPr>
          <a:xfrm>
            <a:off x="10262134" y="3727354"/>
            <a:ext cx="1013254" cy="1002474"/>
          </a:xfrm>
          <a:prstGeom prst="ellipse">
            <a:avLst/>
          </a:prstGeom>
          <a:solidFill>
            <a:srgbClr val="5CBC67">
              <a:alpha val="20000"/>
            </a:srgbClr>
          </a:solidFill>
          <a:ln w="25400">
            <a:solidFill>
              <a:srgbClr val="5CBC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869DCA89-6932-45A1-826F-1720CFF96A6D}"/>
              </a:ext>
            </a:extLst>
          </p:cNvPr>
          <p:cNvSpPr/>
          <p:nvPr/>
        </p:nvSpPr>
        <p:spPr>
          <a:xfrm>
            <a:off x="10637407" y="4104551"/>
            <a:ext cx="281613" cy="278617"/>
          </a:xfrm>
          <a:prstGeom prst="ellipse">
            <a:avLst/>
          </a:prstGeom>
          <a:solidFill>
            <a:srgbClr val="5CBC67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4E9A568-DB65-470C-BC9C-8D6CDEDC06D9}"/>
              </a:ext>
            </a:extLst>
          </p:cNvPr>
          <p:cNvCxnSpPr>
            <a:cxnSpLocks/>
          </p:cNvCxnSpPr>
          <p:nvPr/>
        </p:nvCxnSpPr>
        <p:spPr>
          <a:xfrm flipH="1" flipV="1">
            <a:off x="10263096" y="3727342"/>
            <a:ext cx="533508" cy="51087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xplosion: 8 Zacken 46">
            <a:extLst>
              <a:ext uri="{FF2B5EF4-FFF2-40B4-BE49-F238E27FC236}">
                <a16:creationId xmlns:a16="http://schemas.microsoft.com/office/drawing/2014/main" id="{C24A43E0-F698-442D-A21D-07AB17B1A0CA}"/>
              </a:ext>
            </a:extLst>
          </p:cNvPr>
          <p:cNvSpPr/>
          <p:nvPr/>
        </p:nvSpPr>
        <p:spPr>
          <a:xfrm>
            <a:off x="10192781" y="3654878"/>
            <a:ext cx="119532" cy="119532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19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12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C11580-B3F2-45AC-BFCF-A99DEB9B5ABC}"/>
              </a:ext>
            </a:extLst>
          </p:cNvPr>
          <p:cNvSpPr txBox="1"/>
          <p:nvPr/>
        </p:nvSpPr>
        <p:spPr>
          <a:xfrm>
            <a:off x="802105" y="673768"/>
            <a:ext cx="109246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ARTIKEL</a:t>
            </a:r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V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OXELISIERUNG</a:t>
            </a:r>
          </a:p>
          <a:p>
            <a:endParaRPr lang="de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Wie kann man die Nachteile des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Scatterings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beheben?</a:t>
            </a:r>
          </a:p>
          <a:p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Synchronisation: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Gathering</a:t>
            </a: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Für jeden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sammle Dichte geschnittenen Partikeln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Parallele Implementierung: 1 Thread /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</a:t>
            </a: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Nur ein Schreibzugriff pro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</a:t>
            </a: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Benötigt Datenstruktur für räumlichen Zugriff auf Partikel</a:t>
            </a:r>
          </a:p>
          <a:p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Speicherzugriff: Räumliche Sortierung der Partikel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EE53265-DBEB-4790-9259-08556CDF9F0C}"/>
              </a:ext>
            </a:extLst>
          </p:cNvPr>
          <p:cNvCxnSpPr>
            <a:cxnSpLocks/>
          </p:cNvCxnSpPr>
          <p:nvPr/>
        </p:nvCxnSpPr>
        <p:spPr>
          <a:xfrm>
            <a:off x="9921512" y="2322571"/>
            <a:ext cx="0" cy="2212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74C60A8-BE00-42D8-BB5D-9C5B0C27FEE9}"/>
              </a:ext>
            </a:extLst>
          </p:cNvPr>
          <p:cNvCxnSpPr>
            <a:cxnSpLocks/>
          </p:cNvCxnSpPr>
          <p:nvPr/>
        </p:nvCxnSpPr>
        <p:spPr>
          <a:xfrm>
            <a:off x="10469329" y="2322570"/>
            <a:ext cx="0" cy="2212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BA89303-B8FE-426E-9438-F47C90984AAB}"/>
              </a:ext>
            </a:extLst>
          </p:cNvPr>
          <p:cNvCxnSpPr>
            <a:cxnSpLocks/>
          </p:cNvCxnSpPr>
          <p:nvPr/>
        </p:nvCxnSpPr>
        <p:spPr>
          <a:xfrm>
            <a:off x="9393010" y="2322570"/>
            <a:ext cx="0" cy="2212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5186361-DA31-4AD7-AAA5-A501AEDA92EB}"/>
              </a:ext>
            </a:extLst>
          </p:cNvPr>
          <p:cNvCxnSpPr>
            <a:cxnSpLocks/>
          </p:cNvCxnSpPr>
          <p:nvPr/>
        </p:nvCxnSpPr>
        <p:spPr>
          <a:xfrm>
            <a:off x="8851054" y="2868873"/>
            <a:ext cx="21409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D44A48D-A8A6-4D8D-86EF-B0EFB56DD2FB}"/>
              </a:ext>
            </a:extLst>
          </p:cNvPr>
          <p:cNvCxnSpPr>
            <a:cxnSpLocks/>
          </p:cNvCxnSpPr>
          <p:nvPr/>
        </p:nvCxnSpPr>
        <p:spPr>
          <a:xfrm>
            <a:off x="8851053" y="3424969"/>
            <a:ext cx="21409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225EAEF-2029-4EAD-AA2F-15823A747751}"/>
              </a:ext>
            </a:extLst>
          </p:cNvPr>
          <p:cNvCxnSpPr>
            <a:cxnSpLocks/>
          </p:cNvCxnSpPr>
          <p:nvPr/>
        </p:nvCxnSpPr>
        <p:spPr>
          <a:xfrm>
            <a:off x="8851053" y="3964856"/>
            <a:ext cx="21409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D893389E-EC60-4830-A72C-60C26EE1D71B}"/>
              </a:ext>
            </a:extLst>
          </p:cNvPr>
          <p:cNvSpPr/>
          <p:nvPr/>
        </p:nvSpPr>
        <p:spPr>
          <a:xfrm>
            <a:off x="9253493" y="3243710"/>
            <a:ext cx="894485" cy="884969"/>
          </a:xfrm>
          <a:prstGeom prst="ellipse">
            <a:avLst/>
          </a:prstGeom>
          <a:solidFill>
            <a:srgbClr val="5CBC67">
              <a:alpha val="20000"/>
            </a:srgbClr>
          </a:solidFill>
          <a:ln w="25400">
            <a:solidFill>
              <a:srgbClr val="5CBC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B69C5E5-2D67-470E-9094-E39767AEB5C4}"/>
              </a:ext>
            </a:extLst>
          </p:cNvPr>
          <p:cNvSpPr/>
          <p:nvPr/>
        </p:nvSpPr>
        <p:spPr>
          <a:xfrm>
            <a:off x="9648842" y="2106318"/>
            <a:ext cx="894507" cy="884991"/>
          </a:xfrm>
          <a:prstGeom prst="ellipse">
            <a:avLst/>
          </a:prstGeom>
          <a:solidFill>
            <a:srgbClr val="5CBC67">
              <a:alpha val="20000"/>
            </a:srgbClr>
          </a:solidFill>
          <a:ln w="25400">
            <a:solidFill>
              <a:srgbClr val="5CBC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CEF2197-CE43-4D67-BD83-ADE667FF35C0}"/>
              </a:ext>
            </a:extLst>
          </p:cNvPr>
          <p:cNvSpPr/>
          <p:nvPr/>
        </p:nvSpPr>
        <p:spPr>
          <a:xfrm>
            <a:off x="9972924" y="2435222"/>
            <a:ext cx="281613" cy="278617"/>
          </a:xfrm>
          <a:prstGeom prst="ellipse">
            <a:avLst/>
          </a:prstGeom>
          <a:solidFill>
            <a:srgbClr val="5CBC67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04B5648-B3FC-4902-AF96-4FD8BD21C987}"/>
              </a:ext>
            </a:extLst>
          </p:cNvPr>
          <p:cNvSpPr/>
          <p:nvPr/>
        </p:nvSpPr>
        <p:spPr>
          <a:xfrm>
            <a:off x="9918343" y="2871166"/>
            <a:ext cx="550984" cy="553794"/>
          </a:xfrm>
          <a:prstGeom prst="rect">
            <a:avLst/>
          </a:prstGeom>
          <a:solidFill>
            <a:schemeClr val="accent4">
              <a:alpha val="2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B03BA64-65A5-4AB5-8672-537FD48C5240}"/>
              </a:ext>
            </a:extLst>
          </p:cNvPr>
          <p:cNvCxnSpPr>
            <a:cxnSpLocks/>
          </p:cNvCxnSpPr>
          <p:nvPr/>
        </p:nvCxnSpPr>
        <p:spPr>
          <a:xfrm flipH="1" flipV="1">
            <a:off x="10113731" y="2536596"/>
            <a:ext cx="77309" cy="54732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10644D0E-21C1-4698-B609-BBCED7686F0B}"/>
              </a:ext>
            </a:extLst>
          </p:cNvPr>
          <p:cNvSpPr/>
          <p:nvPr/>
        </p:nvSpPr>
        <p:spPr>
          <a:xfrm>
            <a:off x="8851053" y="2322570"/>
            <a:ext cx="2140881" cy="22128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DC884D1-5443-44D2-BB39-274FA60E359B}"/>
              </a:ext>
            </a:extLst>
          </p:cNvPr>
          <p:cNvSpPr/>
          <p:nvPr/>
        </p:nvSpPr>
        <p:spPr>
          <a:xfrm>
            <a:off x="10333633" y="2991309"/>
            <a:ext cx="894485" cy="884969"/>
          </a:xfrm>
          <a:prstGeom prst="ellipse">
            <a:avLst/>
          </a:prstGeom>
          <a:solidFill>
            <a:srgbClr val="5CBC67">
              <a:alpha val="20000"/>
            </a:srgbClr>
          </a:solidFill>
          <a:ln w="25400">
            <a:solidFill>
              <a:srgbClr val="5CBC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170C16F-9249-4FBD-9415-4065A9FA7F22}"/>
              </a:ext>
            </a:extLst>
          </p:cNvPr>
          <p:cNvSpPr/>
          <p:nvPr/>
        </p:nvSpPr>
        <p:spPr>
          <a:xfrm>
            <a:off x="9558234" y="3555604"/>
            <a:ext cx="281613" cy="278617"/>
          </a:xfrm>
          <a:prstGeom prst="ellipse">
            <a:avLst/>
          </a:prstGeom>
          <a:solidFill>
            <a:srgbClr val="5CBC67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7EC2C4D-3EE9-472A-A07A-7D73235A43DA}"/>
              </a:ext>
            </a:extLst>
          </p:cNvPr>
          <p:cNvCxnSpPr>
            <a:cxnSpLocks/>
          </p:cNvCxnSpPr>
          <p:nvPr/>
        </p:nvCxnSpPr>
        <p:spPr>
          <a:xfrm flipH="1">
            <a:off x="9690239" y="3216775"/>
            <a:ext cx="447028" cy="46941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F17047E6-6D5D-466A-B9C5-83776617A771}"/>
              </a:ext>
            </a:extLst>
          </p:cNvPr>
          <p:cNvSpPr/>
          <p:nvPr/>
        </p:nvSpPr>
        <p:spPr>
          <a:xfrm>
            <a:off x="10656861" y="3312175"/>
            <a:ext cx="281613" cy="278617"/>
          </a:xfrm>
          <a:prstGeom prst="ellipse">
            <a:avLst/>
          </a:prstGeom>
          <a:solidFill>
            <a:srgbClr val="5CBC67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DD8B112-9FDB-449D-AE04-DA1AE212E1A2}"/>
              </a:ext>
            </a:extLst>
          </p:cNvPr>
          <p:cNvCxnSpPr>
            <a:cxnSpLocks/>
          </p:cNvCxnSpPr>
          <p:nvPr/>
        </p:nvCxnSpPr>
        <p:spPr>
          <a:xfrm>
            <a:off x="10287495" y="3226831"/>
            <a:ext cx="532905" cy="23192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18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13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C11580-B3F2-45AC-BFCF-A99DEB9B5ABC}"/>
              </a:ext>
            </a:extLst>
          </p:cNvPr>
          <p:cNvSpPr txBox="1"/>
          <p:nvPr/>
        </p:nvSpPr>
        <p:spPr>
          <a:xfrm>
            <a:off x="782649" y="673768"/>
            <a:ext cx="1092467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ATENSTRUKTUREN FÜR RÄUMLICHEN </a:t>
            </a:r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UGRIFF</a:t>
            </a:r>
          </a:p>
          <a:p>
            <a:endParaRPr lang="de-DE" sz="2000" dirty="0">
              <a:solidFill>
                <a:srgbClr val="FF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Problem ist aus Partikelsimulation 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Partikel innerhalb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Cutoff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-Radius bestimmen Verhalten eines Partikels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Hierarchische Methoden bieten feineren Zugriff bei variablem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Cutoff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-Radius</a:t>
            </a:r>
          </a:p>
          <a:p>
            <a:endParaRPr lang="de-DE" sz="2000" dirty="0">
              <a:solidFill>
                <a:srgbClr val="FF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Uniforme Gitter besser geeignet für festen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Cutoff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-Radius bei fester Partikelgröße</a:t>
            </a:r>
          </a:p>
          <a:p>
            <a:pPr lvl="1"/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1"/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 und aus Ray Tracing Algorithmen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Kollisionserkennung zwischen Strahl und Geometrie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Hierarchische Methoden erlauben schnelles überspringen leerer Regionen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3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14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C11580-B3F2-45AC-BFCF-A99DEB9B5ABC}"/>
              </a:ext>
            </a:extLst>
          </p:cNvPr>
          <p:cNvSpPr txBox="1"/>
          <p:nvPr/>
        </p:nvSpPr>
        <p:spPr>
          <a:xfrm>
            <a:off x="782649" y="673768"/>
            <a:ext cx="109246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ATENSTRUKTUREN FÜR RÄUMLICHEN </a:t>
            </a:r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UGRIFF</a:t>
            </a:r>
          </a:p>
          <a:p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Fast Fixed-Radius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Nearest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Neighbors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Interactive Million-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Particle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Fluids, R.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Hoetzlein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2013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Hashed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Uniform Grid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schneller Aufbau O(n + k)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sz="2000" dirty="0">
              <a:solidFill>
                <a:srgbClr val="FF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schneller Zugriff O(1)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sz="2000" dirty="0">
              <a:solidFill>
                <a:srgbClr val="FF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Uniformität kein Nachteil, weil auch</a:t>
            </a:r>
            <a:b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konstant groß sind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Partikelsortierung reduziert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scattered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b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reads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(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Indexing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kann das nicht!)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1F2E537-3D44-48DF-ABE0-D1E2FC02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177" y="2137663"/>
            <a:ext cx="5819043" cy="32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83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feld 111">
            <a:extLst>
              <a:ext uri="{FF2B5EF4-FFF2-40B4-BE49-F238E27FC236}">
                <a16:creationId xmlns:a16="http://schemas.microsoft.com/office/drawing/2014/main" id="{2654DAFB-9730-4313-AE6E-4C9718EEC6BE}"/>
              </a:ext>
            </a:extLst>
          </p:cNvPr>
          <p:cNvSpPr txBox="1"/>
          <p:nvPr/>
        </p:nvSpPr>
        <p:spPr>
          <a:xfrm>
            <a:off x="6734353" y="4337448"/>
            <a:ext cx="807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320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53000FCC-7558-4ABB-9267-34E80E858424}"/>
              </a:ext>
            </a:extLst>
          </p:cNvPr>
          <p:cNvSpPr txBox="1"/>
          <p:nvPr/>
        </p:nvSpPr>
        <p:spPr>
          <a:xfrm>
            <a:off x="7594359" y="4349977"/>
            <a:ext cx="807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320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2767CAFF-191F-4C1B-B039-5064A2B0AFE0}"/>
              </a:ext>
            </a:extLst>
          </p:cNvPr>
          <p:cNvSpPr txBox="1"/>
          <p:nvPr/>
        </p:nvSpPr>
        <p:spPr>
          <a:xfrm>
            <a:off x="4030591" y="4340837"/>
            <a:ext cx="807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320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262687"/>
            <a:ext cx="2743200" cy="365125"/>
          </a:xfrm>
        </p:spPr>
        <p:txBody>
          <a:bodyPr/>
          <a:lstStyle/>
          <a:p>
            <a:fld id="{E66C84FA-1709-4A99-81A9-1079C121414A}" type="slidenum">
              <a:rPr lang="de-DE" smtClean="0"/>
              <a:t>15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C11580-B3F2-45AC-BFCF-A99DEB9B5ABC}"/>
              </a:ext>
            </a:extLst>
          </p:cNvPr>
          <p:cNvSpPr txBox="1"/>
          <p:nvPr/>
        </p:nvSpPr>
        <p:spPr>
          <a:xfrm>
            <a:off x="782649" y="673768"/>
            <a:ext cx="1092467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ASHED </a:t>
            </a:r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NIFORM </a:t>
            </a:r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RID</a:t>
            </a:r>
            <a:endParaRPr lang="de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Raum wird in uniformes Gitter unterteilt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Gitterzellen werden über räumliche Hashfunktion adressiert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Partikel werden jeweils einer Gitterzelle zugeordnet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Partikel werden nach ihrer Gitterzelle sortiert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0C0BCE3-DB9F-4379-98BB-0CF71229CD70}"/>
              </a:ext>
            </a:extLst>
          </p:cNvPr>
          <p:cNvSpPr/>
          <p:nvPr/>
        </p:nvSpPr>
        <p:spPr>
          <a:xfrm>
            <a:off x="3882228" y="4444357"/>
            <a:ext cx="1769274" cy="17692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C1B4FBB-D418-4A61-9D2E-8D426BCC7342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4766865" y="4444357"/>
            <a:ext cx="0" cy="1769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D7333EA-45FE-42FF-96A1-31943E504725}"/>
              </a:ext>
            </a:extLst>
          </p:cNvPr>
          <p:cNvCxnSpPr>
            <a:cxnSpLocks/>
            <a:stCxn id="8" idx="3"/>
            <a:endCxn id="8" idx="1"/>
          </p:cNvCxnSpPr>
          <p:nvPr/>
        </p:nvCxnSpPr>
        <p:spPr>
          <a:xfrm flipH="1">
            <a:off x="3882228" y="5328994"/>
            <a:ext cx="17692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97FB8F76-4A42-4E2C-95EB-D8D4221CD722}"/>
              </a:ext>
            </a:extLst>
          </p:cNvPr>
          <p:cNvSpPr/>
          <p:nvPr/>
        </p:nvSpPr>
        <p:spPr>
          <a:xfrm>
            <a:off x="1228231" y="4444357"/>
            <a:ext cx="1769274" cy="17692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1E9ADDF-01C4-477B-9E2E-EA49BFB39FC2}"/>
              </a:ext>
            </a:extLst>
          </p:cNvPr>
          <p:cNvSpPr/>
          <p:nvPr/>
        </p:nvSpPr>
        <p:spPr>
          <a:xfrm>
            <a:off x="1228231" y="3913773"/>
            <a:ext cx="1769281" cy="3071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37A56DB-4E03-413D-9EA3-3A6425E7FFAB}"/>
              </a:ext>
            </a:extLst>
          </p:cNvPr>
          <p:cNvCxnSpPr>
            <a:cxnSpLocks/>
          </p:cNvCxnSpPr>
          <p:nvPr/>
        </p:nvCxnSpPr>
        <p:spPr>
          <a:xfrm>
            <a:off x="1532451" y="3913773"/>
            <a:ext cx="0" cy="307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664CC7D-A77A-480A-8BF9-4E19C04D2A04}"/>
              </a:ext>
            </a:extLst>
          </p:cNvPr>
          <p:cNvCxnSpPr>
            <a:cxnSpLocks/>
          </p:cNvCxnSpPr>
          <p:nvPr/>
        </p:nvCxnSpPr>
        <p:spPr>
          <a:xfrm>
            <a:off x="1830523" y="3913773"/>
            <a:ext cx="0" cy="307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9B9BC13-A0CD-4B48-BA98-08E510C7B942}"/>
              </a:ext>
            </a:extLst>
          </p:cNvPr>
          <p:cNvCxnSpPr>
            <a:cxnSpLocks/>
          </p:cNvCxnSpPr>
          <p:nvPr/>
        </p:nvCxnSpPr>
        <p:spPr>
          <a:xfrm>
            <a:off x="2126980" y="3908057"/>
            <a:ext cx="0" cy="323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7D6B267-E9D0-4802-ADCF-D1C9F6FDB53C}"/>
              </a:ext>
            </a:extLst>
          </p:cNvPr>
          <p:cNvCxnSpPr>
            <a:cxnSpLocks/>
          </p:cNvCxnSpPr>
          <p:nvPr/>
        </p:nvCxnSpPr>
        <p:spPr>
          <a:xfrm>
            <a:off x="2417386" y="3905199"/>
            <a:ext cx="0" cy="323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48883DB-193C-4777-971B-5A2165A08EF7}"/>
              </a:ext>
            </a:extLst>
          </p:cNvPr>
          <p:cNvCxnSpPr>
            <a:cxnSpLocks/>
          </p:cNvCxnSpPr>
          <p:nvPr/>
        </p:nvCxnSpPr>
        <p:spPr>
          <a:xfrm>
            <a:off x="2704577" y="3908057"/>
            <a:ext cx="0" cy="323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4665C2E5-66F3-4294-AA54-A58BE4D0AAEF}"/>
              </a:ext>
            </a:extLst>
          </p:cNvPr>
          <p:cNvSpPr/>
          <p:nvPr/>
        </p:nvSpPr>
        <p:spPr>
          <a:xfrm>
            <a:off x="1297136" y="3987668"/>
            <a:ext cx="165533" cy="1655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EF7EFB7-60CC-4230-8A96-474F500751B2}"/>
              </a:ext>
            </a:extLst>
          </p:cNvPr>
          <p:cNvSpPr/>
          <p:nvPr/>
        </p:nvSpPr>
        <p:spPr>
          <a:xfrm>
            <a:off x="2190094" y="3984562"/>
            <a:ext cx="165533" cy="165533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3837185-C68E-4414-9BFB-CB2C976637A6}"/>
              </a:ext>
            </a:extLst>
          </p:cNvPr>
          <p:cNvSpPr/>
          <p:nvPr/>
        </p:nvSpPr>
        <p:spPr>
          <a:xfrm>
            <a:off x="1895985" y="3987668"/>
            <a:ext cx="165533" cy="1655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815B054-2D19-4E3C-A8EB-0179CF35706C}"/>
              </a:ext>
            </a:extLst>
          </p:cNvPr>
          <p:cNvSpPr/>
          <p:nvPr/>
        </p:nvSpPr>
        <p:spPr>
          <a:xfrm>
            <a:off x="1610036" y="3984561"/>
            <a:ext cx="165533" cy="16553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03F3885E-C4B6-4A03-BC4F-356C87A3E333}"/>
              </a:ext>
            </a:extLst>
          </p:cNvPr>
          <p:cNvSpPr/>
          <p:nvPr/>
        </p:nvSpPr>
        <p:spPr>
          <a:xfrm>
            <a:off x="2480499" y="3984561"/>
            <a:ext cx="165533" cy="1655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0B7BA85-13AF-4803-A8D0-8764F0B566D2}"/>
              </a:ext>
            </a:extLst>
          </p:cNvPr>
          <p:cNvSpPr/>
          <p:nvPr/>
        </p:nvSpPr>
        <p:spPr>
          <a:xfrm>
            <a:off x="2773042" y="3987668"/>
            <a:ext cx="165533" cy="1655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70E8BC3-86FF-4F91-BA3D-2C8837E936F4}"/>
              </a:ext>
            </a:extLst>
          </p:cNvPr>
          <p:cNvSpPr/>
          <p:nvPr/>
        </p:nvSpPr>
        <p:spPr>
          <a:xfrm>
            <a:off x="4003565" y="4863799"/>
            <a:ext cx="165533" cy="1655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F58FF6DC-DE6E-47B5-9C6F-4AE64458FE8C}"/>
              </a:ext>
            </a:extLst>
          </p:cNvPr>
          <p:cNvSpPr/>
          <p:nvPr/>
        </p:nvSpPr>
        <p:spPr>
          <a:xfrm>
            <a:off x="4447081" y="4768847"/>
            <a:ext cx="165533" cy="1655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61E79A8-E995-44CF-9032-0C885509A08E}"/>
              </a:ext>
            </a:extLst>
          </p:cNvPr>
          <p:cNvCxnSpPr>
            <a:cxnSpLocks/>
          </p:cNvCxnSpPr>
          <p:nvPr/>
        </p:nvCxnSpPr>
        <p:spPr>
          <a:xfrm>
            <a:off x="3110805" y="5206747"/>
            <a:ext cx="642305" cy="0"/>
          </a:xfrm>
          <a:prstGeom prst="straightConnector1">
            <a:avLst/>
          </a:prstGeom>
          <a:ln w="38100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BA3A26EE-F4AF-4479-8137-5CBE04842E0B}"/>
              </a:ext>
            </a:extLst>
          </p:cNvPr>
          <p:cNvSpPr/>
          <p:nvPr/>
        </p:nvSpPr>
        <p:spPr>
          <a:xfrm>
            <a:off x="3909421" y="3911107"/>
            <a:ext cx="1769281" cy="3071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DA3FC4F5-2943-41BE-BA60-4DCE71CE1050}"/>
              </a:ext>
            </a:extLst>
          </p:cNvPr>
          <p:cNvCxnSpPr>
            <a:cxnSpLocks/>
          </p:cNvCxnSpPr>
          <p:nvPr/>
        </p:nvCxnSpPr>
        <p:spPr>
          <a:xfrm>
            <a:off x="4213641" y="3911107"/>
            <a:ext cx="0" cy="307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1387E58E-6889-41AE-96EE-BBACD9EDB319}"/>
              </a:ext>
            </a:extLst>
          </p:cNvPr>
          <p:cNvCxnSpPr>
            <a:cxnSpLocks/>
          </p:cNvCxnSpPr>
          <p:nvPr/>
        </p:nvCxnSpPr>
        <p:spPr>
          <a:xfrm>
            <a:off x="4511713" y="3911107"/>
            <a:ext cx="0" cy="307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F9780695-134C-4D2B-9E0B-194D37F7A9AF}"/>
              </a:ext>
            </a:extLst>
          </p:cNvPr>
          <p:cNvCxnSpPr>
            <a:cxnSpLocks/>
          </p:cNvCxnSpPr>
          <p:nvPr/>
        </p:nvCxnSpPr>
        <p:spPr>
          <a:xfrm>
            <a:off x="4808170" y="3905391"/>
            <a:ext cx="0" cy="323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07431431-732B-42BF-AD59-36900EEE5673}"/>
              </a:ext>
            </a:extLst>
          </p:cNvPr>
          <p:cNvCxnSpPr>
            <a:cxnSpLocks/>
          </p:cNvCxnSpPr>
          <p:nvPr/>
        </p:nvCxnSpPr>
        <p:spPr>
          <a:xfrm>
            <a:off x="5098576" y="3902533"/>
            <a:ext cx="0" cy="323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3079FB9C-C11D-47B9-8EF6-536E9F50E656}"/>
              </a:ext>
            </a:extLst>
          </p:cNvPr>
          <p:cNvCxnSpPr>
            <a:cxnSpLocks/>
          </p:cNvCxnSpPr>
          <p:nvPr/>
        </p:nvCxnSpPr>
        <p:spPr>
          <a:xfrm>
            <a:off x="5385767" y="3905391"/>
            <a:ext cx="0" cy="323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4116526E-71D8-48AF-9CBF-DB626CCD73C5}"/>
              </a:ext>
            </a:extLst>
          </p:cNvPr>
          <p:cNvSpPr/>
          <p:nvPr/>
        </p:nvSpPr>
        <p:spPr>
          <a:xfrm>
            <a:off x="3978326" y="3985002"/>
            <a:ext cx="165533" cy="1655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659EC7B-FB3B-46BA-9B60-474313F6E51D}"/>
              </a:ext>
            </a:extLst>
          </p:cNvPr>
          <p:cNvSpPr/>
          <p:nvPr/>
        </p:nvSpPr>
        <p:spPr>
          <a:xfrm>
            <a:off x="4871284" y="3981896"/>
            <a:ext cx="165533" cy="165533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1B84ABB-20F7-47B6-B934-751C77E22BDF}"/>
              </a:ext>
            </a:extLst>
          </p:cNvPr>
          <p:cNvSpPr/>
          <p:nvPr/>
        </p:nvSpPr>
        <p:spPr>
          <a:xfrm>
            <a:off x="4577175" y="3985002"/>
            <a:ext cx="165533" cy="1655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B884E0B-8555-420C-AA5D-82E103A18572}"/>
              </a:ext>
            </a:extLst>
          </p:cNvPr>
          <p:cNvSpPr/>
          <p:nvPr/>
        </p:nvSpPr>
        <p:spPr>
          <a:xfrm>
            <a:off x="4291226" y="3981895"/>
            <a:ext cx="165533" cy="16553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EEA4966-CC8E-4BDF-AE6B-1A5A271E16D5}"/>
              </a:ext>
            </a:extLst>
          </p:cNvPr>
          <p:cNvSpPr/>
          <p:nvPr/>
        </p:nvSpPr>
        <p:spPr>
          <a:xfrm>
            <a:off x="5161689" y="3981895"/>
            <a:ext cx="165533" cy="1655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49B8A872-9322-4067-84DB-A46CB6FF527C}"/>
              </a:ext>
            </a:extLst>
          </p:cNvPr>
          <p:cNvSpPr/>
          <p:nvPr/>
        </p:nvSpPr>
        <p:spPr>
          <a:xfrm>
            <a:off x="5454232" y="3985002"/>
            <a:ext cx="165533" cy="1655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2F80606B-8ED1-4C3C-9003-D29A3B278349}"/>
              </a:ext>
            </a:extLst>
          </p:cNvPr>
          <p:cNvSpPr/>
          <p:nvPr/>
        </p:nvSpPr>
        <p:spPr>
          <a:xfrm>
            <a:off x="6600985" y="4444357"/>
            <a:ext cx="1769274" cy="17692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4ED6F265-D7B5-4133-9D4A-A1C01F10F14B}"/>
              </a:ext>
            </a:extLst>
          </p:cNvPr>
          <p:cNvCxnSpPr>
            <a:cxnSpLocks/>
            <a:stCxn id="69" idx="0"/>
            <a:endCxn id="69" idx="2"/>
          </p:cNvCxnSpPr>
          <p:nvPr/>
        </p:nvCxnSpPr>
        <p:spPr>
          <a:xfrm>
            <a:off x="7485622" y="4444357"/>
            <a:ext cx="0" cy="1769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DD03550E-1FCD-4084-837F-ED2E2E0B1635}"/>
              </a:ext>
            </a:extLst>
          </p:cNvPr>
          <p:cNvCxnSpPr>
            <a:cxnSpLocks/>
          </p:cNvCxnSpPr>
          <p:nvPr/>
        </p:nvCxnSpPr>
        <p:spPr>
          <a:xfrm>
            <a:off x="5792467" y="5195737"/>
            <a:ext cx="642305" cy="0"/>
          </a:xfrm>
          <a:prstGeom prst="straightConnector1">
            <a:avLst/>
          </a:prstGeom>
          <a:ln w="38100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1EE00C7F-3160-451A-9651-CDE12AA1782C}"/>
              </a:ext>
            </a:extLst>
          </p:cNvPr>
          <p:cNvSpPr/>
          <p:nvPr/>
        </p:nvSpPr>
        <p:spPr>
          <a:xfrm>
            <a:off x="6628178" y="3911107"/>
            <a:ext cx="1769281" cy="3071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7AC123BC-E8CE-406E-BAAD-E896179ADC2E}"/>
              </a:ext>
            </a:extLst>
          </p:cNvPr>
          <p:cNvCxnSpPr>
            <a:cxnSpLocks/>
          </p:cNvCxnSpPr>
          <p:nvPr/>
        </p:nvCxnSpPr>
        <p:spPr>
          <a:xfrm>
            <a:off x="6932398" y="3911107"/>
            <a:ext cx="0" cy="307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47FB72F2-2859-425E-B63A-269E3D7D5CF6}"/>
              </a:ext>
            </a:extLst>
          </p:cNvPr>
          <p:cNvCxnSpPr>
            <a:cxnSpLocks/>
          </p:cNvCxnSpPr>
          <p:nvPr/>
        </p:nvCxnSpPr>
        <p:spPr>
          <a:xfrm>
            <a:off x="7230470" y="3911107"/>
            <a:ext cx="0" cy="307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C493B66-C2C6-4921-885C-D6766B16F359}"/>
              </a:ext>
            </a:extLst>
          </p:cNvPr>
          <p:cNvCxnSpPr>
            <a:cxnSpLocks/>
          </p:cNvCxnSpPr>
          <p:nvPr/>
        </p:nvCxnSpPr>
        <p:spPr>
          <a:xfrm>
            <a:off x="7526927" y="3905391"/>
            <a:ext cx="0" cy="323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E7EDEA2C-182D-4B8D-8C41-7EBB0002E21B}"/>
              </a:ext>
            </a:extLst>
          </p:cNvPr>
          <p:cNvCxnSpPr>
            <a:cxnSpLocks/>
          </p:cNvCxnSpPr>
          <p:nvPr/>
        </p:nvCxnSpPr>
        <p:spPr>
          <a:xfrm>
            <a:off x="7817333" y="3902533"/>
            <a:ext cx="0" cy="323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D41FF7E7-61E3-41CB-B689-712B26802AFC}"/>
              </a:ext>
            </a:extLst>
          </p:cNvPr>
          <p:cNvCxnSpPr>
            <a:cxnSpLocks/>
          </p:cNvCxnSpPr>
          <p:nvPr/>
        </p:nvCxnSpPr>
        <p:spPr>
          <a:xfrm>
            <a:off x="8104524" y="3905391"/>
            <a:ext cx="0" cy="323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>
            <a:extLst>
              <a:ext uri="{FF2B5EF4-FFF2-40B4-BE49-F238E27FC236}">
                <a16:creationId xmlns:a16="http://schemas.microsoft.com/office/drawing/2014/main" id="{CDBAFA0F-0F41-42B6-8941-5B12CA2B375F}"/>
              </a:ext>
            </a:extLst>
          </p:cNvPr>
          <p:cNvSpPr/>
          <p:nvPr/>
        </p:nvSpPr>
        <p:spPr>
          <a:xfrm>
            <a:off x="6697083" y="3985002"/>
            <a:ext cx="165533" cy="1655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2E6AF07A-5CA7-49FD-B0B5-07E892F97D98}"/>
              </a:ext>
            </a:extLst>
          </p:cNvPr>
          <p:cNvSpPr/>
          <p:nvPr/>
        </p:nvSpPr>
        <p:spPr>
          <a:xfrm>
            <a:off x="7590041" y="3981896"/>
            <a:ext cx="165533" cy="165533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56EB99E-9E53-4C0E-9932-55D62EAE6E95}"/>
              </a:ext>
            </a:extLst>
          </p:cNvPr>
          <p:cNvSpPr/>
          <p:nvPr/>
        </p:nvSpPr>
        <p:spPr>
          <a:xfrm>
            <a:off x="7295932" y="3985002"/>
            <a:ext cx="165533" cy="1655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1934FA3E-A217-41DD-869E-06D249CE597B}"/>
              </a:ext>
            </a:extLst>
          </p:cNvPr>
          <p:cNvSpPr/>
          <p:nvPr/>
        </p:nvSpPr>
        <p:spPr>
          <a:xfrm>
            <a:off x="7009983" y="3981895"/>
            <a:ext cx="165533" cy="16553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92B4B712-9C28-47F2-B990-E618E1570D7F}"/>
              </a:ext>
            </a:extLst>
          </p:cNvPr>
          <p:cNvSpPr/>
          <p:nvPr/>
        </p:nvSpPr>
        <p:spPr>
          <a:xfrm>
            <a:off x="7880446" y="3981895"/>
            <a:ext cx="165533" cy="1655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CEB6D224-2480-47AA-9EC9-599E0388F546}"/>
              </a:ext>
            </a:extLst>
          </p:cNvPr>
          <p:cNvSpPr/>
          <p:nvPr/>
        </p:nvSpPr>
        <p:spPr>
          <a:xfrm>
            <a:off x="8172989" y="3985002"/>
            <a:ext cx="165533" cy="1655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7472EDBF-1693-4CCD-A4CD-F0A83B4DCA2D}"/>
              </a:ext>
            </a:extLst>
          </p:cNvPr>
          <p:cNvSpPr txBox="1"/>
          <p:nvPr/>
        </p:nvSpPr>
        <p:spPr>
          <a:xfrm>
            <a:off x="4890597" y="4353366"/>
            <a:ext cx="807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320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0BEA867B-EADC-42AB-9676-C2E9A8D49D6D}"/>
              </a:ext>
            </a:extLst>
          </p:cNvPr>
          <p:cNvSpPr txBox="1"/>
          <p:nvPr/>
        </p:nvSpPr>
        <p:spPr>
          <a:xfrm>
            <a:off x="4003565" y="5216291"/>
            <a:ext cx="807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de-DE" sz="320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D64F7B15-CAEC-45E7-91A7-02354B1DA431}"/>
              </a:ext>
            </a:extLst>
          </p:cNvPr>
          <p:cNvSpPr txBox="1"/>
          <p:nvPr/>
        </p:nvSpPr>
        <p:spPr>
          <a:xfrm>
            <a:off x="4827533" y="5216291"/>
            <a:ext cx="807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de-DE" sz="320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2D7010B-EA7C-4830-A46F-5C11FD907818}"/>
              </a:ext>
            </a:extLst>
          </p:cNvPr>
          <p:cNvSpPr/>
          <p:nvPr/>
        </p:nvSpPr>
        <p:spPr>
          <a:xfrm>
            <a:off x="5231242" y="5793858"/>
            <a:ext cx="165533" cy="16553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2B5B35C0-DF01-4300-83A5-514BD0A1B1B1}"/>
              </a:ext>
            </a:extLst>
          </p:cNvPr>
          <p:cNvSpPr/>
          <p:nvPr/>
        </p:nvSpPr>
        <p:spPr>
          <a:xfrm>
            <a:off x="5302293" y="5052712"/>
            <a:ext cx="165533" cy="1655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38DE3908-296E-4663-AFB6-747EE157048B}"/>
              </a:ext>
            </a:extLst>
          </p:cNvPr>
          <p:cNvSpPr/>
          <p:nvPr/>
        </p:nvSpPr>
        <p:spPr>
          <a:xfrm>
            <a:off x="4862244" y="4815810"/>
            <a:ext cx="165533" cy="165533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43C7FCA8-0083-45E1-9FD4-02247DF28FA0}"/>
              </a:ext>
            </a:extLst>
          </p:cNvPr>
          <p:cNvSpPr/>
          <p:nvPr/>
        </p:nvSpPr>
        <p:spPr>
          <a:xfrm>
            <a:off x="4160472" y="5808606"/>
            <a:ext cx="165533" cy="1655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098888A4-CB4D-4F86-9EBF-88938A3F5FDB}"/>
              </a:ext>
            </a:extLst>
          </p:cNvPr>
          <p:cNvSpPr/>
          <p:nvPr/>
        </p:nvSpPr>
        <p:spPr>
          <a:xfrm>
            <a:off x="1369702" y="4804601"/>
            <a:ext cx="165533" cy="1655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49A29B13-03B6-4E97-BC94-5FD0D74B53E2}"/>
              </a:ext>
            </a:extLst>
          </p:cNvPr>
          <p:cNvSpPr/>
          <p:nvPr/>
        </p:nvSpPr>
        <p:spPr>
          <a:xfrm>
            <a:off x="1813218" y="4709649"/>
            <a:ext cx="165533" cy="1655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CE852CB0-4B2C-439C-8A5D-D01BCD31CDA7}"/>
              </a:ext>
            </a:extLst>
          </p:cNvPr>
          <p:cNvSpPr/>
          <p:nvPr/>
        </p:nvSpPr>
        <p:spPr>
          <a:xfrm>
            <a:off x="2524135" y="5685507"/>
            <a:ext cx="165533" cy="16553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017E1DC4-49D8-4D58-B4A3-C6F375BCA338}"/>
              </a:ext>
            </a:extLst>
          </p:cNvPr>
          <p:cNvSpPr/>
          <p:nvPr/>
        </p:nvSpPr>
        <p:spPr>
          <a:xfrm>
            <a:off x="2606585" y="5050578"/>
            <a:ext cx="165533" cy="1655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F47469B5-20AA-4631-A6C8-0777F4709CA2}"/>
              </a:ext>
            </a:extLst>
          </p:cNvPr>
          <p:cNvSpPr/>
          <p:nvPr/>
        </p:nvSpPr>
        <p:spPr>
          <a:xfrm>
            <a:off x="2259655" y="4779016"/>
            <a:ext cx="165533" cy="165533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75C61F5F-88AA-4662-BC59-2D67B184E996}"/>
              </a:ext>
            </a:extLst>
          </p:cNvPr>
          <p:cNvSpPr/>
          <p:nvPr/>
        </p:nvSpPr>
        <p:spPr>
          <a:xfrm>
            <a:off x="1576029" y="5628325"/>
            <a:ext cx="165533" cy="1655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822BD8C9-B80C-41BB-B9E7-8BD208E40332}"/>
              </a:ext>
            </a:extLst>
          </p:cNvPr>
          <p:cNvCxnSpPr>
            <a:cxnSpLocks/>
          </p:cNvCxnSpPr>
          <p:nvPr/>
        </p:nvCxnSpPr>
        <p:spPr>
          <a:xfrm flipH="1">
            <a:off x="6592402" y="5326978"/>
            <a:ext cx="17692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id="{EFE08D68-FB1F-47CA-815D-FAE2ECCE45CC}"/>
              </a:ext>
            </a:extLst>
          </p:cNvPr>
          <p:cNvSpPr/>
          <p:nvPr/>
        </p:nvSpPr>
        <p:spPr>
          <a:xfrm>
            <a:off x="6713739" y="4861783"/>
            <a:ext cx="165533" cy="1655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203C39FC-E849-4806-AF2C-7C29353EE73E}"/>
              </a:ext>
            </a:extLst>
          </p:cNvPr>
          <p:cNvSpPr/>
          <p:nvPr/>
        </p:nvSpPr>
        <p:spPr>
          <a:xfrm>
            <a:off x="7157255" y="4766831"/>
            <a:ext cx="165533" cy="1655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6A681FFE-81D8-49B3-BB99-692A4CA074D6}"/>
              </a:ext>
            </a:extLst>
          </p:cNvPr>
          <p:cNvSpPr txBox="1"/>
          <p:nvPr/>
        </p:nvSpPr>
        <p:spPr>
          <a:xfrm>
            <a:off x="6713739" y="5214275"/>
            <a:ext cx="807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de-DE" sz="320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FE26A2D7-82FA-48ED-A8F7-7935F1022892}"/>
              </a:ext>
            </a:extLst>
          </p:cNvPr>
          <p:cNvSpPr txBox="1"/>
          <p:nvPr/>
        </p:nvSpPr>
        <p:spPr>
          <a:xfrm>
            <a:off x="7537707" y="5214275"/>
            <a:ext cx="807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de-DE" sz="320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B0948C86-F580-4278-B256-9B3CB7BF6D20}"/>
              </a:ext>
            </a:extLst>
          </p:cNvPr>
          <p:cNvSpPr/>
          <p:nvPr/>
        </p:nvSpPr>
        <p:spPr>
          <a:xfrm>
            <a:off x="7950623" y="5785526"/>
            <a:ext cx="165533" cy="16553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F0DA31F-8DA0-40A7-8D2C-68742F14A328}"/>
              </a:ext>
            </a:extLst>
          </p:cNvPr>
          <p:cNvSpPr/>
          <p:nvPr/>
        </p:nvSpPr>
        <p:spPr>
          <a:xfrm>
            <a:off x="7982588" y="5052712"/>
            <a:ext cx="165533" cy="1655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00AC33B6-0FE2-4485-8CE2-1579A3A63478}"/>
              </a:ext>
            </a:extLst>
          </p:cNvPr>
          <p:cNvSpPr/>
          <p:nvPr/>
        </p:nvSpPr>
        <p:spPr>
          <a:xfrm>
            <a:off x="7590040" y="4821208"/>
            <a:ext cx="165533" cy="165533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3B3E95B4-1402-454F-A058-3F6F1FA53779}"/>
              </a:ext>
            </a:extLst>
          </p:cNvPr>
          <p:cNvSpPr/>
          <p:nvPr/>
        </p:nvSpPr>
        <p:spPr>
          <a:xfrm>
            <a:off x="6868310" y="5797645"/>
            <a:ext cx="165533" cy="1655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E48F0DFD-C223-4A3F-B1F6-7A54A62C1E41}"/>
              </a:ext>
            </a:extLst>
          </p:cNvPr>
          <p:cNvSpPr txBox="1"/>
          <p:nvPr/>
        </p:nvSpPr>
        <p:spPr>
          <a:xfrm>
            <a:off x="6600985" y="3483018"/>
            <a:ext cx="317075" cy="47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05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5B17281C-0A2E-4653-814C-6B8D641493A4}"/>
              </a:ext>
            </a:extLst>
          </p:cNvPr>
          <p:cNvSpPr txBox="1"/>
          <p:nvPr/>
        </p:nvSpPr>
        <p:spPr>
          <a:xfrm>
            <a:off x="7498651" y="3483018"/>
            <a:ext cx="317075" cy="47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05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A5801D4F-4F3C-4CAC-9DBE-D311FA10E413}"/>
              </a:ext>
            </a:extLst>
          </p:cNvPr>
          <p:cNvSpPr txBox="1"/>
          <p:nvPr/>
        </p:nvSpPr>
        <p:spPr>
          <a:xfrm>
            <a:off x="7209048" y="3489191"/>
            <a:ext cx="317075" cy="47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105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465098F2-E13F-4B22-A0B2-1D3E3185B1E6}"/>
              </a:ext>
            </a:extLst>
          </p:cNvPr>
          <p:cNvSpPr txBox="1"/>
          <p:nvPr/>
        </p:nvSpPr>
        <p:spPr>
          <a:xfrm>
            <a:off x="6920133" y="3481210"/>
            <a:ext cx="317075" cy="47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de-DE" sz="105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D8D95744-4DDF-4301-B063-B01337FC9A89}"/>
              </a:ext>
            </a:extLst>
          </p:cNvPr>
          <p:cNvSpPr txBox="1"/>
          <p:nvPr/>
        </p:nvSpPr>
        <p:spPr>
          <a:xfrm>
            <a:off x="7792518" y="3480140"/>
            <a:ext cx="317075" cy="47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de-DE" sz="105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035C6EE-CA8A-4AFB-824E-05985CA92112}"/>
              </a:ext>
            </a:extLst>
          </p:cNvPr>
          <p:cNvSpPr txBox="1"/>
          <p:nvPr/>
        </p:nvSpPr>
        <p:spPr>
          <a:xfrm>
            <a:off x="8085092" y="3486293"/>
            <a:ext cx="317075" cy="47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105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C69C0816-977D-44C8-80CD-0735BB72FDC0}"/>
              </a:ext>
            </a:extLst>
          </p:cNvPr>
          <p:cNvSpPr txBox="1"/>
          <p:nvPr/>
        </p:nvSpPr>
        <p:spPr>
          <a:xfrm>
            <a:off x="9526059" y="4316790"/>
            <a:ext cx="807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320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B0850F73-4C6C-4958-94F0-1D8E09D4DE18}"/>
              </a:ext>
            </a:extLst>
          </p:cNvPr>
          <p:cNvSpPr txBox="1"/>
          <p:nvPr/>
        </p:nvSpPr>
        <p:spPr>
          <a:xfrm>
            <a:off x="10386065" y="4329319"/>
            <a:ext cx="807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320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21C0BAC-FB72-41FE-800E-B21C7991AFD0}"/>
              </a:ext>
            </a:extLst>
          </p:cNvPr>
          <p:cNvSpPr/>
          <p:nvPr/>
        </p:nvSpPr>
        <p:spPr>
          <a:xfrm>
            <a:off x="9392691" y="4423699"/>
            <a:ext cx="1769274" cy="17692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C49487B8-12F8-4030-B9C0-B74267D16087}"/>
              </a:ext>
            </a:extLst>
          </p:cNvPr>
          <p:cNvCxnSpPr>
            <a:cxnSpLocks/>
            <a:stCxn id="122" idx="0"/>
            <a:endCxn id="122" idx="2"/>
          </p:cNvCxnSpPr>
          <p:nvPr/>
        </p:nvCxnSpPr>
        <p:spPr>
          <a:xfrm>
            <a:off x="10277328" y="4423699"/>
            <a:ext cx="0" cy="1769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C7472705-0F93-4B50-A6F5-B3093346204F}"/>
              </a:ext>
            </a:extLst>
          </p:cNvPr>
          <p:cNvSpPr/>
          <p:nvPr/>
        </p:nvSpPr>
        <p:spPr>
          <a:xfrm>
            <a:off x="9419884" y="3890449"/>
            <a:ext cx="1769281" cy="3071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8573D870-25B5-4E72-A3A6-BA4F98F1C99D}"/>
              </a:ext>
            </a:extLst>
          </p:cNvPr>
          <p:cNvCxnSpPr>
            <a:cxnSpLocks/>
          </p:cNvCxnSpPr>
          <p:nvPr/>
        </p:nvCxnSpPr>
        <p:spPr>
          <a:xfrm>
            <a:off x="9724104" y="3890449"/>
            <a:ext cx="0" cy="307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DCB3B1E2-CEBC-47DF-B462-5E3D061A3883}"/>
              </a:ext>
            </a:extLst>
          </p:cNvPr>
          <p:cNvCxnSpPr>
            <a:cxnSpLocks/>
          </p:cNvCxnSpPr>
          <p:nvPr/>
        </p:nvCxnSpPr>
        <p:spPr>
          <a:xfrm>
            <a:off x="10022176" y="3890449"/>
            <a:ext cx="0" cy="307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ABB71C4C-8939-4C09-B6EB-D543EE49B383}"/>
              </a:ext>
            </a:extLst>
          </p:cNvPr>
          <p:cNvCxnSpPr>
            <a:cxnSpLocks/>
          </p:cNvCxnSpPr>
          <p:nvPr/>
        </p:nvCxnSpPr>
        <p:spPr>
          <a:xfrm>
            <a:off x="10318633" y="3884733"/>
            <a:ext cx="0" cy="323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791651D2-1DED-4D21-B1A4-6AF68444F94F}"/>
              </a:ext>
            </a:extLst>
          </p:cNvPr>
          <p:cNvCxnSpPr>
            <a:cxnSpLocks/>
          </p:cNvCxnSpPr>
          <p:nvPr/>
        </p:nvCxnSpPr>
        <p:spPr>
          <a:xfrm>
            <a:off x="10609039" y="3881875"/>
            <a:ext cx="0" cy="323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9C4FDF0D-6BCE-4107-8AB1-B342704BCE9E}"/>
              </a:ext>
            </a:extLst>
          </p:cNvPr>
          <p:cNvCxnSpPr>
            <a:cxnSpLocks/>
          </p:cNvCxnSpPr>
          <p:nvPr/>
        </p:nvCxnSpPr>
        <p:spPr>
          <a:xfrm>
            <a:off x="10896230" y="3884733"/>
            <a:ext cx="0" cy="323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llipse 129">
            <a:extLst>
              <a:ext uri="{FF2B5EF4-FFF2-40B4-BE49-F238E27FC236}">
                <a16:creationId xmlns:a16="http://schemas.microsoft.com/office/drawing/2014/main" id="{64458AAF-7BF8-42B9-BAF5-838F5CD0FC60}"/>
              </a:ext>
            </a:extLst>
          </p:cNvPr>
          <p:cNvSpPr/>
          <p:nvPr/>
        </p:nvSpPr>
        <p:spPr>
          <a:xfrm>
            <a:off x="10087638" y="3961325"/>
            <a:ext cx="165533" cy="1655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1802A92A-1729-40C8-8F3A-545A0B55C539}"/>
              </a:ext>
            </a:extLst>
          </p:cNvPr>
          <p:cNvSpPr/>
          <p:nvPr/>
        </p:nvSpPr>
        <p:spPr>
          <a:xfrm>
            <a:off x="10381747" y="3961238"/>
            <a:ext cx="165533" cy="165533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67A43F6F-764C-4D95-9CEE-9F17E05716E0}"/>
              </a:ext>
            </a:extLst>
          </p:cNvPr>
          <p:cNvSpPr/>
          <p:nvPr/>
        </p:nvSpPr>
        <p:spPr>
          <a:xfrm>
            <a:off x="9494263" y="3964373"/>
            <a:ext cx="165533" cy="1655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85B972FF-6F0E-4639-B543-88756B8985C5}"/>
              </a:ext>
            </a:extLst>
          </p:cNvPr>
          <p:cNvSpPr/>
          <p:nvPr/>
        </p:nvSpPr>
        <p:spPr>
          <a:xfrm>
            <a:off x="10967027" y="3964374"/>
            <a:ext cx="165533" cy="16553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5D25AA95-A48F-439E-A2D9-886E216F4CE7}"/>
              </a:ext>
            </a:extLst>
          </p:cNvPr>
          <p:cNvSpPr/>
          <p:nvPr/>
        </p:nvSpPr>
        <p:spPr>
          <a:xfrm>
            <a:off x="10672152" y="3961237"/>
            <a:ext cx="165533" cy="1655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C1E8816B-9578-4BBA-897C-7A57B5BA41B8}"/>
              </a:ext>
            </a:extLst>
          </p:cNvPr>
          <p:cNvSpPr/>
          <p:nvPr/>
        </p:nvSpPr>
        <p:spPr>
          <a:xfrm>
            <a:off x="9793937" y="3960942"/>
            <a:ext cx="165533" cy="1655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4026F328-675B-4B26-8CC3-9A85D5359047}"/>
              </a:ext>
            </a:extLst>
          </p:cNvPr>
          <p:cNvCxnSpPr>
            <a:cxnSpLocks/>
          </p:cNvCxnSpPr>
          <p:nvPr/>
        </p:nvCxnSpPr>
        <p:spPr>
          <a:xfrm flipH="1">
            <a:off x="9384108" y="5306320"/>
            <a:ext cx="17692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lipse 136">
            <a:extLst>
              <a:ext uri="{FF2B5EF4-FFF2-40B4-BE49-F238E27FC236}">
                <a16:creationId xmlns:a16="http://schemas.microsoft.com/office/drawing/2014/main" id="{A9A15455-96BF-43D8-87A0-D0C71A725526}"/>
              </a:ext>
            </a:extLst>
          </p:cNvPr>
          <p:cNvSpPr/>
          <p:nvPr/>
        </p:nvSpPr>
        <p:spPr>
          <a:xfrm>
            <a:off x="9505445" y="4841125"/>
            <a:ext cx="165533" cy="1655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293F01AE-40B4-4497-8C21-5D1449EEB65E}"/>
              </a:ext>
            </a:extLst>
          </p:cNvPr>
          <p:cNvSpPr/>
          <p:nvPr/>
        </p:nvSpPr>
        <p:spPr>
          <a:xfrm>
            <a:off x="9948961" y="4746173"/>
            <a:ext cx="165533" cy="1655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0E8126C4-F0E1-4045-9314-05D97D76A90E}"/>
              </a:ext>
            </a:extLst>
          </p:cNvPr>
          <p:cNvSpPr txBox="1"/>
          <p:nvPr/>
        </p:nvSpPr>
        <p:spPr>
          <a:xfrm>
            <a:off x="9505445" y="5193617"/>
            <a:ext cx="807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de-DE" sz="320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67C9F25F-2F4E-4C5D-B180-B2EFC70762E3}"/>
              </a:ext>
            </a:extLst>
          </p:cNvPr>
          <p:cNvSpPr txBox="1"/>
          <p:nvPr/>
        </p:nvSpPr>
        <p:spPr>
          <a:xfrm>
            <a:off x="10329413" y="5193617"/>
            <a:ext cx="807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de-DE" sz="320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6101C49E-268C-460C-9E3B-FB10B85DDB4A}"/>
              </a:ext>
            </a:extLst>
          </p:cNvPr>
          <p:cNvSpPr/>
          <p:nvPr/>
        </p:nvSpPr>
        <p:spPr>
          <a:xfrm>
            <a:off x="10742329" y="5764868"/>
            <a:ext cx="165533" cy="16553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B17D0555-D19D-411A-B995-60DC2F2FB3B2}"/>
              </a:ext>
            </a:extLst>
          </p:cNvPr>
          <p:cNvSpPr/>
          <p:nvPr/>
        </p:nvSpPr>
        <p:spPr>
          <a:xfrm>
            <a:off x="10774294" y="5032054"/>
            <a:ext cx="165533" cy="1655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D7AF453D-DB3A-4DAE-9342-DBB173A433B6}"/>
              </a:ext>
            </a:extLst>
          </p:cNvPr>
          <p:cNvSpPr/>
          <p:nvPr/>
        </p:nvSpPr>
        <p:spPr>
          <a:xfrm>
            <a:off x="10381746" y="4800550"/>
            <a:ext cx="165533" cy="165533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361C81BD-9468-473B-A315-6A1AA29E0014}"/>
              </a:ext>
            </a:extLst>
          </p:cNvPr>
          <p:cNvSpPr/>
          <p:nvPr/>
        </p:nvSpPr>
        <p:spPr>
          <a:xfrm>
            <a:off x="9660016" y="5776987"/>
            <a:ext cx="165533" cy="1655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E98C1B12-D449-44E5-9B8D-9E07763FBBFC}"/>
              </a:ext>
            </a:extLst>
          </p:cNvPr>
          <p:cNvSpPr txBox="1"/>
          <p:nvPr/>
        </p:nvSpPr>
        <p:spPr>
          <a:xfrm>
            <a:off x="9997536" y="3468076"/>
            <a:ext cx="317075" cy="47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05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5DEDE0B1-01A8-4761-B628-53ADC0A34D31}"/>
              </a:ext>
            </a:extLst>
          </p:cNvPr>
          <p:cNvSpPr txBox="1"/>
          <p:nvPr/>
        </p:nvSpPr>
        <p:spPr>
          <a:xfrm>
            <a:off x="10290357" y="3462360"/>
            <a:ext cx="317075" cy="47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05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1A5CAD1F-B27D-48F0-B118-2B79E9829618}"/>
              </a:ext>
            </a:extLst>
          </p:cNvPr>
          <p:cNvSpPr txBox="1"/>
          <p:nvPr/>
        </p:nvSpPr>
        <p:spPr>
          <a:xfrm>
            <a:off x="9402867" y="3475249"/>
            <a:ext cx="317075" cy="47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105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EE824BE9-EFE8-4A99-B8B6-8A460BB4506C}"/>
              </a:ext>
            </a:extLst>
          </p:cNvPr>
          <p:cNvSpPr txBox="1"/>
          <p:nvPr/>
        </p:nvSpPr>
        <p:spPr>
          <a:xfrm>
            <a:off x="10866216" y="3475249"/>
            <a:ext cx="317075" cy="47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de-DE" sz="105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C7F54BF1-C92D-45C2-B4BC-104DF44CB81D}"/>
              </a:ext>
            </a:extLst>
          </p:cNvPr>
          <p:cNvSpPr txBox="1"/>
          <p:nvPr/>
        </p:nvSpPr>
        <p:spPr>
          <a:xfrm>
            <a:off x="10581323" y="3472169"/>
            <a:ext cx="317075" cy="47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de-DE" sz="105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FEF79AEF-8C18-4673-AAA8-C136EB56D21E}"/>
              </a:ext>
            </a:extLst>
          </p:cNvPr>
          <p:cNvSpPr txBox="1"/>
          <p:nvPr/>
        </p:nvSpPr>
        <p:spPr>
          <a:xfrm>
            <a:off x="9703892" y="3468076"/>
            <a:ext cx="317075" cy="47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105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80B10650-532C-4966-8016-EAA4F24CABCA}"/>
              </a:ext>
            </a:extLst>
          </p:cNvPr>
          <p:cNvCxnSpPr>
            <a:cxnSpLocks/>
          </p:cNvCxnSpPr>
          <p:nvPr/>
        </p:nvCxnSpPr>
        <p:spPr>
          <a:xfrm>
            <a:off x="8528006" y="5164474"/>
            <a:ext cx="642305" cy="0"/>
          </a:xfrm>
          <a:prstGeom prst="straightConnector1">
            <a:avLst/>
          </a:prstGeom>
          <a:ln w="38100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1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93" grpId="0"/>
      <p:bldP spid="8" grpId="0" animBg="1"/>
      <p:bldP spid="49" grpId="0" animBg="1"/>
      <p:bldP spid="51" grpId="0" animBg="1"/>
      <p:bldP spid="57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9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4" grpId="0"/>
      <p:bldP spid="95" grpId="0"/>
      <p:bldP spid="96" grpId="0"/>
      <p:bldP spid="53" grpId="0" animBg="1"/>
      <p:bldP spid="48" grpId="0" animBg="1"/>
      <p:bldP spid="52" grpId="0" animBg="1"/>
      <p:bldP spid="50" grpId="0" animBg="1"/>
      <p:bldP spid="104" grpId="0" animBg="1"/>
      <p:bldP spid="105" grpId="0" animBg="1"/>
      <p:bldP spid="106" grpId="0"/>
      <p:bldP spid="107" grpId="0"/>
      <p:bldP spid="108" grpId="0" animBg="1"/>
      <p:bldP spid="109" grpId="0" animBg="1"/>
      <p:bldP spid="110" grpId="0" animBg="1"/>
      <p:bldP spid="111" grpId="0" animBg="1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 animBg="1"/>
      <p:bldP spid="124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8" grpId="0" animBg="1"/>
      <p:bldP spid="139" grpId="0"/>
      <p:bldP spid="140" grpId="0"/>
      <p:bldP spid="141" grpId="0" animBg="1"/>
      <p:bldP spid="142" grpId="0" animBg="1"/>
      <p:bldP spid="143" grpId="0" animBg="1"/>
      <p:bldP spid="144" grpId="0" animBg="1"/>
      <p:bldP spid="145" grpId="0"/>
      <p:bldP spid="146" grpId="0"/>
      <p:bldP spid="147" grpId="0"/>
      <p:bldP spid="148" grpId="0"/>
      <p:bldP spid="149" grpId="0"/>
      <p:bldP spid="1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16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C11580-B3F2-45AC-BFCF-A99DEB9B5ABC}"/>
              </a:ext>
            </a:extLst>
          </p:cNvPr>
          <p:cNvSpPr txBox="1"/>
          <p:nvPr/>
        </p:nvSpPr>
        <p:spPr>
          <a:xfrm>
            <a:off x="782649" y="673768"/>
            <a:ext cx="114093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ASHED </a:t>
            </a:r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NIFORM </a:t>
            </a:r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RID</a:t>
            </a:r>
            <a:endParaRPr lang="de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Wie hilft das beim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Gathering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anhand der Eckpunkte bestimmen welche Gitterzellen geschnitten werden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Für jeden Partikel darin: Dichtebeitrag berechnen und aufaddieren</a:t>
            </a:r>
          </a:p>
          <a:p>
            <a:pPr lvl="1"/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Wie hilft das bei Speicherzugriffen?</a:t>
            </a:r>
          </a:p>
          <a:p>
            <a:pPr lvl="1"/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durch räumliche Sortierung liegen benachbarte Partikel sequentiell im Speicher</a:t>
            </a:r>
          </a:p>
          <a:p>
            <a:pPr lvl="1"/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wahrscheinlich, dass Partikel, die einen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schneiden, sequentiell im Speicher liegen</a:t>
            </a:r>
          </a:p>
        </p:txBody>
      </p:sp>
    </p:spTree>
    <p:extLst>
      <p:ext uri="{BB962C8B-B14F-4D97-AF65-F5344CB8AC3E}">
        <p14:creationId xmlns:p14="http://schemas.microsoft.com/office/powerpoint/2010/main" val="330569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2731DDC-119E-49C2-B795-2D35F3DED50B}"/>
              </a:ext>
            </a:extLst>
          </p:cNvPr>
          <p:cNvSpPr/>
          <p:nvPr/>
        </p:nvSpPr>
        <p:spPr>
          <a:xfrm>
            <a:off x="2240280" y="3103102"/>
            <a:ext cx="9467042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200" b="1" dirty="0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uvec3 </a:t>
            </a:r>
            <a:r>
              <a:rPr lang="fr-FR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grid_position</a:t>
            </a:r>
            <a:r>
              <a:rPr lang="fr-FR" sz="1200" b="1" dirty="0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 = </a:t>
            </a:r>
            <a:r>
              <a:rPr lang="fr-FR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particle_position</a:t>
            </a:r>
            <a:r>
              <a:rPr lang="fr-FR" sz="1200" b="1" dirty="0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 * </a:t>
            </a:r>
            <a:r>
              <a:rPr lang="fr-FR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resolution</a:t>
            </a:r>
            <a:endParaRPr lang="fr-FR" sz="1200" b="1" dirty="0">
              <a:solidFill>
                <a:schemeClr val="tx1"/>
              </a:solidFill>
              <a:latin typeface="Courier New" panose="02070309020205020404" pitchFamily="49" charset="0"/>
              <a:ea typeface="CMU Serif" panose="02000603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17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C11580-B3F2-45AC-BFCF-A99DEB9B5ABC}"/>
              </a:ext>
            </a:extLst>
          </p:cNvPr>
          <p:cNvSpPr txBox="1"/>
          <p:nvPr/>
        </p:nvSpPr>
        <p:spPr>
          <a:xfrm>
            <a:off x="782649" y="673768"/>
            <a:ext cx="1092467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ASHED </a:t>
            </a:r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NIFORM </a:t>
            </a:r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RID</a:t>
            </a:r>
            <a:endParaRPr lang="de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Aufbau Datenstruktur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Jeden Partikel einer Gitterzelle zuweisen</a:t>
            </a:r>
          </a:p>
          <a:p>
            <a:pPr marL="914400" lvl="1" indent="-457200">
              <a:buFont typeface="+mj-lt"/>
              <a:buAutoNum type="arabicPeriod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Partikelposition wird auf Gitterauflösung quantisiert</a:t>
            </a:r>
          </a:p>
          <a:p>
            <a:pPr marL="1371600" lvl="2" indent="-457200">
              <a:buFont typeface="Symbol" panose="05050102010706020507" pitchFamily="18" charset="2"/>
              <a:buChar char="-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1371600" lvl="2" indent="-457200">
              <a:buFont typeface="Symbol" panose="05050102010706020507" pitchFamily="18" charset="2"/>
              <a:buChar char="-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Gitterposition wird auf Array Index abgebildet</a:t>
            </a:r>
          </a:p>
          <a:p>
            <a:pPr lvl="2"/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Berechnung der Startadresse jeder Gitterzelle</a:t>
            </a:r>
          </a:p>
          <a:p>
            <a:pPr marL="914400" lvl="1" indent="-457200">
              <a:buFont typeface="+mj-lt"/>
              <a:buAutoNum type="arabicPeriod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Prefix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Sum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  <a:p>
            <a:pPr lvl="1"/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14400" lvl="1" indent="-457200">
              <a:buFont typeface="+mj-lt"/>
              <a:buAutoNum type="arabicPeriod" startAt="3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Sortierung der Partikel in den jeweiligen Adressbereich</a:t>
            </a:r>
          </a:p>
          <a:p>
            <a:pPr marL="914400" lvl="1" indent="-457200">
              <a:buFont typeface="+mj-lt"/>
              <a:buAutoNum type="arabicPeriod" startAt="3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14400" lvl="1" indent="-457200">
              <a:buFont typeface="+mj-lt"/>
              <a:buAutoNum type="arabicPeriod" startAt="3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1"/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31B8C77-9A2C-4A83-A1BD-D748290F8388}"/>
              </a:ext>
            </a:extLst>
          </p:cNvPr>
          <p:cNvSpPr/>
          <p:nvPr/>
        </p:nvSpPr>
        <p:spPr>
          <a:xfrm>
            <a:off x="2249424" y="3984469"/>
            <a:ext cx="9457898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de-DE" sz="1200" b="1" dirty="0">
              <a:solidFill>
                <a:schemeClr val="tx1"/>
              </a:solidFill>
              <a:latin typeface="Courier New" panose="02070309020205020404" pitchFamily="49" charset="0"/>
              <a:ea typeface="CMU Serif" panose="02000603000000000000" pitchFamily="2" charset="0"/>
              <a:cs typeface="Courier New" panose="02070309020205020404" pitchFamily="49" charset="0"/>
            </a:endParaRPr>
          </a:p>
          <a:p>
            <a:pPr lvl="1"/>
            <a:r>
              <a:rPr lang="de-DE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uint</a:t>
            </a:r>
            <a:r>
              <a:rPr lang="de-DE" sz="1200" b="1" dirty="0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de-DE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index</a:t>
            </a:r>
            <a:r>
              <a:rPr lang="de-DE" sz="1200" b="1" dirty="0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 = </a:t>
            </a:r>
            <a:r>
              <a:rPr lang="de-DE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grid_position.x</a:t>
            </a:r>
            <a:r>
              <a:rPr lang="de-DE" sz="1200" b="1" dirty="0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 + </a:t>
            </a:r>
            <a:r>
              <a:rPr lang="de-DE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resolution</a:t>
            </a:r>
            <a:r>
              <a:rPr lang="de-DE" sz="1200" b="1" dirty="0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 * (</a:t>
            </a:r>
            <a:r>
              <a:rPr lang="de-DE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grid_position.y</a:t>
            </a:r>
            <a:r>
              <a:rPr lang="de-DE" sz="1200" b="1" dirty="0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 + </a:t>
            </a:r>
            <a:r>
              <a:rPr lang="de-DE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resolution</a:t>
            </a:r>
            <a:r>
              <a:rPr lang="de-DE" sz="1200" b="1" dirty="0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 * </a:t>
            </a:r>
            <a:r>
              <a:rPr lang="de-DE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grid_position.z</a:t>
            </a:r>
            <a:r>
              <a:rPr lang="de-DE" sz="1200" b="1" dirty="0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fr-FR" sz="1400" b="1" dirty="0">
              <a:solidFill>
                <a:schemeClr val="tx1"/>
              </a:solidFill>
              <a:latin typeface="Courier New" panose="02070309020205020404" pitchFamily="49" charset="0"/>
              <a:ea typeface="CMU Serif" panose="02000603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37AAE7C-057F-4575-970B-01560F7915F4}"/>
              </a:ext>
            </a:extLst>
          </p:cNvPr>
          <p:cNvSpPr/>
          <p:nvPr/>
        </p:nvSpPr>
        <p:spPr>
          <a:xfrm>
            <a:off x="3944000" y="5095675"/>
            <a:ext cx="1204072" cy="3071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728998D-F80D-48DC-BC1A-2E6F186E9FC0}"/>
              </a:ext>
            </a:extLst>
          </p:cNvPr>
          <p:cNvCxnSpPr>
            <a:cxnSpLocks/>
          </p:cNvCxnSpPr>
          <p:nvPr/>
        </p:nvCxnSpPr>
        <p:spPr>
          <a:xfrm>
            <a:off x="4248219" y="5095675"/>
            <a:ext cx="0" cy="307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2D381C0-7EFD-4165-A2F1-3AD354E8CF09}"/>
              </a:ext>
            </a:extLst>
          </p:cNvPr>
          <p:cNvCxnSpPr>
            <a:cxnSpLocks/>
          </p:cNvCxnSpPr>
          <p:nvPr/>
        </p:nvCxnSpPr>
        <p:spPr>
          <a:xfrm>
            <a:off x="4546291" y="5095675"/>
            <a:ext cx="0" cy="307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67B9539-58A3-4F94-AAD2-4B440FFBBC44}"/>
              </a:ext>
            </a:extLst>
          </p:cNvPr>
          <p:cNvCxnSpPr>
            <a:cxnSpLocks/>
          </p:cNvCxnSpPr>
          <p:nvPr/>
        </p:nvCxnSpPr>
        <p:spPr>
          <a:xfrm>
            <a:off x="4842748" y="5089959"/>
            <a:ext cx="0" cy="323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36AA23F-FB33-464B-B7E4-D721C10A1648}"/>
              </a:ext>
            </a:extLst>
          </p:cNvPr>
          <p:cNvCxnSpPr>
            <a:cxnSpLocks/>
          </p:cNvCxnSpPr>
          <p:nvPr/>
        </p:nvCxnSpPr>
        <p:spPr>
          <a:xfrm>
            <a:off x="5453695" y="5252467"/>
            <a:ext cx="642305" cy="0"/>
          </a:xfrm>
          <a:prstGeom prst="straightConnector1">
            <a:avLst/>
          </a:prstGeom>
          <a:ln w="38100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341526A3-F17E-4E75-A9E5-4DD35FE0BC8A}"/>
              </a:ext>
            </a:extLst>
          </p:cNvPr>
          <p:cNvSpPr/>
          <p:nvPr/>
        </p:nvSpPr>
        <p:spPr>
          <a:xfrm>
            <a:off x="6401623" y="5089959"/>
            <a:ext cx="1204072" cy="3071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57EB39E-AFC7-4689-AE57-8C4CF98C5329}"/>
              </a:ext>
            </a:extLst>
          </p:cNvPr>
          <p:cNvCxnSpPr>
            <a:cxnSpLocks/>
          </p:cNvCxnSpPr>
          <p:nvPr/>
        </p:nvCxnSpPr>
        <p:spPr>
          <a:xfrm>
            <a:off x="6705842" y="5089959"/>
            <a:ext cx="0" cy="307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FEBB17D1-9FEA-4AA8-86FB-E49BBC1D0757}"/>
              </a:ext>
            </a:extLst>
          </p:cNvPr>
          <p:cNvCxnSpPr>
            <a:cxnSpLocks/>
          </p:cNvCxnSpPr>
          <p:nvPr/>
        </p:nvCxnSpPr>
        <p:spPr>
          <a:xfrm>
            <a:off x="7003914" y="5089959"/>
            <a:ext cx="0" cy="307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45C8972-81D7-405C-980E-B8591BD51A8E}"/>
              </a:ext>
            </a:extLst>
          </p:cNvPr>
          <p:cNvCxnSpPr>
            <a:cxnSpLocks/>
          </p:cNvCxnSpPr>
          <p:nvPr/>
        </p:nvCxnSpPr>
        <p:spPr>
          <a:xfrm>
            <a:off x="7300371" y="5084243"/>
            <a:ext cx="0" cy="323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38C1C99-F6B4-4418-B1AC-E2CB48FB1863}"/>
              </a:ext>
            </a:extLst>
          </p:cNvPr>
          <p:cNvSpPr txBox="1"/>
          <p:nvPr/>
        </p:nvSpPr>
        <p:spPr>
          <a:xfrm>
            <a:off x="3951740" y="5097019"/>
            <a:ext cx="123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4    2    5     1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19108A7-CFF8-4C48-9D9C-F5BF47566973}"/>
              </a:ext>
            </a:extLst>
          </p:cNvPr>
          <p:cNvSpPr txBox="1"/>
          <p:nvPr/>
        </p:nvSpPr>
        <p:spPr>
          <a:xfrm>
            <a:off x="6418525" y="5095675"/>
            <a:ext cx="133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0    4    6    11</a:t>
            </a:r>
          </a:p>
        </p:txBody>
      </p:sp>
    </p:spTree>
    <p:extLst>
      <p:ext uri="{BB962C8B-B14F-4D97-AF65-F5344CB8AC3E}">
        <p14:creationId xmlns:p14="http://schemas.microsoft.com/office/powerpoint/2010/main" val="29753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  <p:bldP spid="2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18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C11580-B3F2-45AC-BFCF-A99DEB9B5ABC}"/>
              </a:ext>
            </a:extLst>
          </p:cNvPr>
          <p:cNvSpPr txBox="1"/>
          <p:nvPr/>
        </p:nvSpPr>
        <p:spPr>
          <a:xfrm>
            <a:off x="782649" y="673768"/>
            <a:ext cx="1092467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ASHED </a:t>
            </a:r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NIFORM </a:t>
            </a:r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RID</a:t>
            </a:r>
            <a:endParaRPr lang="de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Nachteile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Jede Gitterzelle ist tatsächlich in Array vorhanden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1"/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  </a:t>
            </a:r>
            <a:r>
              <a:rPr lang="de-DE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konstanter Speicherverbrauch für alle Gitterzellen, auch für leere</a:t>
            </a:r>
          </a:p>
          <a:p>
            <a:pPr lvl="1"/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1"/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   nur relevant für hohe Gitterauflösungen</a:t>
            </a:r>
          </a:p>
          <a:p>
            <a:pPr lvl="1"/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1"/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1"/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out-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-place Sortierung der Partikel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1"/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  Sortierte Partikelliste verdoppelt Speicherbedarf</a:t>
            </a:r>
          </a:p>
          <a:p>
            <a:pPr lvl="1"/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1"/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  kann ggf. mit in-place Sortierung ersetzt werden</a:t>
            </a:r>
          </a:p>
          <a:p>
            <a:pPr lvl="1"/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12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19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C11580-B3F2-45AC-BFCF-A99DEB9B5ABC}"/>
              </a:ext>
            </a:extLst>
          </p:cNvPr>
          <p:cNvSpPr txBox="1"/>
          <p:nvPr/>
        </p:nvSpPr>
        <p:spPr>
          <a:xfrm>
            <a:off x="782649" y="673768"/>
            <a:ext cx="10924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RGEBNISSE</a:t>
            </a:r>
            <a:endParaRPr lang="de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4FC7E92-776D-4F52-9F1F-0342CD8A4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244769"/>
              </p:ext>
            </p:extLst>
          </p:nvPr>
        </p:nvGraphicFramePr>
        <p:xfrm>
          <a:off x="782649" y="1345722"/>
          <a:ext cx="10464471" cy="4680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342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2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C3566B-4C21-40FC-8E5F-97039D4FF275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A9B3CB1-A125-4595-BCCA-B005C5940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067" y="888382"/>
            <a:ext cx="5667865" cy="50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72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20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C11580-B3F2-45AC-BFCF-A99DEB9B5ABC}"/>
              </a:ext>
            </a:extLst>
          </p:cNvPr>
          <p:cNvSpPr txBox="1"/>
          <p:nvPr/>
        </p:nvSpPr>
        <p:spPr>
          <a:xfrm>
            <a:off x="782649" y="673768"/>
            <a:ext cx="1092467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RGEBNISSE</a:t>
            </a:r>
          </a:p>
          <a:p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Synchronisation (atomare Schreibzugriffe)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alle Schreibzugriffe auf 32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→ quasi sequentiell</a:t>
            </a:r>
          </a:p>
          <a:p>
            <a:pPr marL="1371600" lvl="2" indent="-457200">
              <a:buFont typeface="Symbol" panose="05050102010706020507" pitchFamily="18" charset="2"/>
              <a:buChar char="-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2"/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   schneller oder gleich schnell (Caching)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Schreibzugriff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Gathering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benötigt räumlich sortierte Partikelliste,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Scattering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nicht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2"/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  </a:t>
            </a:r>
            <a:r>
              <a:rPr lang="de-DE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Scattering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mit räumlich sortierte Partikelliste</a:t>
            </a:r>
          </a:p>
          <a:p>
            <a:pPr lvl="2"/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2"/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   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schneller als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Gathering</a:t>
            </a: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861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21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C11580-B3F2-45AC-BFCF-A99DEB9B5ABC}"/>
              </a:ext>
            </a:extLst>
          </p:cNvPr>
          <p:cNvSpPr txBox="1"/>
          <p:nvPr/>
        </p:nvSpPr>
        <p:spPr>
          <a:xfrm>
            <a:off x="782649" y="673768"/>
            <a:ext cx="10924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RGEBNISSE</a:t>
            </a:r>
            <a:endParaRPr lang="de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24FC7E92-776D-4F52-9F1F-0342CD8A4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095441"/>
              </p:ext>
            </p:extLst>
          </p:nvPr>
        </p:nvGraphicFramePr>
        <p:xfrm>
          <a:off x="807559" y="1353312"/>
          <a:ext cx="10576881" cy="4471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5197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22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C11580-B3F2-45AC-BFCF-A99DEB9B5ABC}"/>
              </a:ext>
            </a:extLst>
          </p:cNvPr>
          <p:cNvSpPr txBox="1"/>
          <p:nvPr/>
        </p:nvSpPr>
        <p:spPr>
          <a:xfrm>
            <a:off x="782649" y="673768"/>
            <a:ext cx="1092467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RGEBNISSE</a:t>
            </a: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69A55884-AF97-49F2-A466-346603123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206051"/>
              </p:ext>
            </p:extLst>
          </p:nvPr>
        </p:nvGraphicFramePr>
        <p:xfrm>
          <a:off x="1659269" y="1394590"/>
          <a:ext cx="9171432" cy="4789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0585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23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C11580-B3F2-45AC-BFCF-A99DEB9B5ABC}"/>
              </a:ext>
            </a:extLst>
          </p:cNvPr>
          <p:cNvSpPr txBox="1"/>
          <p:nvPr/>
        </p:nvSpPr>
        <p:spPr>
          <a:xfrm>
            <a:off x="782649" y="673768"/>
            <a:ext cx="1092467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RGEBNISSE</a:t>
            </a: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69A55884-AF97-49F2-A466-346603123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5524145"/>
              </p:ext>
            </p:extLst>
          </p:nvPr>
        </p:nvGraphicFramePr>
        <p:xfrm>
          <a:off x="1659269" y="1394590"/>
          <a:ext cx="9171432" cy="4789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8CDBC4CE-6626-4DB2-966C-F308A01AE491}"/>
              </a:ext>
            </a:extLst>
          </p:cNvPr>
          <p:cNvSpPr/>
          <p:nvPr/>
        </p:nvSpPr>
        <p:spPr>
          <a:xfrm>
            <a:off x="5696712" y="4379976"/>
            <a:ext cx="362712" cy="1499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B65044-9B49-473C-A84E-D08DFE038191}"/>
              </a:ext>
            </a:extLst>
          </p:cNvPr>
          <p:cNvSpPr txBox="1"/>
          <p:nvPr/>
        </p:nvSpPr>
        <p:spPr>
          <a:xfrm>
            <a:off x="1667736" y="150783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7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24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C11580-B3F2-45AC-BFCF-A99DEB9B5ABC}"/>
              </a:ext>
            </a:extLst>
          </p:cNvPr>
          <p:cNvSpPr txBox="1"/>
          <p:nvPr/>
        </p:nvSpPr>
        <p:spPr>
          <a:xfrm>
            <a:off x="782649" y="673768"/>
            <a:ext cx="1092467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UFGABENSTELLUNG</a:t>
            </a:r>
            <a:endParaRPr lang="de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Literaturrecherche zu Ambient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Occlusion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auf Partikeldaten und Beschleunigungsdatenstrukturen für ein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Gathering</a:t>
            </a: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Entwicklung eines schnellen Algorithmus zum Aufbau einer geeigneten Beschleunigungsdatenstruktur aus einer ungeordneten Liste Partikel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Entwicklung eines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Gathering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Ansatzes für die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Voxelisierung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mit der Beschleunigungsdatenstruktur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Cone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Tracing mit der entstandenen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Approximation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Ground-Truth-Renderer für Ambient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Occlusion</a:t>
            </a: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Qualitative und Quantitative Evaluation der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Renderergebnisse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und Geschwindigkeiten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6E26ACE-915E-4E58-AA62-989CCA3973F9}"/>
              </a:ext>
            </a:extLst>
          </p:cNvPr>
          <p:cNvCxnSpPr>
            <a:cxnSpLocks/>
          </p:cNvCxnSpPr>
          <p:nvPr/>
        </p:nvCxnSpPr>
        <p:spPr>
          <a:xfrm>
            <a:off x="9951397" y="1828799"/>
            <a:ext cx="97276" cy="136187"/>
          </a:xfrm>
          <a:prstGeom prst="line">
            <a:avLst/>
          </a:prstGeom>
          <a:ln w="38100">
            <a:solidFill>
              <a:srgbClr val="5CBC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F923336-0205-4EA9-92CF-97DF72B49F36}"/>
              </a:ext>
            </a:extLst>
          </p:cNvPr>
          <p:cNvCxnSpPr>
            <a:cxnSpLocks/>
          </p:cNvCxnSpPr>
          <p:nvPr/>
        </p:nvCxnSpPr>
        <p:spPr>
          <a:xfrm flipV="1">
            <a:off x="10035703" y="1556425"/>
            <a:ext cx="246434" cy="395592"/>
          </a:xfrm>
          <a:prstGeom prst="line">
            <a:avLst/>
          </a:prstGeom>
          <a:ln w="38100">
            <a:solidFill>
              <a:srgbClr val="5CBC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F4E4E71-F919-45F3-9896-F3AF22D20C69}"/>
              </a:ext>
            </a:extLst>
          </p:cNvPr>
          <p:cNvCxnSpPr>
            <a:cxnSpLocks/>
          </p:cNvCxnSpPr>
          <p:nvPr/>
        </p:nvCxnSpPr>
        <p:spPr>
          <a:xfrm>
            <a:off x="9951397" y="2711456"/>
            <a:ext cx="97276" cy="136187"/>
          </a:xfrm>
          <a:prstGeom prst="line">
            <a:avLst/>
          </a:prstGeom>
          <a:ln w="38100">
            <a:solidFill>
              <a:srgbClr val="5CBC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4D3B6F9-B33B-4CF7-820C-976EBB5005D7}"/>
              </a:ext>
            </a:extLst>
          </p:cNvPr>
          <p:cNvCxnSpPr>
            <a:cxnSpLocks/>
          </p:cNvCxnSpPr>
          <p:nvPr/>
        </p:nvCxnSpPr>
        <p:spPr>
          <a:xfrm flipV="1">
            <a:off x="10035703" y="2439082"/>
            <a:ext cx="246434" cy="395592"/>
          </a:xfrm>
          <a:prstGeom prst="line">
            <a:avLst/>
          </a:prstGeom>
          <a:ln w="38100">
            <a:solidFill>
              <a:srgbClr val="5CBC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4A27204-EEE2-42EB-8201-1110FC871B56}"/>
              </a:ext>
            </a:extLst>
          </p:cNvPr>
          <p:cNvCxnSpPr>
            <a:cxnSpLocks/>
          </p:cNvCxnSpPr>
          <p:nvPr/>
        </p:nvCxnSpPr>
        <p:spPr>
          <a:xfrm>
            <a:off x="9951397" y="3509592"/>
            <a:ext cx="97276" cy="136187"/>
          </a:xfrm>
          <a:prstGeom prst="line">
            <a:avLst/>
          </a:prstGeom>
          <a:ln w="38100">
            <a:solidFill>
              <a:srgbClr val="5CBC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1C6429C-6ECC-4DC2-A7CB-0E6A91F95472}"/>
              </a:ext>
            </a:extLst>
          </p:cNvPr>
          <p:cNvCxnSpPr>
            <a:cxnSpLocks/>
          </p:cNvCxnSpPr>
          <p:nvPr/>
        </p:nvCxnSpPr>
        <p:spPr>
          <a:xfrm flipV="1">
            <a:off x="10035703" y="3237218"/>
            <a:ext cx="246434" cy="395592"/>
          </a:xfrm>
          <a:prstGeom prst="line">
            <a:avLst/>
          </a:prstGeom>
          <a:ln w="38100">
            <a:solidFill>
              <a:srgbClr val="5CBC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D663430-0570-47A3-A47C-793B52C6B516}"/>
              </a:ext>
            </a:extLst>
          </p:cNvPr>
          <p:cNvCxnSpPr>
            <a:cxnSpLocks/>
          </p:cNvCxnSpPr>
          <p:nvPr/>
        </p:nvCxnSpPr>
        <p:spPr>
          <a:xfrm>
            <a:off x="9951397" y="4315392"/>
            <a:ext cx="97276" cy="1361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4C79F8D4-CF19-4501-BAFA-B868F6BC2042}"/>
              </a:ext>
            </a:extLst>
          </p:cNvPr>
          <p:cNvCxnSpPr>
            <a:cxnSpLocks/>
          </p:cNvCxnSpPr>
          <p:nvPr/>
        </p:nvCxnSpPr>
        <p:spPr>
          <a:xfrm flipV="1">
            <a:off x="10035703" y="4043018"/>
            <a:ext cx="246434" cy="3955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F7AC44-80B9-4183-8575-DABB9038E943}"/>
              </a:ext>
            </a:extLst>
          </p:cNvPr>
          <p:cNvCxnSpPr>
            <a:cxnSpLocks/>
          </p:cNvCxnSpPr>
          <p:nvPr/>
        </p:nvCxnSpPr>
        <p:spPr>
          <a:xfrm>
            <a:off x="9951397" y="4910427"/>
            <a:ext cx="97276" cy="1361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81F28D1-3CA6-4572-B728-FB01B18ADCBA}"/>
              </a:ext>
            </a:extLst>
          </p:cNvPr>
          <p:cNvCxnSpPr>
            <a:cxnSpLocks/>
          </p:cNvCxnSpPr>
          <p:nvPr/>
        </p:nvCxnSpPr>
        <p:spPr>
          <a:xfrm flipV="1">
            <a:off x="10035703" y="4638053"/>
            <a:ext cx="246434" cy="3955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CE9880E-6026-4676-9685-451DE421CBAB}"/>
              </a:ext>
            </a:extLst>
          </p:cNvPr>
          <p:cNvCxnSpPr>
            <a:cxnSpLocks/>
          </p:cNvCxnSpPr>
          <p:nvPr/>
        </p:nvCxnSpPr>
        <p:spPr>
          <a:xfrm>
            <a:off x="11157625" y="5554494"/>
            <a:ext cx="6322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E709776-54B4-4D24-8AA0-364559576A1D}"/>
              </a:ext>
            </a:extLst>
          </p:cNvPr>
          <p:cNvCxnSpPr>
            <a:cxnSpLocks/>
          </p:cNvCxnSpPr>
          <p:nvPr/>
        </p:nvCxnSpPr>
        <p:spPr>
          <a:xfrm flipV="1">
            <a:off x="11157625" y="5428034"/>
            <a:ext cx="198649" cy="1264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62E81B7-8DBB-4FAB-99B5-9A132FE3B509}"/>
              </a:ext>
            </a:extLst>
          </p:cNvPr>
          <p:cNvCxnSpPr>
            <a:cxnSpLocks/>
          </p:cNvCxnSpPr>
          <p:nvPr/>
        </p:nvCxnSpPr>
        <p:spPr>
          <a:xfrm>
            <a:off x="11157625" y="5554494"/>
            <a:ext cx="198649" cy="1166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539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25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C11580-B3F2-45AC-BFCF-A99DEB9B5ABC}"/>
              </a:ext>
            </a:extLst>
          </p:cNvPr>
          <p:cNvSpPr txBox="1"/>
          <p:nvPr/>
        </p:nvSpPr>
        <p:spPr>
          <a:xfrm>
            <a:off x="782649" y="673768"/>
            <a:ext cx="109246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 </a:t>
            </a:r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</a:t>
            </a:r>
          </a:p>
          <a:p>
            <a:endParaRPr lang="de-DE" sz="2000" dirty="0">
              <a:solidFill>
                <a:srgbClr val="8497B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Ambient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Occlusion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Renderer finalisieren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Qualitative und Quantitative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Arbeit fertig schreiben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4EE9B1-A100-4E17-B885-35748138D957}"/>
              </a:ext>
            </a:extLst>
          </p:cNvPr>
          <p:cNvSpPr txBox="1"/>
          <p:nvPr/>
        </p:nvSpPr>
        <p:spPr>
          <a:xfrm>
            <a:off x="782649" y="2822630"/>
            <a:ext cx="3657600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1600" b="1" dirty="0" err="1">
                <a:latin typeface="Arial" panose="020B0604020202020204" pitchFamily="34" charset="0"/>
                <a:ea typeface="CMU Serif" panose="02000603000000000000" pitchFamily="2" charset="0"/>
                <a:cs typeface="Arial" panose="020B0604020202020204" pitchFamily="34" charset="0"/>
              </a:rPr>
              <a:t>Introduction</a:t>
            </a:r>
            <a:endParaRPr lang="de-DE" sz="1600" b="1" dirty="0">
              <a:latin typeface="Arial" panose="020B0604020202020204" pitchFamily="34" charset="0"/>
              <a:ea typeface="CMU Serif" panose="02000603000000000000" pitchFamily="2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1600" b="1" dirty="0" err="1">
                <a:latin typeface="Arial" panose="020B0604020202020204" pitchFamily="34" charset="0"/>
                <a:ea typeface="CMU Serif" panose="02000603000000000000" pitchFamily="2" charset="0"/>
                <a:cs typeface="Arial" panose="020B0604020202020204" pitchFamily="34" charset="0"/>
              </a:rPr>
              <a:t>Related</a:t>
            </a:r>
            <a:r>
              <a:rPr lang="de-DE" sz="1600" b="1" dirty="0">
                <a:latin typeface="Arial" panose="020B0604020202020204" pitchFamily="34" charset="0"/>
                <a:ea typeface="CMU Serif" panose="02000603000000000000" pitchFamily="2" charset="0"/>
                <a:cs typeface="Arial" panose="020B0604020202020204" pitchFamily="34" charset="0"/>
              </a:rPr>
              <a:t> Work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1600" b="1" dirty="0">
                <a:latin typeface="Arial" panose="020B0604020202020204" pitchFamily="34" charset="0"/>
                <a:ea typeface="CMU Serif" panose="02000603000000000000" pitchFamily="2" charset="0"/>
                <a:cs typeface="Arial" panose="020B0604020202020204" pitchFamily="34" charset="0"/>
              </a:rPr>
              <a:t>Ambient </a:t>
            </a:r>
            <a:r>
              <a:rPr lang="de-DE" sz="1600" b="1" dirty="0" err="1">
                <a:latin typeface="Arial" panose="020B0604020202020204" pitchFamily="34" charset="0"/>
                <a:ea typeface="CMU Serif" panose="02000603000000000000" pitchFamily="2" charset="0"/>
                <a:cs typeface="Arial" panose="020B0604020202020204" pitchFamily="34" charset="0"/>
              </a:rPr>
              <a:t>Occlusion</a:t>
            </a:r>
            <a:endParaRPr lang="de-DE" sz="1600" b="1" dirty="0">
              <a:latin typeface="Arial" panose="020B0604020202020204" pitchFamily="34" charset="0"/>
              <a:ea typeface="CMU Serif" panose="02000603000000000000" pitchFamily="2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1600" b="1" dirty="0" err="1">
                <a:latin typeface="Arial" panose="020B0604020202020204" pitchFamily="34" charset="0"/>
                <a:ea typeface="CMU Serif" panose="02000603000000000000" pitchFamily="2" charset="0"/>
                <a:cs typeface="Arial" panose="020B0604020202020204" pitchFamily="34" charset="0"/>
              </a:rPr>
              <a:t>Particle</a:t>
            </a:r>
            <a:r>
              <a:rPr lang="de-DE" sz="1600" b="1" dirty="0">
                <a:latin typeface="Arial" panose="020B0604020202020204" pitchFamily="34" charset="0"/>
                <a:ea typeface="CMU Serif" panose="02000603000000000000" pitchFamily="2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ea typeface="CMU Serif" panose="02000603000000000000" pitchFamily="2" charset="0"/>
                <a:cs typeface="Arial" panose="020B0604020202020204" pitchFamily="34" charset="0"/>
              </a:rPr>
              <a:t>Voxelization</a:t>
            </a:r>
            <a:endParaRPr lang="de-DE" sz="1600" b="1" dirty="0">
              <a:latin typeface="Arial" panose="020B0604020202020204" pitchFamily="34" charset="0"/>
              <a:ea typeface="CMU Serif" panose="02000603000000000000" pitchFamily="2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1600" b="1" dirty="0">
                <a:latin typeface="Arial" panose="020B0604020202020204" pitchFamily="34" charset="0"/>
                <a:ea typeface="CMU Serif" panose="02000603000000000000" pitchFamily="2" charset="0"/>
                <a:cs typeface="Arial" panose="020B0604020202020204" pitchFamily="34" charset="0"/>
              </a:rPr>
              <a:t>Implementation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1600" b="1" dirty="0">
                <a:latin typeface="Arial" panose="020B0604020202020204" pitchFamily="34" charset="0"/>
                <a:ea typeface="CMU Serif" panose="02000603000000000000" pitchFamily="2" charset="0"/>
                <a:cs typeface="Arial" panose="020B0604020202020204" pitchFamily="34" charset="0"/>
              </a:rPr>
              <a:t>Evaluation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1600" b="1" dirty="0" err="1">
                <a:latin typeface="Arial" panose="020B0604020202020204" pitchFamily="34" charset="0"/>
                <a:ea typeface="CMU Serif" panose="02000603000000000000" pitchFamily="2" charset="0"/>
                <a:cs typeface="Arial" panose="020B0604020202020204" pitchFamily="34" charset="0"/>
              </a:rPr>
              <a:t>Discussion</a:t>
            </a:r>
            <a:endParaRPr lang="de-DE" sz="1600" b="1" dirty="0">
              <a:latin typeface="Arial" panose="020B0604020202020204" pitchFamily="34" charset="0"/>
              <a:ea typeface="CMU Serif" panose="02000603000000000000" pitchFamily="2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1600" b="1" dirty="0" err="1">
                <a:latin typeface="Arial" panose="020B0604020202020204" pitchFamily="34" charset="0"/>
                <a:ea typeface="CMU Serif" panose="02000603000000000000" pitchFamily="2" charset="0"/>
                <a:cs typeface="Arial" panose="020B0604020202020204" pitchFamily="34" charset="0"/>
              </a:rPr>
              <a:t>Conclusion</a:t>
            </a:r>
            <a:endParaRPr lang="de-DE" sz="1600" b="1" dirty="0">
              <a:latin typeface="Arial" panose="020B0604020202020204" pitchFamily="34" charset="0"/>
              <a:ea typeface="CMU Serif" panose="02000603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2606DAA-D26F-485F-AEB2-F30431D64103}"/>
              </a:ext>
            </a:extLst>
          </p:cNvPr>
          <p:cNvGrpSpPr/>
          <p:nvPr/>
        </p:nvGrpSpPr>
        <p:grpSpPr>
          <a:xfrm>
            <a:off x="3989509" y="3255899"/>
            <a:ext cx="199073" cy="245914"/>
            <a:chOff x="9951397" y="1556425"/>
            <a:chExt cx="330740" cy="408561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4614C439-1A1D-42C8-8096-41248081F75A}"/>
                </a:ext>
              </a:extLst>
            </p:cNvPr>
            <p:cNvCxnSpPr>
              <a:cxnSpLocks/>
            </p:cNvCxnSpPr>
            <p:nvPr/>
          </p:nvCxnSpPr>
          <p:spPr>
            <a:xfrm>
              <a:off x="9951397" y="1828799"/>
              <a:ext cx="97276" cy="136187"/>
            </a:xfrm>
            <a:prstGeom prst="line">
              <a:avLst/>
            </a:prstGeom>
            <a:ln w="38100">
              <a:solidFill>
                <a:srgbClr val="5CBC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1C29BFA7-33D3-49EC-9579-69F8C0E26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5703" y="1556425"/>
              <a:ext cx="246434" cy="395592"/>
            </a:xfrm>
            <a:prstGeom prst="line">
              <a:avLst/>
            </a:prstGeom>
            <a:ln w="38100">
              <a:solidFill>
                <a:srgbClr val="5CBC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473F498-B21D-4909-BFFD-C320C1FED1D0}"/>
              </a:ext>
            </a:extLst>
          </p:cNvPr>
          <p:cNvGrpSpPr/>
          <p:nvPr/>
        </p:nvGrpSpPr>
        <p:grpSpPr>
          <a:xfrm>
            <a:off x="3980365" y="3635984"/>
            <a:ext cx="199073" cy="245914"/>
            <a:chOff x="9951397" y="1556425"/>
            <a:chExt cx="330740" cy="408561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2EDC302D-CD2B-4BC7-B642-F812C96927A2}"/>
                </a:ext>
              </a:extLst>
            </p:cNvPr>
            <p:cNvCxnSpPr>
              <a:cxnSpLocks/>
            </p:cNvCxnSpPr>
            <p:nvPr/>
          </p:nvCxnSpPr>
          <p:spPr>
            <a:xfrm>
              <a:off x="9951397" y="1828799"/>
              <a:ext cx="97276" cy="136187"/>
            </a:xfrm>
            <a:prstGeom prst="line">
              <a:avLst/>
            </a:prstGeom>
            <a:ln w="38100">
              <a:solidFill>
                <a:srgbClr val="5CBC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CD9BE9F-886E-45AB-9DD2-C71F527041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5703" y="1556425"/>
              <a:ext cx="246434" cy="395592"/>
            </a:xfrm>
            <a:prstGeom prst="line">
              <a:avLst/>
            </a:prstGeom>
            <a:ln w="38100">
              <a:solidFill>
                <a:srgbClr val="5CBC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1FB185F-5922-4173-A609-E1249FD892BB}"/>
              </a:ext>
            </a:extLst>
          </p:cNvPr>
          <p:cNvGrpSpPr/>
          <p:nvPr/>
        </p:nvGrpSpPr>
        <p:grpSpPr>
          <a:xfrm>
            <a:off x="3980365" y="4016069"/>
            <a:ext cx="199073" cy="245914"/>
            <a:chOff x="9951397" y="1556425"/>
            <a:chExt cx="330740" cy="408561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9FDB6F14-2D97-4D75-A8F4-26196FBB2683}"/>
                </a:ext>
              </a:extLst>
            </p:cNvPr>
            <p:cNvCxnSpPr>
              <a:cxnSpLocks/>
            </p:cNvCxnSpPr>
            <p:nvPr/>
          </p:nvCxnSpPr>
          <p:spPr>
            <a:xfrm>
              <a:off x="9951397" y="1828799"/>
              <a:ext cx="97276" cy="136187"/>
            </a:xfrm>
            <a:prstGeom prst="line">
              <a:avLst/>
            </a:prstGeom>
            <a:ln w="38100">
              <a:solidFill>
                <a:srgbClr val="5CBC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893294-F47C-4036-9E23-3C0E351AD2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5703" y="1556425"/>
              <a:ext cx="246434" cy="395592"/>
            </a:xfrm>
            <a:prstGeom prst="line">
              <a:avLst/>
            </a:prstGeom>
            <a:ln w="38100">
              <a:solidFill>
                <a:srgbClr val="5CBC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3D1E275A-DBDC-438C-8606-46D65BDEC18C}"/>
              </a:ext>
            </a:extLst>
          </p:cNvPr>
          <p:cNvSpPr txBox="1"/>
          <p:nvPr/>
        </p:nvSpPr>
        <p:spPr>
          <a:xfrm>
            <a:off x="3870637" y="435916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50 %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9A0810-17B6-4B25-BFCB-B6D8877D997B}"/>
              </a:ext>
            </a:extLst>
          </p:cNvPr>
          <p:cNvSpPr txBox="1"/>
          <p:nvPr/>
        </p:nvSpPr>
        <p:spPr>
          <a:xfrm>
            <a:off x="3870637" y="472092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25 %</a:t>
            </a:r>
          </a:p>
        </p:txBody>
      </p:sp>
    </p:spTree>
    <p:extLst>
      <p:ext uri="{BB962C8B-B14F-4D97-AF65-F5344CB8AC3E}">
        <p14:creationId xmlns:p14="http://schemas.microsoft.com/office/powerpoint/2010/main" val="1200957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26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C11580-B3F2-45AC-BFCF-A99DEB9B5ABC}"/>
              </a:ext>
            </a:extLst>
          </p:cNvPr>
          <p:cNvSpPr txBox="1"/>
          <p:nvPr/>
        </p:nvSpPr>
        <p:spPr>
          <a:xfrm>
            <a:off x="5376328" y="3105834"/>
            <a:ext cx="143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EMO</a:t>
            </a:r>
          </a:p>
        </p:txBody>
      </p:sp>
    </p:spTree>
    <p:extLst>
      <p:ext uri="{BB962C8B-B14F-4D97-AF65-F5344CB8AC3E}">
        <p14:creationId xmlns:p14="http://schemas.microsoft.com/office/powerpoint/2010/main" val="140222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3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C3566B-4C21-40FC-8E5F-97039D4FF275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B3A19B5-30A4-448D-AB03-B388C102A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365" y="862501"/>
            <a:ext cx="5641984" cy="51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1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4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C3566B-4C21-40FC-8E5F-97039D4FF275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0A6027-017C-4C9D-B37F-CAE75D364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72" y="643727"/>
            <a:ext cx="5590223" cy="553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2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84FA-1709-4A99-81A9-1079C121414A}" type="slidenum">
              <a:rPr lang="de-DE" smtClean="0"/>
              <a:t>5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C11580-B3F2-45AC-BFCF-A99DEB9B5ABC}"/>
              </a:ext>
            </a:extLst>
          </p:cNvPr>
          <p:cNvSpPr txBox="1"/>
          <p:nvPr/>
        </p:nvSpPr>
        <p:spPr>
          <a:xfrm>
            <a:off x="782649" y="673768"/>
            <a:ext cx="1092467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UFGABENSTELLUNG</a:t>
            </a:r>
            <a:endParaRPr lang="de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Literaturrecherche zu Ambient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Occlusion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auf Partikeldaten und Beschleunigungsdatenstrukturen für ein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Gathering</a:t>
            </a: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Entwicklung eines schnellen Algorithmus zum Aufbau einer geeigneten Beschleunigungsdatenstruktur aus einer ungeordneten Liste Partikel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Entwicklung eines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Gathering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Ansatzes für die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Voxelisierung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mit der Beschleunigungsdatenstruktur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Cone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Tracing mit der entstandenen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Approximation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Ray-Casting basierter Ground-Truth-Renderer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Qualitative und Quantitative Evaluation der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Renderergebnisse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und Geschwindigkeiten</a:t>
            </a:r>
          </a:p>
        </p:txBody>
      </p:sp>
    </p:spTree>
    <p:extLst>
      <p:ext uri="{BB962C8B-B14F-4D97-AF65-F5344CB8AC3E}">
        <p14:creationId xmlns:p14="http://schemas.microsoft.com/office/powerpoint/2010/main" val="197969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262687"/>
            <a:ext cx="2743200" cy="365125"/>
          </a:xfrm>
        </p:spPr>
        <p:txBody>
          <a:bodyPr/>
          <a:lstStyle/>
          <a:p>
            <a:fld id="{E66C84FA-1709-4A99-81A9-1079C121414A}" type="slidenum">
              <a:rPr lang="de-DE" smtClean="0"/>
              <a:t>6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C11580-B3F2-45AC-BFCF-A99DEB9B5ABC}"/>
              </a:ext>
            </a:extLst>
          </p:cNvPr>
          <p:cNvSpPr txBox="1"/>
          <p:nvPr/>
        </p:nvSpPr>
        <p:spPr>
          <a:xfrm>
            <a:off x="802105" y="673768"/>
            <a:ext cx="11322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MBIENT</a:t>
            </a:r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CCLUSION</a:t>
            </a:r>
          </a:p>
          <a:p>
            <a:endParaRPr lang="de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de-DE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B5F8858-E568-4198-9CB4-78CF211F6525}"/>
              </a:ext>
            </a:extLst>
          </p:cNvPr>
          <p:cNvGrpSpPr/>
          <p:nvPr/>
        </p:nvGrpSpPr>
        <p:grpSpPr>
          <a:xfrm>
            <a:off x="3016154" y="2146364"/>
            <a:ext cx="6159692" cy="6502184"/>
            <a:chOff x="1373467" y="3052819"/>
            <a:chExt cx="4276028" cy="4513784"/>
          </a:xfrm>
        </p:grpSpPr>
        <p:sp>
          <p:nvSpPr>
            <p:cNvPr id="41" name="Sehne 40">
              <a:extLst>
                <a:ext uri="{FF2B5EF4-FFF2-40B4-BE49-F238E27FC236}">
                  <a16:creationId xmlns:a16="http://schemas.microsoft.com/office/drawing/2014/main" id="{C100FD06-ED31-4FB3-A3E2-6D43EE949C31}"/>
                </a:ext>
              </a:extLst>
            </p:cNvPr>
            <p:cNvSpPr/>
            <p:nvPr/>
          </p:nvSpPr>
          <p:spPr>
            <a:xfrm>
              <a:off x="1373467" y="3052819"/>
              <a:ext cx="4276028" cy="4513784"/>
            </a:xfrm>
            <a:prstGeom prst="chord">
              <a:avLst>
                <a:gd name="adj1" fmla="val 10796526"/>
                <a:gd name="adj2" fmla="val 21599780"/>
              </a:avLst>
            </a:prstGeom>
            <a:solidFill>
              <a:srgbClr val="A6A6A6">
                <a:alpha val="34902"/>
              </a:srgbClr>
            </a:solidFill>
            <a:ln w="285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B4B46C4E-9349-47AB-B55E-731F01C09CB6}"/>
                </a:ext>
              </a:extLst>
            </p:cNvPr>
            <p:cNvGrpSpPr/>
            <p:nvPr/>
          </p:nvGrpSpPr>
          <p:grpSpPr>
            <a:xfrm>
              <a:off x="1600647" y="3052819"/>
              <a:ext cx="3949831" cy="2290784"/>
              <a:chOff x="1600647" y="3052819"/>
              <a:chExt cx="3949831" cy="2290784"/>
            </a:xfrm>
          </p:grpSpPr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E586A257-928F-4604-BAA8-F0FADE1886E7}"/>
                  </a:ext>
                </a:extLst>
              </p:cNvPr>
              <p:cNvSpPr/>
              <p:nvPr/>
            </p:nvSpPr>
            <p:spPr>
              <a:xfrm>
                <a:off x="1600647" y="3216960"/>
                <a:ext cx="3949831" cy="2092751"/>
              </a:xfrm>
              <a:custGeom>
                <a:avLst/>
                <a:gdLst>
                  <a:gd name="connsiteX0" fmla="*/ 0 w 3949831"/>
                  <a:gd name="connsiteY0" fmla="*/ 84842 h 2092751"/>
                  <a:gd name="connsiteX1" fmla="*/ 744718 w 3949831"/>
                  <a:gd name="connsiteY1" fmla="*/ 395926 h 2092751"/>
                  <a:gd name="connsiteX2" fmla="*/ 980388 w 3949831"/>
                  <a:gd name="connsiteY2" fmla="*/ 1432875 h 2092751"/>
                  <a:gd name="connsiteX3" fmla="*/ 1225485 w 3949831"/>
                  <a:gd name="connsiteY3" fmla="*/ 2017337 h 2092751"/>
                  <a:gd name="connsiteX4" fmla="*/ 1866507 w 3949831"/>
                  <a:gd name="connsiteY4" fmla="*/ 2092751 h 2092751"/>
                  <a:gd name="connsiteX5" fmla="*/ 2526384 w 3949831"/>
                  <a:gd name="connsiteY5" fmla="*/ 1979629 h 2092751"/>
                  <a:gd name="connsiteX6" fmla="*/ 2912883 w 3949831"/>
                  <a:gd name="connsiteY6" fmla="*/ 1404594 h 2092751"/>
                  <a:gd name="connsiteX7" fmla="*/ 2450969 w 3949831"/>
                  <a:gd name="connsiteY7" fmla="*/ 443060 h 2092751"/>
                  <a:gd name="connsiteX8" fmla="*/ 3940404 w 3949831"/>
                  <a:gd name="connsiteY8" fmla="*/ 0 h 2092751"/>
                  <a:gd name="connsiteX9" fmla="*/ 3940404 w 3949831"/>
                  <a:gd name="connsiteY9" fmla="*/ 9427 h 2092751"/>
                  <a:gd name="connsiteX10" fmla="*/ 3949831 w 3949831"/>
                  <a:gd name="connsiteY10" fmla="*/ 0 h 209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49831" h="2092751">
                    <a:moveTo>
                      <a:pt x="0" y="84842"/>
                    </a:moveTo>
                    <a:lnTo>
                      <a:pt x="744718" y="395926"/>
                    </a:lnTo>
                    <a:lnTo>
                      <a:pt x="980388" y="1432875"/>
                    </a:lnTo>
                    <a:lnTo>
                      <a:pt x="1225485" y="2017337"/>
                    </a:lnTo>
                    <a:lnTo>
                      <a:pt x="1866507" y="2092751"/>
                    </a:lnTo>
                    <a:lnTo>
                      <a:pt x="2526384" y="1979629"/>
                    </a:lnTo>
                    <a:lnTo>
                      <a:pt x="2912883" y="1404594"/>
                    </a:lnTo>
                    <a:lnTo>
                      <a:pt x="2450969" y="443060"/>
                    </a:lnTo>
                    <a:lnTo>
                      <a:pt x="3940404" y="0"/>
                    </a:lnTo>
                    <a:lnTo>
                      <a:pt x="3940404" y="9427"/>
                    </a:lnTo>
                    <a:lnTo>
                      <a:pt x="3949831" y="0"/>
                    </a:lnTo>
                  </a:path>
                </a:pathLst>
              </a:custGeom>
              <a:noFill/>
              <a:ln w="762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9C7BA517-5320-4EEC-901A-97B595035E11}"/>
                  </a:ext>
                </a:extLst>
              </p:cNvPr>
              <p:cNvCxnSpPr>
                <a:cxnSpLocks/>
                <a:stCxn id="59" idx="4"/>
              </p:cNvCxnSpPr>
              <p:nvPr/>
            </p:nvCxnSpPr>
            <p:spPr>
              <a:xfrm flipH="1" flipV="1">
                <a:off x="2524541" y="3300608"/>
                <a:ext cx="944078" cy="20429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03A16143-6B37-490A-930F-D6393F228C02}"/>
                  </a:ext>
                </a:extLst>
              </p:cNvPr>
              <p:cNvCxnSpPr>
                <a:cxnSpLocks/>
                <a:stCxn id="59" idx="4"/>
              </p:cNvCxnSpPr>
              <p:nvPr/>
            </p:nvCxnSpPr>
            <p:spPr>
              <a:xfrm flipH="1" flipV="1">
                <a:off x="2976079" y="3125417"/>
                <a:ext cx="492540" cy="221818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id="{7CA21694-78D4-4840-9E4E-01AF8EBBCDB8}"/>
                  </a:ext>
                </a:extLst>
              </p:cNvPr>
              <p:cNvCxnSpPr>
                <a:cxnSpLocks/>
                <a:stCxn id="59" idx="4"/>
              </p:cNvCxnSpPr>
              <p:nvPr/>
            </p:nvCxnSpPr>
            <p:spPr>
              <a:xfrm flipV="1">
                <a:off x="3468619" y="3052819"/>
                <a:ext cx="6898" cy="22907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DC5C7914-8B4F-4008-BF21-86E6A95B4A65}"/>
                  </a:ext>
                </a:extLst>
              </p:cNvPr>
              <p:cNvCxnSpPr>
                <a:cxnSpLocks/>
                <a:stCxn id="59" idx="4"/>
              </p:cNvCxnSpPr>
              <p:nvPr/>
            </p:nvCxnSpPr>
            <p:spPr>
              <a:xfrm flipV="1">
                <a:off x="3468619" y="3100192"/>
                <a:ext cx="524534" cy="224341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E2948ADE-2D04-4E7D-9F3D-76E0A10D8E0A}"/>
                  </a:ext>
                </a:extLst>
              </p:cNvPr>
              <p:cNvCxnSpPr>
                <a:cxnSpLocks/>
                <a:stCxn id="59" idx="4"/>
              </p:cNvCxnSpPr>
              <p:nvPr/>
            </p:nvCxnSpPr>
            <p:spPr>
              <a:xfrm flipV="1">
                <a:off x="3468619" y="3890513"/>
                <a:ext cx="698561" cy="14530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EB3DA441-65E5-49E5-B4E8-83D7FA32A353}"/>
                  </a:ext>
                </a:extLst>
              </p:cNvPr>
              <p:cNvCxnSpPr>
                <a:cxnSpLocks/>
                <a:stCxn id="59" idx="4"/>
              </p:cNvCxnSpPr>
              <p:nvPr/>
            </p:nvCxnSpPr>
            <p:spPr>
              <a:xfrm flipV="1">
                <a:off x="3468619" y="4263335"/>
                <a:ext cx="848677" cy="10802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2DF95398-4163-45C9-9DC5-65D9F0809326}"/>
                  </a:ext>
                </a:extLst>
              </p:cNvPr>
              <p:cNvCxnSpPr>
                <a:cxnSpLocks/>
                <a:stCxn id="59" idx="4"/>
                <a:endCxn id="43" idx="6"/>
              </p:cNvCxnSpPr>
              <p:nvPr/>
            </p:nvCxnSpPr>
            <p:spPr>
              <a:xfrm flipV="1">
                <a:off x="3468619" y="4621554"/>
                <a:ext cx="1044911" cy="7220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0EEEB551-EF0A-4CA6-8073-123197613A7C}"/>
                  </a:ext>
                </a:extLst>
              </p:cNvPr>
              <p:cNvCxnSpPr>
                <a:cxnSpLocks/>
                <a:stCxn id="59" idx="4"/>
                <a:endCxn id="43" idx="2"/>
              </p:cNvCxnSpPr>
              <p:nvPr/>
            </p:nvCxnSpPr>
            <p:spPr>
              <a:xfrm flipH="1" flipV="1">
                <a:off x="2581035" y="4649835"/>
                <a:ext cx="887584" cy="6937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mit Pfeil 52">
                <a:extLst>
                  <a:ext uri="{FF2B5EF4-FFF2-40B4-BE49-F238E27FC236}">
                    <a16:creationId xmlns:a16="http://schemas.microsoft.com/office/drawing/2014/main" id="{12F68782-44A1-4E9D-B3F1-453EF0B3BE79}"/>
                  </a:ext>
                </a:extLst>
              </p:cNvPr>
              <p:cNvCxnSpPr>
                <a:cxnSpLocks/>
                <a:stCxn id="59" idx="4"/>
              </p:cNvCxnSpPr>
              <p:nvPr/>
            </p:nvCxnSpPr>
            <p:spPr>
              <a:xfrm flipH="1" flipV="1">
                <a:off x="2428955" y="3993140"/>
                <a:ext cx="1039664" cy="13504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Multiplikationszeichen 53">
                <a:extLst>
                  <a:ext uri="{FF2B5EF4-FFF2-40B4-BE49-F238E27FC236}">
                    <a16:creationId xmlns:a16="http://schemas.microsoft.com/office/drawing/2014/main" id="{F71DCB95-44E6-4F05-9E2A-1279234FA9B4}"/>
                  </a:ext>
                </a:extLst>
              </p:cNvPr>
              <p:cNvSpPr/>
              <p:nvPr/>
            </p:nvSpPr>
            <p:spPr>
              <a:xfrm>
                <a:off x="2485025" y="4568142"/>
                <a:ext cx="200458" cy="20045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Multiplikationszeichen 54">
                <a:extLst>
                  <a:ext uri="{FF2B5EF4-FFF2-40B4-BE49-F238E27FC236}">
                    <a16:creationId xmlns:a16="http://schemas.microsoft.com/office/drawing/2014/main" id="{B49AFDA5-99D4-4B22-BC78-4EAE81164940}"/>
                  </a:ext>
                </a:extLst>
              </p:cNvPr>
              <p:cNvSpPr/>
              <p:nvPr/>
            </p:nvSpPr>
            <p:spPr>
              <a:xfrm>
                <a:off x="2338959" y="3924120"/>
                <a:ext cx="200458" cy="20045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Multiplikationszeichen 55">
                <a:extLst>
                  <a:ext uri="{FF2B5EF4-FFF2-40B4-BE49-F238E27FC236}">
                    <a16:creationId xmlns:a16="http://schemas.microsoft.com/office/drawing/2014/main" id="{3A66E551-D1CC-40CE-8A44-9A25D7CB3DDB}"/>
                  </a:ext>
                </a:extLst>
              </p:cNvPr>
              <p:cNvSpPr/>
              <p:nvPr/>
            </p:nvSpPr>
            <p:spPr>
              <a:xfrm>
                <a:off x="4074434" y="3794036"/>
                <a:ext cx="200458" cy="20045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Multiplikationszeichen 56">
                <a:extLst>
                  <a:ext uri="{FF2B5EF4-FFF2-40B4-BE49-F238E27FC236}">
                    <a16:creationId xmlns:a16="http://schemas.microsoft.com/office/drawing/2014/main" id="{CCC49230-730B-4F91-B873-6DB1A8B339D1}"/>
                  </a:ext>
                </a:extLst>
              </p:cNvPr>
              <p:cNvSpPr/>
              <p:nvPr/>
            </p:nvSpPr>
            <p:spPr>
              <a:xfrm>
                <a:off x="4238351" y="4155014"/>
                <a:ext cx="200458" cy="20045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Multiplikationszeichen 57">
                <a:extLst>
                  <a:ext uri="{FF2B5EF4-FFF2-40B4-BE49-F238E27FC236}">
                    <a16:creationId xmlns:a16="http://schemas.microsoft.com/office/drawing/2014/main" id="{374345E8-4D41-4B6D-818C-1CE246C19B58}"/>
                  </a:ext>
                </a:extLst>
              </p:cNvPr>
              <p:cNvSpPr/>
              <p:nvPr/>
            </p:nvSpPr>
            <p:spPr>
              <a:xfrm>
                <a:off x="4413819" y="4525213"/>
                <a:ext cx="200458" cy="20045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9C7E896B-08A4-4A5F-89B2-6273EBD5B3B4}"/>
                  </a:ext>
                </a:extLst>
              </p:cNvPr>
              <p:cNvSpPr/>
              <p:nvPr/>
            </p:nvSpPr>
            <p:spPr>
              <a:xfrm>
                <a:off x="3357408" y="5121181"/>
                <a:ext cx="222422" cy="222422"/>
              </a:xfrm>
              <a:prstGeom prst="ellipse">
                <a:avLst/>
              </a:prstGeom>
              <a:solidFill>
                <a:srgbClr val="5CBC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252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262687"/>
            <a:ext cx="2743200" cy="365125"/>
          </a:xfrm>
        </p:spPr>
        <p:txBody>
          <a:bodyPr/>
          <a:lstStyle/>
          <a:p>
            <a:fld id="{E66C84FA-1709-4A99-81A9-1079C121414A}" type="slidenum">
              <a:rPr lang="de-DE" smtClean="0"/>
              <a:t>7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C11580-B3F2-45AC-BFCF-A99DEB9B5ABC}"/>
              </a:ext>
            </a:extLst>
          </p:cNvPr>
          <p:cNvSpPr txBox="1"/>
          <p:nvPr/>
        </p:nvSpPr>
        <p:spPr>
          <a:xfrm>
            <a:off x="802105" y="673768"/>
            <a:ext cx="1132283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MBIENT</a:t>
            </a:r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CCLUSION</a:t>
            </a:r>
          </a:p>
          <a:p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Screen Space Methoden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Berechnung auf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Geometry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-Buffer (Position, Normale) ist schnell aber ungenau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Mittring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et al., 2007: Sphäre um jeden Pixel, verdeckt wenn Sample hinter Tiefenwert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Bavoil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et al., 2008: verfolgt zufällige Richtungen um Pixel um Horizon Angle zu bestimmen</a:t>
            </a:r>
          </a:p>
          <a:p>
            <a:r>
              <a:rPr lang="de-DE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Object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Space Methoden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Berechnung direkt auf Geometrie ist langsam aber exakt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Pharr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et al., 2004, Offline Berechnung mittels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Raycasting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Darstellung mit Texturen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Staib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et al., 2015,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Cone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Tracing auf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voxelisierten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Partikeldaten</a:t>
            </a:r>
            <a:endParaRPr lang="de-D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rapezoid 45">
            <a:extLst>
              <a:ext uri="{FF2B5EF4-FFF2-40B4-BE49-F238E27FC236}">
                <a16:creationId xmlns:a16="http://schemas.microsoft.com/office/drawing/2014/main" id="{484A4DB9-D923-40A1-8039-CAD45B9666B3}"/>
              </a:ext>
            </a:extLst>
          </p:cNvPr>
          <p:cNvSpPr/>
          <p:nvPr/>
        </p:nvSpPr>
        <p:spPr>
          <a:xfrm>
            <a:off x="7743724" y="4328703"/>
            <a:ext cx="2927439" cy="981008"/>
          </a:xfrm>
          <a:prstGeom prst="trapezoid">
            <a:avLst>
              <a:gd name="adj" fmla="val 54789"/>
            </a:avLst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BC0C43F-F50B-469F-B28D-C1984D3F270A}"/>
              </a:ext>
            </a:extLst>
          </p:cNvPr>
          <p:cNvGrpSpPr/>
          <p:nvPr/>
        </p:nvGrpSpPr>
        <p:grpSpPr>
          <a:xfrm rot="20068534">
            <a:off x="8112212" y="2937267"/>
            <a:ext cx="1529772" cy="1867510"/>
            <a:chOff x="10056094" y="2453275"/>
            <a:chExt cx="1431683" cy="1320835"/>
          </a:xfrm>
        </p:grpSpPr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DB5D9DC3-7365-42D0-A12D-FA76C4037E56}"/>
                </a:ext>
              </a:extLst>
            </p:cNvPr>
            <p:cNvSpPr/>
            <p:nvPr/>
          </p:nvSpPr>
          <p:spPr>
            <a:xfrm rot="10800000" flipH="1">
              <a:off x="10078898" y="2647603"/>
              <a:ext cx="1394124" cy="1126507"/>
            </a:xfrm>
            <a:prstGeom prst="triangle">
              <a:avLst>
                <a:gd name="adj" fmla="val 49588"/>
              </a:avLst>
            </a:prstGeom>
            <a:solidFill>
              <a:srgbClr val="000000">
                <a:alpha val="14902"/>
              </a:srgb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B0481423-09F5-4B74-8066-F9CAE9F5AD22}"/>
                </a:ext>
              </a:extLst>
            </p:cNvPr>
            <p:cNvSpPr/>
            <p:nvPr/>
          </p:nvSpPr>
          <p:spPr>
            <a:xfrm rot="5454357" flipH="1">
              <a:off x="10611122" y="1898247"/>
              <a:ext cx="321628" cy="143168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925AAA3-DC8A-4EDC-B3A4-AD348522CBE0}"/>
              </a:ext>
            </a:extLst>
          </p:cNvPr>
          <p:cNvGrpSpPr/>
          <p:nvPr/>
        </p:nvGrpSpPr>
        <p:grpSpPr>
          <a:xfrm rot="4055489">
            <a:off x="9594163" y="3448073"/>
            <a:ext cx="994623" cy="1905571"/>
            <a:chOff x="10094568" y="2453110"/>
            <a:chExt cx="1329837" cy="1321001"/>
          </a:xfrm>
        </p:grpSpPr>
        <p:sp>
          <p:nvSpPr>
            <p:cNvPr id="41" name="Gleichschenkliges Dreieck 40">
              <a:extLst>
                <a:ext uri="{FF2B5EF4-FFF2-40B4-BE49-F238E27FC236}">
                  <a16:creationId xmlns:a16="http://schemas.microsoft.com/office/drawing/2014/main" id="{F49A6AC9-97D6-4AB0-B073-6D0A18485C10}"/>
                </a:ext>
              </a:extLst>
            </p:cNvPr>
            <p:cNvSpPr/>
            <p:nvPr/>
          </p:nvSpPr>
          <p:spPr>
            <a:xfrm rot="10800000" flipH="1">
              <a:off x="10104879" y="2543027"/>
              <a:ext cx="1312825" cy="1231084"/>
            </a:xfrm>
            <a:prstGeom prst="triangle">
              <a:avLst>
                <a:gd name="adj" fmla="val 49588"/>
              </a:avLst>
            </a:prstGeom>
            <a:solidFill>
              <a:srgbClr val="000000">
                <a:alpha val="14902"/>
              </a:srgb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1C3EE36-E216-4A35-B455-5F6288CDFA25}"/>
                </a:ext>
              </a:extLst>
            </p:cNvPr>
            <p:cNvSpPr/>
            <p:nvPr/>
          </p:nvSpPr>
          <p:spPr>
            <a:xfrm rot="5454357" flipH="1">
              <a:off x="10676853" y="1870825"/>
              <a:ext cx="165268" cy="13298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FC91B12-551F-474B-8259-CE2809B12D1F}"/>
              </a:ext>
            </a:extLst>
          </p:cNvPr>
          <p:cNvGrpSpPr/>
          <p:nvPr/>
        </p:nvGrpSpPr>
        <p:grpSpPr>
          <a:xfrm rot="17819998">
            <a:off x="7857567" y="3370307"/>
            <a:ext cx="994623" cy="1905571"/>
            <a:chOff x="10094568" y="2453110"/>
            <a:chExt cx="1329837" cy="1321001"/>
          </a:xfrm>
        </p:grpSpPr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6D4808DB-A594-4D20-A808-3280E077433A}"/>
                </a:ext>
              </a:extLst>
            </p:cNvPr>
            <p:cNvSpPr/>
            <p:nvPr/>
          </p:nvSpPr>
          <p:spPr>
            <a:xfrm rot="10800000" flipH="1">
              <a:off x="10104879" y="2543027"/>
              <a:ext cx="1312825" cy="1231084"/>
            </a:xfrm>
            <a:prstGeom prst="triangle">
              <a:avLst>
                <a:gd name="adj" fmla="val 49588"/>
              </a:avLst>
            </a:prstGeom>
            <a:solidFill>
              <a:srgbClr val="000000">
                <a:alpha val="14902"/>
              </a:srgb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01094B78-E88D-4252-BCE2-8D0A6D4417A0}"/>
                </a:ext>
              </a:extLst>
            </p:cNvPr>
            <p:cNvSpPr/>
            <p:nvPr/>
          </p:nvSpPr>
          <p:spPr>
            <a:xfrm rot="5454357" flipH="1">
              <a:off x="10676853" y="1870825"/>
              <a:ext cx="165268" cy="13298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BC90AEC-57F5-42FA-834C-8F42C456B015}"/>
              </a:ext>
            </a:extLst>
          </p:cNvPr>
          <p:cNvGrpSpPr/>
          <p:nvPr/>
        </p:nvGrpSpPr>
        <p:grpSpPr>
          <a:xfrm rot="1405350">
            <a:off x="8948885" y="2962826"/>
            <a:ext cx="1529772" cy="1867510"/>
            <a:chOff x="10056094" y="2453275"/>
            <a:chExt cx="1431683" cy="1320835"/>
          </a:xfrm>
        </p:grpSpPr>
        <p:sp>
          <p:nvSpPr>
            <p:cNvPr id="32" name="Gleichschenkliges Dreieck 31">
              <a:extLst>
                <a:ext uri="{FF2B5EF4-FFF2-40B4-BE49-F238E27FC236}">
                  <a16:creationId xmlns:a16="http://schemas.microsoft.com/office/drawing/2014/main" id="{2AA23728-FBB6-4103-85BD-38F0483FECAD}"/>
                </a:ext>
              </a:extLst>
            </p:cNvPr>
            <p:cNvSpPr/>
            <p:nvPr/>
          </p:nvSpPr>
          <p:spPr>
            <a:xfrm rot="10800000" flipH="1">
              <a:off x="10078898" y="2647603"/>
              <a:ext cx="1394124" cy="1126507"/>
            </a:xfrm>
            <a:prstGeom prst="triangle">
              <a:avLst>
                <a:gd name="adj" fmla="val 49588"/>
              </a:avLst>
            </a:prstGeom>
            <a:solidFill>
              <a:srgbClr val="000000">
                <a:alpha val="14902"/>
              </a:srgb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8A90BE54-263A-4E1D-90A2-0C7BDA12B1BD}"/>
                </a:ext>
              </a:extLst>
            </p:cNvPr>
            <p:cNvSpPr/>
            <p:nvPr/>
          </p:nvSpPr>
          <p:spPr>
            <a:xfrm rot="5454357" flipH="1">
              <a:off x="10611122" y="1898247"/>
              <a:ext cx="321628" cy="143168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262687"/>
            <a:ext cx="2743200" cy="365125"/>
          </a:xfrm>
        </p:spPr>
        <p:txBody>
          <a:bodyPr/>
          <a:lstStyle/>
          <a:p>
            <a:fld id="{E66C84FA-1709-4A99-81A9-1079C121414A}" type="slidenum">
              <a:rPr lang="de-DE" smtClean="0"/>
              <a:t>8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C11580-B3F2-45AC-BFCF-A99DEB9B5ABC}"/>
              </a:ext>
            </a:extLst>
          </p:cNvPr>
          <p:cNvSpPr txBox="1"/>
          <p:nvPr/>
        </p:nvSpPr>
        <p:spPr>
          <a:xfrm>
            <a:off x="805844" y="672084"/>
            <a:ext cx="1092467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OXEL</a:t>
            </a:r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ONE </a:t>
            </a:r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RACING</a:t>
            </a:r>
          </a:p>
          <a:p>
            <a:endParaRPr lang="de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Hemisphäre wird mit Kegeln approximiert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9B48959-45CF-45B0-93DA-D1C08B20F755}"/>
              </a:ext>
            </a:extLst>
          </p:cNvPr>
          <p:cNvCxnSpPr>
            <a:cxnSpLocks/>
          </p:cNvCxnSpPr>
          <p:nvPr/>
        </p:nvCxnSpPr>
        <p:spPr>
          <a:xfrm>
            <a:off x="6174029" y="3938509"/>
            <a:ext cx="642305" cy="0"/>
          </a:xfrm>
          <a:prstGeom prst="straightConnector1">
            <a:avLst/>
          </a:prstGeom>
          <a:ln w="69850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8530AD8-5D68-40DC-B5F6-4AA67DCDC2F9}"/>
              </a:ext>
            </a:extLst>
          </p:cNvPr>
          <p:cNvGrpSpPr/>
          <p:nvPr/>
        </p:nvGrpSpPr>
        <p:grpSpPr>
          <a:xfrm rot="806172">
            <a:off x="9187401" y="3468074"/>
            <a:ext cx="1542350" cy="1577530"/>
            <a:chOff x="2555457" y="3170434"/>
            <a:chExt cx="1839848" cy="1923801"/>
          </a:xfrm>
        </p:grpSpPr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F788CFEC-DC2D-409B-A12B-32F2D4955ABA}"/>
                </a:ext>
              </a:extLst>
            </p:cNvPr>
            <p:cNvSpPr/>
            <p:nvPr/>
          </p:nvSpPr>
          <p:spPr>
            <a:xfrm rot="13961227">
              <a:off x="2591986" y="3657516"/>
              <a:ext cx="1400190" cy="1473248"/>
            </a:xfrm>
            <a:prstGeom prst="triangle">
              <a:avLst>
                <a:gd name="adj" fmla="val 43126"/>
              </a:avLst>
            </a:prstGeom>
            <a:solidFill>
              <a:srgbClr val="BFBFBF">
                <a:alpha val="74902"/>
              </a:srgb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C87C347A-6857-4EFD-9C83-4D014B78782A}"/>
                </a:ext>
              </a:extLst>
            </p:cNvPr>
            <p:cNvSpPr/>
            <p:nvPr/>
          </p:nvSpPr>
          <p:spPr>
            <a:xfrm rot="19137117">
              <a:off x="3517975" y="3170434"/>
              <a:ext cx="877330" cy="14333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376DC8C-2D66-44FB-BF64-AAC8D25B6878}"/>
              </a:ext>
            </a:extLst>
          </p:cNvPr>
          <p:cNvGrpSpPr/>
          <p:nvPr/>
        </p:nvGrpSpPr>
        <p:grpSpPr>
          <a:xfrm rot="20793828" flipH="1">
            <a:off x="7704000" y="3461420"/>
            <a:ext cx="1542350" cy="1577530"/>
            <a:chOff x="2555457" y="3170434"/>
            <a:chExt cx="1839848" cy="1923801"/>
          </a:xfrm>
        </p:grpSpPr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46FFFF1D-B05B-4193-B4F6-D3BC42F270B5}"/>
                </a:ext>
              </a:extLst>
            </p:cNvPr>
            <p:cNvSpPr/>
            <p:nvPr/>
          </p:nvSpPr>
          <p:spPr>
            <a:xfrm rot="13961227">
              <a:off x="2591986" y="3657516"/>
              <a:ext cx="1400190" cy="1473248"/>
            </a:xfrm>
            <a:prstGeom prst="triangle">
              <a:avLst>
                <a:gd name="adj" fmla="val 43126"/>
              </a:avLst>
            </a:prstGeom>
            <a:solidFill>
              <a:schemeClr val="bg1">
                <a:lumMod val="75000"/>
                <a:alpha val="74902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2D669DE5-813A-441F-B610-EEEE66B10708}"/>
                </a:ext>
              </a:extLst>
            </p:cNvPr>
            <p:cNvSpPr/>
            <p:nvPr/>
          </p:nvSpPr>
          <p:spPr>
            <a:xfrm rot="19137117">
              <a:off x="3517975" y="3170434"/>
              <a:ext cx="877330" cy="14333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10E726E-FCB1-4609-9E0E-2AD876047A6B}"/>
              </a:ext>
            </a:extLst>
          </p:cNvPr>
          <p:cNvGrpSpPr/>
          <p:nvPr/>
        </p:nvGrpSpPr>
        <p:grpSpPr>
          <a:xfrm>
            <a:off x="8438878" y="3352562"/>
            <a:ext cx="1594075" cy="1382393"/>
            <a:chOff x="10095670" y="2544751"/>
            <a:chExt cx="1329837" cy="1442737"/>
          </a:xfrm>
        </p:grpSpPr>
        <p:sp>
          <p:nvSpPr>
            <p:cNvPr id="25" name="Gleichschenkliges Dreieck 24">
              <a:extLst>
                <a:ext uri="{FF2B5EF4-FFF2-40B4-BE49-F238E27FC236}">
                  <a16:creationId xmlns:a16="http://schemas.microsoft.com/office/drawing/2014/main" id="{CD7A901B-F9BE-47DA-8AD0-5B03E160FD0E}"/>
                </a:ext>
              </a:extLst>
            </p:cNvPr>
            <p:cNvSpPr/>
            <p:nvPr/>
          </p:nvSpPr>
          <p:spPr>
            <a:xfrm rot="10800000" flipH="1">
              <a:off x="10095670" y="2860981"/>
              <a:ext cx="1312825" cy="1126507"/>
            </a:xfrm>
            <a:prstGeom prst="triangle">
              <a:avLst>
                <a:gd name="adj" fmla="val 49588"/>
              </a:avLst>
            </a:prstGeom>
            <a:solidFill>
              <a:srgbClr val="000000">
                <a:alpha val="14902"/>
              </a:srgb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9F80A216-E74B-4C26-95BA-5BA2648AF12E}"/>
                </a:ext>
              </a:extLst>
            </p:cNvPr>
            <p:cNvSpPr/>
            <p:nvPr/>
          </p:nvSpPr>
          <p:spPr>
            <a:xfrm rot="5400000" flipH="1">
              <a:off x="10445957" y="2194464"/>
              <a:ext cx="629264" cy="13298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7" name="Ellipse 26">
            <a:extLst>
              <a:ext uri="{FF2B5EF4-FFF2-40B4-BE49-F238E27FC236}">
                <a16:creationId xmlns:a16="http://schemas.microsoft.com/office/drawing/2014/main" id="{A54ABF6D-ABE0-4C57-8D61-53A5F44940ED}"/>
              </a:ext>
            </a:extLst>
          </p:cNvPr>
          <p:cNvSpPr/>
          <p:nvPr/>
        </p:nvSpPr>
        <p:spPr>
          <a:xfrm rot="5400000" flipH="1">
            <a:off x="8687849" y="3704725"/>
            <a:ext cx="1126507" cy="1594075"/>
          </a:xfrm>
          <a:prstGeom prst="ellipse">
            <a:avLst/>
          </a:prstGeom>
          <a:solidFill>
            <a:srgbClr val="D9D9D9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DD2BFD4A-AA51-48C7-88E8-15E45395BB94}"/>
              </a:ext>
            </a:extLst>
          </p:cNvPr>
          <p:cNvSpPr/>
          <p:nvPr/>
        </p:nvSpPr>
        <p:spPr>
          <a:xfrm>
            <a:off x="9141279" y="4630398"/>
            <a:ext cx="222422" cy="222422"/>
          </a:xfrm>
          <a:prstGeom prst="ellipse">
            <a:avLst/>
          </a:prstGeom>
          <a:solidFill>
            <a:srgbClr val="5CB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7C4F0892-AA84-4AE4-840C-BC026237ED76}"/>
              </a:ext>
            </a:extLst>
          </p:cNvPr>
          <p:cNvGrpSpPr/>
          <p:nvPr/>
        </p:nvGrpSpPr>
        <p:grpSpPr>
          <a:xfrm>
            <a:off x="1373467" y="3052819"/>
            <a:ext cx="4276028" cy="4513784"/>
            <a:chOff x="1373467" y="3052819"/>
            <a:chExt cx="4276028" cy="4513784"/>
          </a:xfrm>
        </p:grpSpPr>
        <p:sp>
          <p:nvSpPr>
            <p:cNvPr id="88" name="Sehne 87">
              <a:extLst>
                <a:ext uri="{FF2B5EF4-FFF2-40B4-BE49-F238E27FC236}">
                  <a16:creationId xmlns:a16="http://schemas.microsoft.com/office/drawing/2014/main" id="{8AE99979-6C56-445C-91C8-19A12CD4F8B7}"/>
                </a:ext>
              </a:extLst>
            </p:cNvPr>
            <p:cNvSpPr/>
            <p:nvPr/>
          </p:nvSpPr>
          <p:spPr>
            <a:xfrm>
              <a:off x="1373467" y="3052819"/>
              <a:ext cx="4276028" cy="4513784"/>
            </a:xfrm>
            <a:prstGeom prst="chord">
              <a:avLst>
                <a:gd name="adj1" fmla="val 10796526"/>
                <a:gd name="adj2" fmla="val 21599780"/>
              </a:avLst>
            </a:prstGeom>
            <a:solidFill>
              <a:srgbClr val="A6A6A6">
                <a:alpha val="34902"/>
              </a:srgbClr>
            </a:solidFill>
            <a:ln w="285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0DCA741F-66E5-431F-A5C4-2D0289540C52}"/>
                </a:ext>
              </a:extLst>
            </p:cNvPr>
            <p:cNvGrpSpPr/>
            <p:nvPr/>
          </p:nvGrpSpPr>
          <p:grpSpPr>
            <a:xfrm>
              <a:off x="1600647" y="3052819"/>
              <a:ext cx="3949831" cy="2290784"/>
              <a:chOff x="1600647" y="3052819"/>
              <a:chExt cx="3949831" cy="2290784"/>
            </a:xfrm>
          </p:grpSpPr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0CF4877B-97BE-43CC-86C3-BCF30694E071}"/>
                  </a:ext>
                </a:extLst>
              </p:cNvPr>
              <p:cNvSpPr/>
              <p:nvPr/>
            </p:nvSpPr>
            <p:spPr>
              <a:xfrm>
                <a:off x="1600647" y="3216960"/>
                <a:ext cx="3949831" cy="2092751"/>
              </a:xfrm>
              <a:custGeom>
                <a:avLst/>
                <a:gdLst>
                  <a:gd name="connsiteX0" fmla="*/ 0 w 3949831"/>
                  <a:gd name="connsiteY0" fmla="*/ 84842 h 2092751"/>
                  <a:gd name="connsiteX1" fmla="*/ 744718 w 3949831"/>
                  <a:gd name="connsiteY1" fmla="*/ 395926 h 2092751"/>
                  <a:gd name="connsiteX2" fmla="*/ 980388 w 3949831"/>
                  <a:gd name="connsiteY2" fmla="*/ 1432875 h 2092751"/>
                  <a:gd name="connsiteX3" fmla="*/ 1225485 w 3949831"/>
                  <a:gd name="connsiteY3" fmla="*/ 2017337 h 2092751"/>
                  <a:gd name="connsiteX4" fmla="*/ 1866507 w 3949831"/>
                  <a:gd name="connsiteY4" fmla="*/ 2092751 h 2092751"/>
                  <a:gd name="connsiteX5" fmla="*/ 2526384 w 3949831"/>
                  <a:gd name="connsiteY5" fmla="*/ 1979629 h 2092751"/>
                  <a:gd name="connsiteX6" fmla="*/ 2912883 w 3949831"/>
                  <a:gd name="connsiteY6" fmla="*/ 1404594 h 2092751"/>
                  <a:gd name="connsiteX7" fmla="*/ 2450969 w 3949831"/>
                  <a:gd name="connsiteY7" fmla="*/ 443060 h 2092751"/>
                  <a:gd name="connsiteX8" fmla="*/ 3940404 w 3949831"/>
                  <a:gd name="connsiteY8" fmla="*/ 0 h 2092751"/>
                  <a:gd name="connsiteX9" fmla="*/ 3940404 w 3949831"/>
                  <a:gd name="connsiteY9" fmla="*/ 9427 h 2092751"/>
                  <a:gd name="connsiteX10" fmla="*/ 3949831 w 3949831"/>
                  <a:gd name="connsiteY10" fmla="*/ 0 h 209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49831" h="2092751">
                    <a:moveTo>
                      <a:pt x="0" y="84842"/>
                    </a:moveTo>
                    <a:lnTo>
                      <a:pt x="744718" y="395926"/>
                    </a:lnTo>
                    <a:lnTo>
                      <a:pt x="980388" y="1432875"/>
                    </a:lnTo>
                    <a:lnTo>
                      <a:pt x="1225485" y="2017337"/>
                    </a:lnTo>
                    <a:lnTo>
                      <a:pt x="1866507" y="2092751"/>
                    </a:lnTo>
                    <a:lnTo>
                      <a:pt x="2526384" y="1979629"/>
                    </a:lnTo>
                    <a:lnTo>
                      <a:pt x="2912883" y="1404594"/>
                    </a:lnTo>
                    <a:lnTo>
                      <a:pt x="2450969" y="443060"/>
                    </a:lnTo>
                    <a:lnTo>
                      <a:pt x="3940404" y="0"/>
                    </a:lnTo>
                    <a:lnTo>
                      <a:pt x="3940404" y="9427"/>
                    </a:lnTo>
                    <a:lnTo>
                      <a:pt x="3949831" y="0"/>
                    </a:lnTo>
                  </a:path>
                </a:pathLst>
              </a:custGeom>
              <a:noFill/>
              <a:ln w="762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AF030A27-D90D-4601-9E8B-7EB2CF469086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 flipV="1">
                <a:off x="2524541" y="3300608"/>
                <a:ext cx="944078" cy="20429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7326CC80-BFB7-438B-93F2-D32D4A6C7B9C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 flipV="1">
                <a:off x="2976079" y="3125417"/>
                <a:ext cx="492540" cy="221818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C0ABF80B-A462-4ED4-A369-932288E8B1D0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V="1">
                <a:off x="3468619" y="3052819"/>
                <a:ext cx="6898" cy="22907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C3DDEA3A-CCE6-4EE1-ABA2-B68EFEDD8749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V="1">
                <a:off x="3468619" y="3100192"/>
                <a:ext cx="524534" cy="224341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C6CE592D-2457-43DC-91C5-D6D1FE45E8AE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V="1">
                <a:off x="3468619" y="3890513"/>
                <a:ext cx="698561" cy="14530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97DD23A9-940A-4FEF-B5CB-3B935D0383CA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V="1">
                <a:off x="3468619" y="4263335"/>
                <a:ext cx="848677" cy="10802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mit Pfeil 14">
                <a:extLst>
                  <a:ext uri="{FF2B5EF4-FFF2-40B4-BE49-F238E27FC236}">
                    <a16:creationId xmlns:a16="http://schemas.microsoft.com/office/drawing/2014/main" id="{E002965C-D2DF-4C59-85D4-050645A7DF37}"/>
                  </a:ext>
                </a:extLst>
              </p:cNvPr>
              <p:cNvCxnSpPr>
                <a:cxnSpLocks/>
                <a:stCxn id="7" idx="4"/>
                <a:endCxn id="50" idx="6"/>
              </p:cNvCxnSpPr>
              <p:nvPr/>
            </p:nvCxnSpPr>
            <p:spPr>
              <a:xfrm flipV="1">
                <a:off x="3468619" y="4621554"/>
                <a:ext cx="1044911" cy="7220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6FB56E53-8361-4DFF-AEAF-BA8C51AFB53C}"/>
                  </a:ext>
                </a:extLst>
              </p:cNvPr>
              <p:cNvCxnSpPr>
                <a:cxnSpLocks/>
                <a:stCxn id="7" idx="4"/>
                <a:endCxn id="50" idx="2"/>
              </p:cNvCxnSpPr>
              <p:nvPr/>
            </p:nvCxnSpPr>
            <p:spPr>
              <a:xfrm flipH="1" flipV="1">
                <a:off x="2581035" y="4649835"/>
                <a:ext cx="887584" cy="6937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F92DA413-F2BA-436B-908D-FB118C678FEB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 flipV="1">
                <a:off x="2428955" y="3993140"/>
                <a:ext cx="1039664" cy="13504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Multiplikationszeichen 82">
                <a:extLst>
                  <a:ext uri="{FF2B5EF4-FFF2-40B4-BE49-F238E27FC236}">
                    <a16:creationId xmlns:a16="http://schemas.microsoft.com/office/drawing/2014/main" id="{EBD187DD-7C63-4AF4-9B24-D257CF34195B}"/>
                  </a:ext>
                </a:extLst>
              </p:cNvPr>
              <p:cNvSpPr/>
              <p:nvPr/>
            </p:nvSpPr>
            <p:spPr>
              <a:xfrm>
                <a:off x="2485025" y="4568142"/>
                <a:ext cx="200458" cy="20045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Multiplikationszeichen 83">
                <a:extLst>
                  <a:ext uri="{FF2B5EF4-FFF2-40B4-BE49-F238E27FC236}">
                    <a16:creationId xmlns:a16="http://schemas.microsoft.com/office/drawing/2014/main" id="{6ED684DD-F3A2-4B32-B753-85B43EBAFEA4}"/>
                  </a:ext>
                </a:extLst>
              </p:cNvPr>
              <p:cNvSpPr/>
              <p:nvPr/>
            </p:nvSpPr>
            <p:spPr>
              <a:xfrm>
                <a:off x="2338959" y="3924120"/>
                <a:ext cx="200458" cy="20045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Multiplikationszeichen 84">
                <a:extLst>
                  <a:ext uri="{FF2B5EF4-FFF2-40B4-BE49-F238E27FC236}">
                    <a16:creationId xmlns:a16="http://schemas.microsoft.com/office/drawing/2014/main" id="{A4F46AF5-407D-4276-BE23-0112F02617F3}"/>
                  </a:ext>
                </a:extLst>
              </p:cNvPr>
              <p:cNvSpPr/>
              <p:nvPr/>
            </p:nvSpPr>
            <p:spPr>
              <a:xfrm>
                <a:off x="4074434" y="3794036"/>
                <a:ext cx="200458" cy="20045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Multiplikationszeichen 85">
                <a:extLst>
                  <a:ext uri="{FF2B5EF4-FFF2-40B4-BE49-F238E27FC236}">
                    <a16:creationId xmlns:a16="http://schemas.microsoft.com/office/drawing/2014/main" id="{89EFC38A-63DD-4335-9F58-53B050DF302E}"/>
                  </a:ext>
                </a:extLst>
              </p:cNvPr>
              <p:cNvSpPr/>
              <p:nvPr/>
            </p:nvSpPr>
            <p:spPr>
              <a:xfrm>
                <a:off x="4238351" y="4155014"/>
                <a:ext cx="200458" cy="20045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Multiplikationszeichen 86">
                <a:extLst>
                  <a:ext uri="{FF2B5EF4-FFF2-40B4-BE49-F238E27FC236}">
                    <a16:creationId xmlns:a16="http://schemas.microsoft.com/office/drawing/2014/main" id="{60519F70-B79A-4012-9910-59430E1FA71B}"/>
                  </a:ext>
                </a:extLst>
              </p:cNvPr>
              <p:cNvSpPr/>
              <p:nvPr/>
            </p:nvSpPr>
            <p:spPr>
              <a:xfrm>
                <a:off x="4413819" y="4525213"/>
                <a:ext cx="200458" cy="20045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2B574AAB-0DFC-47E5-997F-E6DDA6231C27}"/>
                  </a:ext>
                </a:extLst>
              </p:cNvPr>
              <p:cNvSpPr/>
              <p:nvPr/>
            </p:nvSpPr>
            <p:spPr>
              <a:xfrm>
                <a:off x="3357408" y="5121181"/>
                <a:ext cx="222422" cy="222422"/>
              </a:xfrm>
              <a:prstGeom prst="ellipse">
                <a:avLst/>
              </a:prstGeom>
              <a:solidFill>
                <a:srgbClr val="5CBC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068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BFC5E-8DE6-4145-93EE-75B3CED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262687"/>
            <a:ext cx="2743200" cy="365125"/>
          </a:xfrm>
        </p:spPr>
        <p:txBody>
          <a:bodyPr/>
          <a:lstStyle/>
          <a:p>
            <a:fld id="{E66C84FA-1709-4A99-81A9-1079C121414A}" type="slidenum">
              <a:rPr lang="de-DE" smtClean="0"/>
              <a:t>9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C11580-B3F2-45AC-BFCF-A99DEB9B5ABC}"/>
              </a:ext>
            </a:extLst>
          </p:cNvPr>
          <p:cNvSpPr txBox="1"/>
          <p:nvPr/>
        </p:nvSpPr>
        <p:spPr>
          <a:xfrm>
            <a:off x="802105" y="673768"/>
            <a:ext cx="1092467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OXEL</a:t>
            </a:r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ONE </a:t>
            </a:r>
            <a:r>
              <a:rPr lang="de-DE" sz="28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de-DE" sz="2000" dirty="0">
                <a:solidFill>
                  <a:srgbClr val="8497B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RACING</a:t>
            </a:r>
          </a:p>
          <a:p>
            <a:endParaRPr lang="de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Hemisphäre wird mit Kegeln approximiert</a:t>
            </a:r>
          </a:p>
          <a:p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Kegel werden durch Sequenz aus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Voxeln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immer gröberer Auflösung approximiert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F2CAB39-F070-439F-A820-E290693C4E4C}"/>
              </a:ext>
            </a:extLst>
          </p:cNvPr>
          <p:cNvCxnSpPr>
            <a:cxnSpLocks/>
          </p:cNvCxnSpPr>
          <p:nvPr/>
        </p:nvCxnSpPr>
        <p:spPr>
          <a:xfrm>
            <a:off x="5191152" y="4319858"/>
            <a:ext cx="642305" cy="0"/>
          </a:xfrm>
          <a:prstGeom prst="straightConnector1">
            <a:avLst/>
          </a:prstGeom>
          <a:ln w="69850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D39F222-F8DA-4575-A99D-F857B8A12F86}"/>
              </a:ext>
            </a:extLst>
          </p:cNvPr>
          <p:cNvGrpSpPr/>
          <p:nvPr/>
        </p:nvGrpSpPr>
        <p:grpSpPr>
          <a:xfrm>
            <a:off x="6015460" y="2915011"/>
            <a:ext cx="4201515" cy="3090629"/>
            <a:chOff x="6015460" y="2915011"/>
            <a:chExt cx="4201515" cy="3090629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4697C19-D072-43C9-ADEC-BD9D35A14B27}"/>
                </a:ext>
              </a:extLst>
            </p:cNvPr>
            <p:cNvSpPr/>
            <p:nvPr/>
          </p:nvSpPr>
          <p:spPr>
            <a:xfrm>
              <a:off x="6388795" y="5098950"/>
              <a:ext cx="659337" cy="659337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6407423-8679-45B8-AAAF-A9C8D56F72FD}"/>
                </a:ext>
              </a:extLst>
            </p:cNvPr>
            <p:cNvSpPr/>
            <p:nvPr/>
          </p:nvSpPr>
          <p:spPr>
            <a:xfrm>
              <a:off x="6015460" y="5510935"/>
              <a:ext cx="494705" cy="494705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8D7BD68-AC6D-4631-81F0-64EA259722AC}"/>
                </a:ext>
              </a:extLst>
            </p:cNvPr>
            <p:cNvSpPr/>
            <p:nvPr/>
          </p:nvSpPr>
          <p:spPr>
            <a:xfrm>
              <a:off x="7740773" y="2915011"/>
              <a:ext cx="2168015" cy="2168015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93FEA2D-C869-49DD-9F9E-B8B2B0512F56}"/>
                </a:ext>
              </a:extLst>
            </p:cNvPr>
            <p:cNvSpPr/>
            <p:nvPr/>
          </p:nvSpPr>
          <p:spPr>
            <a:xfrm>
              <a:off x="6942039" y="4404523"/>
              <a:ext cx="1057518" cy="1057518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9F3C41E4-19AE-441C-A200-F0A0C6DCECA7}"/>
                </a:ext>
              </a:extLst>
            </p:cNvPr>
            <p:cNvCxnSpPr/>
            <p:nvPr/>
          </p:nvCxnSpPr>
          <p:spPr>
            <a:xfrm flipV="1">
              <a:off x="6262813" y="3061199"/>
              <a:ext cx="3954162" cy="2719628"/>
            </a:xfrm>
            <a:prstGeom prst="straightConnector1">
              <a:avLst/>
            </a:prstGeom>
            <a:ln w="25400">
              <a:solidFill>
                <a:srgbClr val="5CBC6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78D2715B-6A92-42D5-A085-6B8E7BDB2DEF}"/>
                </a:ext>
              </a:extLst>
            </p:cNvPr>
            <p:cNvSpPr/>
            <p:nvPr/>
          </p:nvSpPr>
          <p:spPr>
            <a:xfrm>
              <a:off x="6154924" y="5672938"/>
              <a:ext cx="215778" cy="215778"/>
            </a:xfrm>
            <a:prstGeom prst="ellipse">
              <a:avLst/>
            </a:prstGeom>
            <a:solidFill>
              <a:srgbClr val="5CB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4B01882-8281-441A-B1DB-DC3B93A201D1}"/>
                </a:ext>
              </a:extLst>
            </p:cNvPr>
            <p:cNvSpPr/>
            <p:nvPr/>
          </p:nvSpPr>
          <p:spPr>
            <a:xfrm>
              <a:off x="6603886" y="5345267"/>
              <a:ext cx="215778" cy="215778"/>
            </a:xfrm>
            <a:prstGeom prst="ellipse">
              <a:avLst/>
            </a:prstGeom>
            <a:solidFill>
              <a:srgbClr val="5CB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C0611A1D-5088-4B4C-92BC-72527F405A42}"/>
                </a:ext>
              </a:extLst>
            </p:cNvPr>
            <p:cNvSpPr/>
            <p:nvPr/>
          </p:nvSpPr>
          <p:spPr>
            <a:xfrm>
              <a:off x="7362909" y="4825393"/>
              <a:ext cx="215778" cy="215778"/>
            </a:xfrm>
            <a:prstGeom prst="ellipse">
              <a:avLst/>
            </a:prstGeom>
            <a:solidFill>
              <a:srgbClr val="5CB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7CDAB96D-1BCD-4D05-AF5A-E6CB91E9E1EB}"/>
                </a:ext>
              </a:extLst>
            </p:cNvPr>
            <p:cNvSpPr/>
            <p:nvPr/>
          </p:nvSpPr>
          <p:spPr>
            <a:xfrm>
              <a:off x="8716892" y="3891130"/>
              <a:ext cx="215778" cy="215778"/>
            </a:xfrm>
            <a:prstGeom prst="ellipse">
              <a:avLst/>
            </a:prstGeom>
            <a:solidFill>
              <a:srgbClr val="5CB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A2C1AE9-162C-4C04-8D65-311D1E50B307}"/>
              </a:ext>
            </a:extLst>
          </p:cNvPr>
          <p:cNvGrpSpPr/>
          <p:nvPr/>
        </p:nvGrpSpPr>
        <p:grpSpPr>
          <a:xfrm rot="2419051">
            <a:off x="2104407" y="2902580"/>
            <a:ext cx="1758889" cy="3431380"/>
            <a:chOff x="2126801" y="2794985"/>
            <a:chExt cx="1758889" cy="3075264"/>
          </a:xfrm>
        </p:grpSpPr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CD4B25FC-5CCE-427C-84D8-999AC34463D9}"/>
                </a:ext>
              </a:extLst>
            </p:cNvPr>
            <p:cNvSpPr/>
            <p:nvPr/>
          </p:nvSpPr>
          <p:spPr>
            <a:xfrm rot="10800000">
              <a:off x="2126801" y="3233649"/>
              <a:ext cx="1758887" cy="2636600"/>
            </a:xfrm>
            <a:prstGeom prst="triangle">
              <a:avLst>
                <a:gd name="adj" fmla="val 49637"/>
              </a:avLst>
            </a:prstGeom>
            <a:solidFill>
              <a:srgbClr val="000000">
                <a:alpha val="14902"/>
              </a:srgb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1DFB52B2-89B1-4DAD-9579-92370329BBA9}"/>
                </a:ext>
              </a:extLst>
            </p:cNvPr>
            <p:cNvSpPr/>
            <p:nvPr/>
          </p:nvSpPr>
          <p:spPr>
            <a:xfrm rot="16200000">
              <a:off x="2567582" y="2354206"/>
              <a:ext cx="877330" cy="1758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1863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Microsoft Office PowerPoint</Application>
  <PresentationFormat>Breitbild</PresentationFormat>
  <Paragraphs>297</Paragraphs>
  <Slides>26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CMU Serif</vt:lpstr>
      <vt:lpstr>Courier New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Softbear</dc:creator>
  <cp:lastModifiedBy>Softbear</cp:lastModifiedBy>
  <cp:revision>66</cp:revision>
  <dcterms:created xsi:type="dcterms:W3CDTF">2018-03-23T02:02:44Z</dcterms:created>
  <dcterms:modified xsi:type="dcterms:W3CDTF">2018-03-26T09:23:23Z</dcterms:modified>
</cp:coreProperties>
</file>