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9" r:id="rId4"/>
    <p:sldId id="260" r:id="rId5"/>
    <p:sldId id="270" r:id="rId6"/>
    <p:sldId id="280" r:id="rId7"/>
    <p:sldId id="266" r:id="rId8"/>
    <p:sldId id="273" r:id="rId9"/>
    <p:sldId id="274" r:id="rId10"/>
    <p:sldId id="277" r:id="rId11"/>
    <p:sldId id="261" r:id="rId12"/>
    <p:sldId id="279" r:id="rId13"/>
    <p:sldId id="281" r:id="rId14"/>
    <p:sldId id="275" r:id="rId15"/>
    <p:sldId id="257"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5" d="100"/>
          <a:sy n="85"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d.docs.live.net/6cfd5e0fe404fc22/Desktop/Education%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800" b="1" i="0" baseline="0" dirty="0">
                <a:effectLst/>
              </a:rPr>
              <a:t>(2011 - 2017) - # of Opioid Deaths in U.S. vs. </a:t>
            </a:r>
            <a:endParaRPr lang="en-US" dirty="0">
              <a:effectLst/>
            </a:endParaRPr>
          </a:p>
          <a:p>
            <a:pPr>
              <a:defRPr b="1"/>
            </a:pPr>
            <a:r>
              <a:rPr lang="en-US" sz="1800" b="1" i="0" baseline="0" dirty="0">
                <a:effectLst/>
              </a:rPr>
              <a:t>Annual Income (USD)</a:t>
            </a:r>
            <a:endParaRPr lang="en-US" dirty="0">
              <a:effectLs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'Income Analysis'!$J$3</c:f>
              <c:strCache>
                <c:ptCount val="1"/>
                <c:pt idx="0">
                  <c:v># Deaths</c:v>
                </c:pt>
              </c:strCache>
            </c:strRef>
          </c:tx>
          <c:spPr>
            <a:ln w="19050" cap="rnd">
              <a:solidFill>
                <a:schemeClr val="bg1"/>
              </a:solidFill>
              <a:round/>
            </a:ln>
            <a:effectLst/>
          </c:spPr>
          <c:marker>
            <c:symbol val="diamond"/>
            <c:size val="9"/>
            <c:spPr>
              <a:solidFill>
                <a:schemeClr val="accent5">
                  <a:lumMod val="75000"/>
                </a:schemeClr>
              </a:solidFill>
              <a:ln w="12700">
                <a:solidFill>
                  <a:schemeClr val="tx1"/>
                </a:solidFill>
              </a:ln>
              <a:effectLst/>
            </c:spPr>
          </c:marker>
          <c:trendline>
            <c:spPr>
              <a:ln w="25400" cap="rnd">
                <a:solidFill>
                  <a:schemeClr val="tx1"/>
                </a:solidFill>
                <a:prstDash val="sysDot"/>
              </a:ln>
              <a:effectLst/>
            </c:spPr>
            <c:trendlineType val="linear"/>
            <c:dispRSqr val="1"/>
            <c:dispEq val="1"/>
            <c:trendlineLbl>
              <c:layout>
                <c:manualLayout>
                  <c:x val="-5.7700237594988907E-2"/>
                  <c:y val="0.32043693686585772"/>
                </c:manualLayout>
              </c:layout>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sz="1200" b="1" baseline="0"/>
                      <a:t>y = 1.4208x - 55074</a:t>
                    </a:r>
                    <a:br>
                      <a:rPr lang="en-US" sz="1200" b="1" baseline="0"/>
                    </a:br>
                    <a:r>
                      <a:rPr lang="en-US" sz="1200" b="1" baseline="0"/>
                      <a:t>R² = 0.8589</a:t>
                    </a:r>
                    <a:endParaRPr lang="en-US" sz="1200" b="1"/>
                  </a:p>
                </c:rich>
              </c:tx>
              <c:numFmt formatCode="General" sourceLinked="0"/>
              <c:spPr>
                <a:solidFill>
                  <a:schemeClr val="accent1">
                    <a:lumMod val="20000"/>
                    <a:lumOff val="80000"/>
                  </a:schemeClr>
                </a:solidFill>
                <a:ln w="19050">
                  <a:solidFill>
                    <a:schemeClr val="tx1"/>
                  </a:solid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rendlineLbl>
          </c:trendline>
          <c:xVal>
            <c:numRef>
              <c:f>'Income Analysis'!$I$4:$I$10</c:f>
              <c:numCache>
                <c:formatCode>General</c:formatCode>
                <c:ptCount val="7"/>
                <c:pt idx="0">
                  <c:v>67388</c:v>
                </c:pt>
                <c:pt idx="1">
                  <c:v>67855</c:v>
                </c:pt>
                <c:pt idx="2">
                  <c:v>68289</c:v>
                </c:pt>
                <c:pt idx="3">
                  <c:v>69296</c:v>
                </c:pt>
                <c:pt idx="4">
                  <c:v>70039</c:v>
                </c:pt>
                <c:pt idx="5">
                  <c:v>72110</c:v>
                </c:pt>
                <c:pt idx="6">
                  <c:v>75087</c:v>
                </c:pt>
              </c:numCache>
            </c:numRef>
          </c:xVal>
          <c:yVal>
            <c:numRef>
              <c:f>'Income Analysis'!$J$4:$J$10</c:f>
              <c:numCache>
                <c:formatCode>#,##0</c:formatCode>
                <c:ptCount val="7"/>
                <c:pt idx="0">
                  <c:v>39739</c:v>
                </c:pt>
                <c:pt idx="1">
                  <c:v>40057</c:v>
                </c:pt>
                <c:pt idx="2">
                  <c:v>41670</c:v>
                </c:pt>
                <c:pt idx="3">
                  <c:v>43906</c:v>
                </c:pt>
                <c:pt idx="4">
                  <c:v>46135</c:v>
                </c:pt>
                <c:pt idx="5">
                  <c:v>49670</c:v>
                </c:pt>
                <c:pt idx="6">
                  <c:v>49608</c:v>
                </c:pt>
              </c:numCache>
            </c:numRef>
          </c:yVal>
          <c:smooth val="0"/>
          <c:extLst>
            <c:ext xmlns:c16="http://schemas.microsoft.com/office/drawing/2014/chart" uri="{C3380CC4-5D6E-409C-BE32-E72D297353CC}">
              <c16:uniqueId val="{00000001-C47A-4390-AF8E-0BC37C92E3B2}"/>
            </c:ext>
          </c:extLst>
        </c:ser>
        <c:dLbls>
          <c:showLegendKey val="0"/>
          <c:showVal val="0"/>
          <c:showCatName val="0"/>
          <c:showSerName val="0"/>
          <c:showPercent val="0"/>
          <c:showBubbleSize val="0"/>
        </c:dLbls>
        <c:axId val="1180622079"/>
        <c:axId val="1105135423"/>
      </c:scatterChart>
      <c:valAx>
        <c:axId val="11806220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Annual Income (USD)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05135423"/>
        <c:crosses val="autoZero"/>
        <c:crossBetween val="midCat"/>
      </c:valAx>
      <c:valAx>
        <c:axId val="1105135423"/>
        <c:scaling>
          <c:orientation val="minMax"/>
          <c:min val="3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dirty="0"/>
                  <a:t># of Opioid Deaths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8062207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AFD9-0784-441F-0F07-13E91507EC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D155FB-7DC4-B31F-1916-4123884B0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0423F-E4E6-B1A3-66D0-AA647E4A15C5}"/>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4B35E15C-0A5D-2925-AB90-12BB821424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ACCC7F-C7D7-DAF8-778E-88DA53196027}"/>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390683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3B59-F204-E12A-1B81-07A3D34023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0B1ECB-952F-525D-A860-88BABE683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D7981-DD27-7398-BFF9-9B613ADA12FE}"/>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11A9F363-491E-9159-B289-25378BE018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6F73B8-59F5-4B9C-FE6A-EF8AF1FEE8BE}"/>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245234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AD94-08BF-F2D9-C158-E7F8FAA791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4DDB67-5C51-09F4-B955-03B4CBB38A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D93B1-64EC-1EA3-5FF3-B5CFCF17D425}"/>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52006E39-209B-2051-6C6F-05C4C7FE82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5E53B8-C7BB-131D-5797-B3A2301F8862}"/>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66459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E327-8DCD-839A-17CF-FEADA5624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36F69C-5EA8-B3F9-D81F-731C15F37A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33030-13CB-9984-62FE-7C11CF37FB04}"/>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8D7D6571-556C-FE7E-29E6-4CA17CC8B6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050BE4-5E42-109A-C89A-0F7A599FA589}"/>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181010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72E9-62B8-CE57-1CDD-BE2B7F662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4DB260-A587-38AF-6032-72B3D9E7F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D5ABD6-7E3C-CDE4-CA7C-75CED40A67EB}"/>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59C1109C-63C5-7EF9-EEB4-0494E4467D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5BA04-C3D9-CF9C-0583-24EED0BC95D8}"/>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249963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D37A-7386-4936-D206-6B8E934B3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B3BD7-BF85-65AB-0362-8B61B2AA5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46EB5C-D5B9-981C-4075-78AC88D7BA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7628A-1415-AE4D-35C5-D799C50ACCEB}"/>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6" name="Footer Placeholder 5">
            <a:extLst>
              <a:ext uri="{FF2B5EF4-FFF2-40B4-BE49-F238E27FC236}">
                <a16:creationId xmlns:a16="http://schemas.microsoft.com/office/drawing/2014/main" id="{5853093B-C2EA-1AC9-959C-02A48921D4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16706E-4DAD-E225-CAFD-CDC029AF4760}"/>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276568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3152-AB4E-4509-8E95-811729BF8A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A57767-C47B-1858-4C76-ABFD754D4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C371A-2EBD-6924-C7AB-5E729E1BEB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8F551-0C19-C02F-4BC1-280D4B210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BEF76-9F41-F1B0-8719-F4A6FB0EA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0B604-458E-179A-DB49-769AEBEDA7E9}"/>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8" name="Footer Placeholder 7">
            <a:extLst>
              <a:ext uri="{FF2B5EF4-FFF2-40B4-BE49-F238E27FC236}">
                <a16:creationId xmlns:a16="http://schemas.microsoft.com/office/drawing/2014/main" id="{B853BFD5-D7F2-A236-6690-4C56FE432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122B6FD-32FB-E4B4-26E3-222B15073BB4}"/>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217709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2127-F626-A9D5-81C4-DD161E05A7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BD106E-4FA8-4FDF-81DB-8C716024B0C7}"/>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4" name="Footer Placeholder 3">
            <a:extLst>
              <a:ext uri="{FF2B5EF4-FFF2-40B4-BE49-F238E27FC236}">
                <a16:creationId xmlns:a16="http://schemas.microsoft.com/office/drawing/2014/main" id="{8AD457FA-A968-CD60-1CD8-02B83FBD93E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C58DA9-FCDC-A013-1F6D-09E4D51CFCFA}"/>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66339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7076BA-93B0-F61B-C432-D98650AFB4F9}"/>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3" name="Footer Placeholder 2">
            <a:extLst>
              <a:ext uri="{FF2B5EF4-FFF2-40B4-BE49-F238E27FC236}">
                <a16:creationId xmlns:a16="http://schemas.microsoft.com/office/drawing/2014/main" id="{042BE77E-220A-35FB-3849-1909DE692B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D63B7A7-3C83-971C-CED3-50B4F827AC9D}"/>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383486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9796-19A4-322C-EC25-4BD01BA71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8D19B7-260A-AAB0-4A3D-7B373993C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84751C-D299-6176-CAE2-5B4B3D1AC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A762B-DADC-8AD4-E9ED-621F4808284A}"/>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6" name="Footer Placeholder 5">
            <a:extLst>
              <a:ext uri="{FF2B5EF4-FFF2-40B4-BE49-F238E27FC236}">
                <a16:creationId xmlns:a16="http://schemas.microsoft.com/office/drawing/2014/main" id="{02990EE1-62C4-3148-0C29-BBB10C70F2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816135-A115-57DD-E362-8F3901684582}"/>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71782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5B19-C34A-D199-CB53-D384E7712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D965D0-AAFE-4B93-8DEB-95E9E0895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E644377-3A94-5358-6E6C-0308A056E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38FC5-C868-03ED-C132-7EA6BB637DB7}"/>
              </a:ext>
            </a:extLst>
          </p:cNvPr>
          <p:cNvSpPr>
            <a:spLocks noGrp="1"/>
          </p:cNvSpPr>
          <p:nvPr>
            <p:ph type="dt" sz="half" idx="10"/>
          </p:nvPr>
        </p:nvSpPr>
        <p:spPr/>
        <p:txBody>
          <a:bodyPr/>
          <a:lstStyle/>
          <a:p>
            <a:fld id="{81BDEDB2-7EFC-4F07-BDF4-C4F922E80B33}" type="datetimeFigureOut">
              <a:rPr lang="en-US" smtClean="0"/>
              <a:t>4/10/2023</a:t>
            </a:fld>
            <a:endParaRPr lang="en-US" dirty="0"/>
          </a:p>
        </p:txBody>
      </p:sp>
      <p:sp>
        <p:nvSpPr>
          <p:cNvPr id="6" name="Footer Placeholder 5">
            <a:extLst>
              <a:ext uri="{FF2B5EF4-FFF2-40B4-BE49-F238E27FC236}">
                <a16:creationId xmlns:a16="http://schemas.microsoft.com/office/drawing/2014/main" id="{40F75E6E-0F01-A215-4EAD-F3A2AD1EAD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80D919-868D-B33D-D3D0-BA78183FF9A9}"/>
              </a:ext>
            </a:extLst>
          </p:cNvPr>
          <p:cNvSpPr>
            <a:spLocks noGrp="1"/>
          </p:cNvSpPr>
          <p:nvPr>
            <p:ph type="sldNum" sz="quarter" idx="12"/>
          </p:nvPr>
        </p:nvSpPr>
        <p:spPr/>
        <p:txBody>
          <a:bodyPr/>
          <a:lstStyle/>
          <a:p>
            <a:fld id="{95A77A8A-8609-4066-953E-3ECAAC247BD5}" type="slidenum">
              <a:rPr lang="en-US" smtClean="0"/>
              <a:t>‹#›</a:t>
            </a:fld>
            <a:endParaRPr lang="en-US" dirty="0"/>
          </a:p>
        </p:txBody>
      </p:sp>
    </p:spTree>
    <p:extLst>
      <p:ext uri="{BB962C8B-B14F-4D97-AF65-F5344CB8AC3E}">
        <p14:creationId xmlns:p14="http://schemas.microsoft.com/office/powerpoint/2010/main" val="247032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D6A27A-A505-0A7D-AE54-56E4F0DE7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779EE5-37D1-BE02-3DDD-283F40AB94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0011E-5E49-CC3E-59D7-CDB52F0E2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DEDB2-7EFC-4F07-BDF4-C4F922E80B33}" type="datetimeFigureOut">
              <a:rPr lang="en-US" smtClean="0"/>
              <a:t>4/10/2023</a:t>
            </a:fld>
            <a:endParaRPr lang="en-US" dirty="0"/>
          </a:p>
        </p:txBody>
      </p:sp>
      <p:sp>
        <p:nvSpPr>
          <p:cNvPr id="5" name="Footer Placeholder 4">
            <a:extLst>
              <a:ext uri="{FF2B5EF4-FFF2-40B4-BE49-F238E27FC236}">
                <a16:creationId xmlns:a16="http://schemas.microsoft.com/office/drawing/2014/main" id="{BC18FB4A-C3E0-792C-09D7-2A6B85874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3C028BC-E639-0F09-877F-CA332F483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77A8A-8609-4066-953E-3ECAAC247BD5}" type="slidenum">
              <a:rPr lang="en-US" smtClean="0"/>
              <a:t>‹#›</a:t>
            </a:fld>
            <a:endParaRPr lang="en-US" dirty="0"/>
          </a:p>
        </p:txBody>
      </p:sp>
    </p:spTree>
    <p:extLst>
      <p:ext uri="{BB962C8B-B14F-4D97-AF65-F5344CB8AC3E}">
        <p14:creationId xmlns:p14="http://schemas.microsoft.com/office/powerpoint/2010/main" val="3016872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rugabusestatistics.org/drug-overdose-deaths/" TargetMode="External"/><Relationship Id="rId2" Type="http://schemas.openxmlformats.org/officeDocument/2006/relationships/hyperlink" Target="https://news.yahoo.com/2022-deadliest-opioid-overdoses-u-021308224.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rt 3">
            <a:extLst>
              <a:ext uri="{FF2B5EF4-FFF2-40B4-BE49-F238E27FC236}">
                <a16:creationId xmlns:a16="http://schemas.microsoft.com/office/drawing/2014/main" id="{E8D573FB-27DF-9F85-1D9C-F3BD35CF164A}"/>
              </a:ext>
            </a:extLst>
          </p:cNvPr>
          <p:cNvSpPr/>
          <p:nvPr/>
        </p:nvSpPr>
        <p:spPr>
          <a:xfrm>
            <a:off x="105373" y="225892"/>
            <a:ext cx="1480313" cy="1179427"/>
          </a:xfrm>
          <a:prstGeom prst="hear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5116D5-7AE6-2713-BBAA-5B023F0ABA96}"/>
              </a:ext>
            </a:extLst>
          </p:cNvPr>
          <p:cNvSpPr>
            <a:spLocks noGrp="1"/>
          </p:cNvSpPr>
          <p:nvPr>
            <p:ph type="ctrTitle"/>
          </p:nvPr>
        </p:nvSpPr>
        <p:spPr/>
        <p:txBody>
          <a:bodyPr/>
          <a:lstStyle/>
          <a:p>
            <a:r>
              <a:rPr lang="en-US" dirty="0"/>
              <a:t>Analysis of Opioid Deaths in the U.S.</a:t>
            </a:r>
          </a:p>
        </p:txBody>
      </p:sp>
      <p:sp>
        <p:nvSpPr>
          <p:cNvPr id="3" name="Subtitle 2">
            <a:extLst>
              <a:ext uri="{FF2B5EF4-FFF2-40B4-BE49-F238E27FC236}">
                <a16:creationId xmlns:a16="http://schemas.microsoft.com/office/drawing/2014/main" id="{DF2DEC1F-9737-9EFC-A0C7-5AC6B88D108C}"/>
              </a:ext>
            </a:extLst>
          </p:cNvPr>
          <p:cNvSpPr>
            <a:spLocks noGrp="1"/>
          </p:cNvSpPr>
          <p:nvPr>
            <p:ph type="subTitle" idx="1"/>
          </p:nvPr>
        </p:nvSpPr>
        <p:spPr>
          <a:xfrm>
            <a:off x="1524000" y="3754437"/>
            <a:ext cx="9144000" cy="2387599"/>
          </a:xfrm>
        </p:spPr>
        <p:txBody>
          <a:bodyPr>
            <a:noAutofit/>
          </a:bodyPr>
          <a:lstStyle/>
          <a:p>
            <a:r>
              <a:rPr lang="en-US" sz="2600" b="1" dirty="0"/>
              <a:t>Data Wonders Group</a:t>
            </a:r>
          </a:p>
          <a:p>
            <a:r>
              <a:rPr lang="en-US" sz="2600" dirty="0"/>
              <a:t>10 April 2023</a:t>
            </a:r>
          </a:p>
          <a:p>
            <a:endParaRPr lang="en-US" sz="2200" b="1" dirty="0"/>
          </a:p>
          <a:p>
            <a:r>
              <a:rPr lang="en-US" sz="2200" i="1" dirty="0"/>
              <a:t>Javon “that’s our GitHub guy” Seaforth</a:t>
            </a:r>
          </a:p>
          <a:p>
            <a:r>
              <a:rPr lang="en-US" sz="2200" i="1" dirty="0"/>
              <a:t>Amit “everyone’s SME for help with graded challenges” Sharma</a:t>
            </a:r>
          </a:p>
          <a:p>
            <a:r>
              <a:rPr lang="en-US" sz="2200" i="1" dirty="0"/>
              <a:t>Kyle “looks (not brains) of the operation” Eaton</a:t>
            </a:r>
            <a:endParaRPr lang="en-US" b="1" dirty="0"/>
          </a:p>
        </p:txBody>
      </p:sp>
      <p:pic>
        <p:nvPicPr>
          <p:cNvPr id="2050" name="Picture 2" descr="Teamwork Memes - 20+ Funny Team Memes For Sharing">
            <a:extLst>
              <a:ext uri="{FF2B5EF4-FFF2-40B4-BE49-F238E27FC236}">
                <a16:creationId xmlns:a16="http://schemas.microsoft.com/office/drawing/2014/main" id="{639EA155-299D-D4B5-D1BE-12A4FE36E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434" y="2836767"/>
            <a:ext cx="2111469" cy="21114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82A5E0B-85ED-0EFC-B27B-0FC02C33189C}"/>
              </a:ext>
            </a:extLst>
          </p:cNvPr>
          <p:cNvSpPr/>
          <p:nvPr/>
        </p:nvSpPr>
        <p:spPr>
          <a:xfrm rot="20897454">
            <a:off x="234581" y="391905"/>
            <a:ext cx="1292726" cy="707886"/>
          </a:xfrm>
          <a:prstGeom prst="rect">
            <a:avLst/>
          </a:prstGeom>
          <a:noFill/>
        </p:spPr>
        <p:txBody>
          <a:bodyPr wrap="none" lIns="91440" tIns="45720" rIns="91440" bIns="45720">
            <a:spAutoFit/>
          </a:bodyPr>
          <a:lstStyle/>
          <a:p>
            <a:pPr algn="ctr"/>
            <a:r>
              <a:rPr lang="en-US" sz="2000" b="1" dirty="0">
                <a:ln w="12700">
                  <a:solidFill>
                    <a:schemeClr val="accent1"/>
                  </a:solidFill>
                  <a:prstDash val="solid"/>
                </a:ln>
                <a:solidFill>
                  <a:srgbClr val="FF0000"/>
                </a:solidFill>
                <a:effectLst>
                  <a:outerShdw dist="38100" dir="2640000" algn="bl" rotWithShape="0">
                    <a:schemeClr val="accent1"/>
                  </a:outerShdw>
                </a:effectLst>
              </a:rPr>
              <a:t>We heart</a:t>
            </a:r>
          </a:p>
          <a:p>
            <a:pPr algn="ctr"/>
            <a:r>
              <a:rPr lang="en-US" sz="2000" b="1" cap="none" spc="0" dirty="0">
                <a:ln w="12700">
                  <a:solidFill>
                    <a:schemeClr val="accent1"/>
                  </a:solidFill>
                  <a:prstDash val="solid"/>
                </a:ln>
                <a:solidFill>
                  <a:srgbClr val="FF0000"/>
                </a:solidFill>
                <a:effectLst>
                  <a:outerShdw dist="38100" dir="2640000" algn="bl" rotWithShape="0">
                    <a:schemeClr val="accent1"/>
                  </a:outerShdw>
                </a:effectLst>
              </a:rPr>
              <a:t>Dav</a:t>
            </a:r>
            <a:r>
              <a:rPr lang="en-US" sz="2000" b="1" dirty="0">
                <a:ln w="12700">
                  <a:solidFill>
                    <a:schemeClr val="accent1"/>
                  </a:solidFill>
                  <a:prstDash val="solid"/>
                </a:ln>
                <a:solidFill>
                  <a:srgbClr val="FF0000"/>
                </a:solidFill>
                <a:effectLst>
                  <a:outerShdw dist="38100" dir="2640000" algn="bl" rotWithShape="0">
                    <a:schemeClr val="accent1"/>
                  </a:outerShdw>
                </a:effectLst>
              </a:rPr>
              <a:t>e Gillis</a:t>
            </a:r>
            <a:endParaRPr lang="en-US" sz="2000" b="1" cap="none" spc="0" dirty="0">
              <a:ln w="12700">
                <a:solidFill>
                  <a:schemeClr val="accent1"/>
                </a:solidFill>
                <a:prstDash val="solid"/>
              </a:ln>
              <a:solidFill>
                <a:srgbClr val="FF0000"/>
              </a:solidFill>
              <a:effectLst>
                <a:outerShdw dist="38100" dir="2640000" algn="bl" rotWithShape="0">
                  <a:schemeClr val="accent1"/>
                </a:outerShdw>
              </a:effectLst>
            </a:endParaRPr>
          </a:p>
        </p:txBody>
      </p:sp>
    </p:spTree>
    <p:extLst>
      <p:ext uri="{BB962C8B-B14F-4D97-AF65-F5344CB8AC3E}">
        <p14:creationId xmlns:p14="http://schemas.microsoft.com/office/powerpoint/2010/main" val="3253728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0B2A0F-A581-48EF-A4E3-E5480F1358D9}"/>
              </a:ext>
            </a:extLst>
          </p:cNvPr>
          <p:cNvPicPr>
            <a:picLocks noChangeAspect="1"/>
          </p:cNvPicPr>
          <p:nvPr/>
        </p:nvPicPr>
        <p:blipFill>
          <a:blip r:embed="rId2"/>
          <a:stretch>
            <a:fillRect/>
          </a:stretch>
        </p:blipFill>
        <p:spPr>
          <a:xfrm>
            <a:off x="5759809" y="1690688"/>
            <a:ext cx="6029307" cy="3939147"/>
          </a:xfrm>
          <a:prstGeom prst="rect">
            <a:avLst/>
          </a:prstGeom>
        </p:spPr>
      </p:pic>
      <p:sp>
        <p:nvSpPr>
          <p:cNvPr id="2" name="Title 1">
            <a:extLst>
              <a:ext uri="{FF2B5EF4-FFF2-40B4-BE49-F238E27FC236}">
                <a16:creationId xmlns:a16="http://schemas.microsoft.com/office/drawing/2014/main" id="{BAC2C985-6328-52DF-1521-E2B7D294461D}"/>
              </a:ext>
            </a:extLst>
          </p:cNvPr>
          <p:cNvSpPr>
            <a:spLocks noGrp="1"/>
          </p:cNvSpPr>
          <p:nvPr>
            <p:ph type="title"/>
          </p:nvPr>
        </p:nvSpPr>
        <p:spPr/>
        <p:txBody>
          <a:bodyPr/>
          <a:lstStyle/>
          <a:p>
            <a:r>
              <a:rPr lang="en-US" dirty="0"/>
              <a:t>Initial Findings/Considerations</a:t>
            </a:r>
          </a:p>
        </p:txBody>
      </p:sp>
      <p:sp>
        <p:nvSpPr>
          <p:cNvPr id="3" name="Content Placeholder 2">
            <a:extLst>
              <a:ext uri="{FF2B5EF4-FFF2-40B4-BE49-F238E27FC236}">
                <a16:creationId xmlns:a16="http://schemas.microsoft.com/office/drawing/2014/main" id="{3662DFB7-54D0-B618-5613-4A7D845F02A9}"/>
              </a:ext>
            </a:extLst>
          </p:cNvPr>
          <p:cNvSpPr>
            <a:spLocks noGrp="1"/>
          </p:cNvSpPr>
          <p:nvPr>
            <p:ph idx="1"/>
          </p:nvPr>
        </p:nvSpPr>
        <p:spPr>
          <a:xfrm>
            <a:off x="501495" y="1621864"/>
            <a:ext cx="4868364" cy="4871011"/>
          </a:xfrm>
        </p:spPr>
        <p:txBody>
          <a:bodyPr>
            <a:normAutofit/>
          </a:bodyPr>
          <a:lstStyle/>
          <a:p>
            <a:r>
              <a:rPr lang="en-US" sz="2000" dirty="0"/>
              <a:t>Data Quality</a:t>
            </a:r>
          </a:p>
          <a:p>
            <a:pPr lvl="1"/>
            <a:r>
              <a:rPr lang="en-US" sz="1600" dirty="0"/>
              <a:t>Initial regressions of data (i.e., education, income) not enough to feel confident in understanding opioid abuse/deaths</a:t>
            </a:r>
          </a:p>
          <a:p>
            <a:pPr lvl="1"/>
            <a:r>
              <a:rPr lang="en-US" sz="1600" dirty="0"/>
              <a:t>Potential key subfactors not available in this dataset:  </a:t>
            </a:r>
            <a:r>
              <a:rPr lang="en-US" sz="1600" i="1" dirty="0"/>
              <a:t>age, gender, employment status, alcohol use, criminal history, history of mental health issues, etc.</a:t>
            </a:r>
          </a:p>
          <a:p>
            <a:r>
              <a:rPr lang="en-US" sz="2000" dirty="0"/>
              <a:t>Opioid Deaths Prevalent in Key Generation</a:t>
            </a:r>
          </a:p>
          <a:p>
            <a:pPr lvl="1"/>
            <a:r>
              <a:rPr lang="en-US" sz="1600" dirty="0"/>
              <a:t>Impacting younger folks – Taking away able-bodied capable people</a:t>
            </a:r>
          </a:p>
          <a:p>
            <a:pPr lvl="1"/>
            <a:r>
              <a:rPr lang="en-US" sz="1600" dirty="0"/>
              <a:t>Hence understanding and solving opioid abuse/deaths vital to our nation  (socioeconomic impact, GDP impact, etc.)</a:t>
            </a:r>
          </a:p>
          <a:p>
            <a:r>
              <a:rPr lang="en-US" sz="2000" dirty="0"/>
              <a:t>COVID-19 Impact</a:t>
            </a:r>
          </a:p>
          <a:p>
            <a:pPr lvl="1"/>
            <a:r>
              <a:rPr lang="en-US" sz="1600" dirty="0"/>
              <a:t>Game changing impact – huge increase in 2020+ opioid deaths (see graph) – need to do further analysis on more recent data</a:t>
            </a:r>
          </a:p>
          <a:p>
            <a:endParaRPr lang="en-US" dirty="0"/>
          </a:p>
          <a:p>
            <a:pPr marL="0" indent="0">
              <a:buNone/>
            </a:pPr>
            <a:endParaRPr lang="en-US" dirty="0"/>
          </a:p>
        </p:txBody>
      </p:sp>
      <p:pic>
        <p:nvPicPr>
          <p:cNvPr id="5" name="Picture 4">
            <a:extLst>
              <a:ext uri="{FF2B5EF4-FFF2-40B4-BE49-F238E27FC236}">
                <a16:creationId xmlns:a16="http://schemas.microsoft.com/office/drawing/2014/main" id="{97C055DF-2D81-C41D-BABC-4F6A0D6A66C3}"/>
              </a:ext>
            </a:extLst>
          </p:cNvPr>
          <p:cNvPicPr>
            <a:picLocks noChangeAspect="1"/>
          </p:cNvPicPr>
          <p:nvPr/>
        </p:nvPicPr>
        <p:blipFill>
          <a:blip r:embed="rId3"/>
          <a:stretch>
            <a:fillRect/>
          </a:stretch>
        </p:blipFill>
        <p:spPr>
          <a:xfrm>
            <a:off x="10033703" y="3337145"/>
            <a:ext cx="1432684" cy="323116"/>
          </a:xfrm>
          <a:prstGeom prst="rect">
            <a:avLst/>
          </a:prstGeom>
        </p:spPr>
      </p:pic>
    </p:spTree>
    <p:extLst>
      <p:ext uri="{BB962C8B-B14F-4D97-AF65-F5344CB8AC3E}">
        <p14:creationId xmlns:p14="http://schemas.microsoft.com/office/powerpoint/2010/main" val="427961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C077-D987-3C74-6055-C360C48CC2F4}"/>
              </a:ext>
            </a:extLst>
          </p:cNvPr>
          <p:cNvSpPr>
            <a:spLocks noGrp="1"/>
          </p:cNvSpPr>
          <p:nvPr>
            <p:ph type="title"/>
          </p:nvPr>
        </p:nvSpPr>
        <p:spPr/>
        <p:txBody>
          <a:bodyPr/>
          <a:lstStyle/>
          <a:p>
            <a:r>
              <a:rPr lang="en-US" dirty="0"/>
              <a:t>Takeaways/Conclusion</a:t>
            </a:r>
          </a:p>
        </p:txBody>
      </p:sp>
      <p:sp>
        <p:nvSpPr>
          <p:cNvPr id="3" name="Content Placeholder 2">
            <a:extLst>
              <a:ext uri="{FF2B5EF4-FFF2-40B4-BE49-F238E27FC236}">
                <a16:creationId xmlns:a16="http://schemas.microsoft.com/office/drawing/2014/main" id="{7B85D0DA-F816-6D4B-E262-A4859064D93A}"/>
              </a:ext>
            </a:extLst>
          </p:cNvPr>
          <p:cNvSpPr>
            <a:spLocks noGrp="1"/>
          </p:cNvSpPr>
          <p:nvPr>
            <p:ph idx="1"/>
          </p:nvPr>
        </p:nvSpPr>
        <p:spPr>
          <a:xfrm>
            <a:off x="394447" y="1436781"/>
            <a:ext cx="5009526" cy="5056094"/>
          </a:xfrm>
        </p:spPr>
        <p:txBody>
          <a:bodyPr>
            <a:normAutofit/>
          </a:bodyPr>
          <a:lstStyle/>
          <a:p>
            <a:r>
              <a:rPr lang="en-US" sz="2000" dirty="0"/>
              <a:t>Opioid abuse/opioid death is an issue</a:t>
            </a:r>
          </a:p>
          <a:p>
            <a:pPr lvl="1"/>
            <a:r>
              <a:rPr lang="en-US" sz="1600" dirty="0"/>
              <a:t>Deaths continue to increase &amp; key demographic (young folks) still impacted</a:t>
            </a:r>
          </a:p>
          <a:p>
            <a:pPr lvl="1"/>
            <a:r>
              <a:rPr lang="en-US" sz="1600" dirty="0"/>
              <a:t>How are other countries fairing?</a:t>
            </a:r>
          </a:p>
          <a:p>
            <a:r>
              <a:rPr lang="en-US" sz="2000" dirty="0"/>
              <a:t>Quality of this data not great</a:t>
            </a:r>
          </a:p>
          <a:p>
            <a:pPr lvl="1"/>
            <a:r>
              <a:rPr lang="en-US" sz="1600" dirty="0"/>
              <a:t>Several factors not available (Age, gender and employment status of people)</a:t>
            </a:r>
          </a:p>
          <a:p>
            <a:pPr lvl="1"/>
            <a:r>
              <a:rPr lang="en-US" sz="1600" dirty="0"/>
              <a:t>Data is older – Need updated information for more accurate  conclusion</a:t>
            </a:r>
          </a:p>
          <a:p>
            <a:r>
              <a:rPr lang="en-US" sz="2000" dirty="0"/>
              <a:t>Analysis potentially needed at state level</a:t>
            </a:r>
            <a:endParaRPr lang="en-US" sz="1600" dirty="0"/>
          </a:p>
          <a:p>
            <a:r>
              <a:rPr lang="en-US" sz="2000" dirty="0"/>
              <a:t>Path forward on this analysis still in question</a:t>
            </a:r>
          </a:p>
          <a:p>
            <a:pPr lvl="1"/>
            <a:r>
              <a:rPr lang="en-US" sz="1600" dirty="0"/>
              <a:t>Do we research additional sources of data?  Do we investigate at a lower level of data (e.g., gender, state, etc.)?  Do we sample the data to make inferences about the population?</a:t>
            </a:r>
          </a:p>
          <a:p>
            <a:pPr lvl="1"/>
            <a:r>
              <a:rPr lang="en-US" sz="1600" dirty="0"/>
              <a:t>Do we pivot towards another analysis?</a:t>
            </a:r>
          </a:p>
          <a:p>
            <a:pPr lvl="1"/>
            <a:endParaRPr lang="en-US" sz="1200" dirty="0"/>
          </a:p>
        </p:txBody>
      </p:sp>
      <p:pic>
        <p:nvPicPr>
          <p:cNvPr id="4" name="Picture 3">
            <a:extLst>
              <a:ext uri="{FF2B5EF4-FFF2-40B4-BE49-F238E27FC236}">
                <a16:creationId xmlns:a16="http://schemas.microsoft.com/office/drawing/2014/main" id="{5E51F9F4-2081-EE6E-7EC1-9F9D650E1081}"/>
              </a:ext>
            </a:extLst>
          </p:cNvPr>
          <p:cNvPicPr>
            <a:picLocks noChangeAspect="1"/>
          </p:cNvPicPr>
          <p:nvPr/>
        </p:nvPicPr>
        <p:blipFill>
          <a:blip r:embed="rId2"/>
          <a:stretch>
            <a:fillRect/>
          </a:stretch>
        </p:blipFill>
        <p:spPr>
          <a:xfrm>
            <a:off x="5403973" y="2435266"/>
            <a:ext cx="6571129" cy="1987468"/>
          </a:xfrm>
          <a:prstGeom prst="rect">
            <a:avLst/>
          </a:prstGeom>
        </p:spPr>
      </p:pic>
      <p:sp>
        <p:nvSpPr>
          <p:cNvPr id="5" name="TextBox 4">
            <a:extLst>
              <a:ext uri="{FF2B5EF4-FFF2-40B4-BE49-F238E27FC236}">
                <a16:creationId xmlns:a16="http://schemas.microsoft.com/office/drawing/2014/main" id="{43A92E51-732C-BC35-3573-116952829A4E}"/>
              </a:ext>
            </a:extLst>
          </p:cNvPr>
          <p:cNvSpPr txBox="1"/>
          <p:nvPr/>
        </p:nvSpPr>
        <p:spPr>
          <a:xfrm>
            <a:off x="735106"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1" dirty="0">
                <a:solidFill>
                  <a:prstClr val="black"/>
                </a:solidFill>
                <a:latin typeface="Calibri" panose="020F0502020204030204"/>
              </a:rPr>
              <a:t>Opioid abuse/deaths issue requires further investigation</a:t>
            </a:r>
            <a:endPar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1F8E5DC-48ED-2005-D5DB-329817E661B3}"/>
              </a:ext>
            </a:extLst>
          </p:cNvPr>
          <p:cNvSpPr txBox="1"/>
          <p:nvPr/>
        </p:nvSpPr>
        <p:spPr>
          <a:xfrm>
            <a:off x="9545666" y="4587688"/>
            <a:ext cx="2429436" cy="738664"/>
          </a:xfrm>
          <a:prstGeom prst="rect">
            <a:avLst/>
          </a:prstGeom>
          <a:solidFill>
            <a:schemeClr val="bg1"/>
          </a:solidFill>
          <a:ln w="19050">
            <a:solidFill>
              <a:srgbClr val="FF0000"/>
            </a:solidFill>
          </a:ln>
        </p:spPr>
        <p:txBody>
          <a:bodyPr wrap="square" rtlCol="0">
            <a:spAutoFit/>
          </a:bodyPr>
          <a:lstStyle/>
          <a:p>
            <a:pPr algn="ctr"/>
            <a:r>
              <a:rPr lang="en-US" sz="1400" b="1" i="1" dirty="0"/>
              <a:t>Quick state analysis shows (5) states comprise large portion of opioid death problem</a:t>
            </a:r>
          </a:p>
        </p:txBody>
      </p:sp>
    </p:spTree>
    <p:extLst>
      <p:ext uri="{BB962C8B-B14F-4D97-AF65-F5344CB8AC3E}">
        <p14:creationId xmlns:p14="http://schemas.microsoft.com/office/powerpoint/2010/main" val="209411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7A10C-F163-22D1-977F-E17024392135}"/>
              </a:ext>
            </a:extLst>
          </p:cNvPr>
          <p:cNvSpPr>
            <a:spLocks noGrp="1"/>
          </p:cNvSpPr>
          <p:nvPr>
            <p:ph idx="1"/>
          </p:nvPr>
        </p:nvSpPr>
        <p:spPr>
          <a:xfrm>
            <a:off x="838200" y="3179296"/>
            <a:ext cx="10515600" cy="1630269"/>
          </a:xfrm>
        </p:spPr>
        <p:txBody>
          <a:bodyPr/>
          <a:lstStyle/>
          <a:p>
            <a:pPr marL="0" indent="0" algn="ctr">
              <a:buNone/>
            </a:pPr>
            <a:endParaRPr lang="en-US" dirty="0"/>
          </a:p>
          <a:p>
            <a:pPr marL="0" indent="0" algn="ctr">
              <a:buNone/>
            </a:pPr>
            <a:r>
              <a:rPr lang="en-US" sz="4000" dirty="0"/>
              <a:t>Questions?</a:t>
            </a:r>
          </a:p>
        </p:txBody>
      </p:sp>
    </p:spTree>
    <p:extLst>
      <p:ext uri="{BB962C8B-B14F-4D97-AF65-F5344CB8AC3E}">
        <p14:creationId xmlns:p14="http://schemas.microsoft.com/office/powerpoint/2010/main" val="355109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215B-A1EE-1414-BB05-DD39C3D7E6BD}"/>
              </a:ext>
            </a:extLst>
          </p:cNvPr>
          <p:cNvSpPr>
            <a:spLocks noGrp="1"/>
          </p:cNvSpPr>
          <p:nvPr>
            <p:ph type="title"/>
          </p:nvPr>
        </p:nvSpPr>
        <p:spPr/>
        <p:txBody>
          <a:bodyPr/>
          <a:lstStyle/>
          <a:p>
            <a:r>
              <a:rPr lang="en-US" dirty="0"/>
              <a:t>Overall Project Summary</a:t>
            </a:r>
          </a:p>
        </p:txBody>
      </p:sp>
      <p:sp>
        <p:nvSpPr>
          <p:cNvPr id="3" name="Content Placeholder 2">
            <a:extLst>
              <a:ext uri="{FF2B5EF4-FFF2-40B4-BE49-F238E27FC236}">
                <a16:creationId xmlns:a16="http://schemas.microsoft.com/office/drawing/2014/main" id="{07BCF41B-750A-7B39-2AFC-EE226A6E6C63}"/>
              </a:ext>
            </a:extLst>
          </p:cNvPr>
          <p:cNvSpPr>
            <a:spLocks noGrp="1"/>
          </p:cNvSpPr>
          <p:nvPr>
            <p:ph idx="1"/>
          </p:nvPr>
        </p:nvSpPr>
        <p:spPr/>
        <p:txBody>
          <a:bodyPr>
            <a:normAutofit fontScale="85000" lnSpcReduction="20000"/>
          </a:bodyPr>
          <a:lstStyle/>
          <a:p>
            <a:r>
              <a:rPr lang="en-US" sz="1800" dirty="0"/>
              <a:t>Drug addiction and specifically, opioid abuse, is becoming a significant social issue in the US.  A preliminary examination of available data from CDC indicates that there is a steady increase in death via opioid overdose from 2011 to 2017 time frame.   Overall goal of the data analysis is to understand drivers of death from opioid abuse and identify areas where funds and efforts should be dedicated to reduce drug abuse and subsequent death rates.</a:t>
            </a:r>
          </a:p>
          <a:p>
            <a:r>
              <a:rPr lang="en-US" sz="1800" dirty="0"/>
              <a:t>Data available from CDC was analyzed using python for Pandas and Jupyter notebook.  Total death count for each year from 2011 to 2017, at US level and state level, was extracted using groupby and loc functionality in python and its variation with income level as well as educational level was investigated.  In addition, ranking of death levels by state as well as state’s corresponding population was also examined.  All of the extracted data was then exported to excel to prepare linear regression plots.</a:t>
            </a:r>
          </a:p>
          <a:p>
            <a:r>
              <a:rPr lang="en-US" sz="1800" dirty="0"/>
              <a:t>Data analysis thus far reveals that there is linear relationship between drug use and income levels, as well as education level.  Generally, drug use increased with increasing income and increasing education but a deeper dive is needed to understand if the correlation exists by coincidence or if there is a causation here.  Analysis at a state/regional level is also needed to understand the trends at a lower level.  </a:t>
            </a:r>
          </a:p>
          <a:p>
            <a:r>
              <a:rPr lang="en-US" sz="1800" dirty="0"/>
              <a:t>Finally,  for path forward, there are other important factors such as subject’s gender, age and employment status which was not available in the dataset used. It would be of value to have access to data which shows impact of subject’s gender, age and employment level.   Further, the data is somewhat dated, about 6 years old and does not have information during and after COVID.  There has been a game changing impact on opioid abuse, post COVID. Therefore, additional data will need to be included in the study to have a complete overview of the crisis.</a:t>
            </a:r>
          </a:p>
          <a:p>
            <a:r>
              <a:rPr lang="en-US" sz="1800" dirty="0"/>
              <a:t>Another recent data source (yahoo.com and CDC) show that the death rate increased exponentially post COVID, more than doubling versus 2017 timeframe.  Therefore, impact of COVID as is needed to determine if the spike was temporary or something has changed fundamentally and permanently. </a:t>
            </a:r>
          </a:p>
          <a:p>
            <a:r>
              <a:rPr lang="en-US" sz="1800" dirty="0"/>
              <a:t>An expanded exploratory work will help in establishing the key factors responsible for driving drug abuse.  Social organizations and governmental authorities can then focus on those factors to  optimize efforts for curbing deaths via drug abuse.  </a:t>
            </a:r>
          </a:p>
        </p:txBody>
      </p:sp>
    </p:spTree>
    <p:extLst>
      <p:ext uri="{BB962C8B-B14F-4D97-AF65-F5344CB8AC3E}">
        <p14:creationId xmlns:p14="http://schemas.microsoft.com/office/powerpoint/2010/main" val="2613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7A10C-F163-22D1-977F-E17024392135}"/>
              </a:ext>
            </a:extLst>
          </p:cNvPr>
          <p:cNvSpPr>
            <a:spLocks noGrp="1"/>
          </p:cNvSpPr>
          <p:nvPr>
            <p:ph idx="1"/>
          </p:nvPr>
        </p:nvSpPr>
        <p:spPr>
          <a:xfrm>
            <a:off x="838200" y="3179296"/>
            <a:ext cx="10515600" cy="1630269"/>
          </a:xfrm>
        </p:spPr>
        <p:txBody>
          <a:bodyPr/>
          <a:lstStyle/>
          <a:p>
            <a:pPr marL="0" indent="0" algn="ctr">
              <a:buNone/>
            </a:pPr>
            <a:endParaRPr lang="en-US" dirty="0"/>
          </a:p>
          <a:p>
            <a:pPr marL="0" indent="0" algn="ctr">
              <a:buNone/>
            </a:pPr>
            <a:r>
              <a:rPr lang="en-US" sz="4000" dirty="0"/>
              <a:t>Backup</a:t>
            </a:r>
          </a:p>
        </p:txBody>
      </p:sp>
    </p:spTree>
    <p:extLst>
      <p:ext uri="{BB962C8B-B14F-4D97-AF65-F5344CB8AC3E}">
        <p14:creationId xmlns:p14="http://schemas.microsoft.com/office/powerpoint/2010/main" val="278165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B2AF-EED4-613B-F346-2131458BCEC4}"/>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8A7C21AE-1BFC-4444-E2AF-1FC9935760D2}"/>
              </a:ext>
            </a:extLst>
          </p:cNvPr>
          <p:cNvSpPr>
            <a:spLocks noGrp="1"/>
          </p:cNvSpPr>
          <p:nvPr>
            <p:ph idx="1"/>
          </p:nvPr>
        </p:nvSpPr>
        <p:spPr>
          <a:xfrm>
            <a:off x="695960" y="1825625"/>
            <a:ext cx="10657840" cy="4351338"/>
          </a:xfrm>
        </p:spPr>
        <p:txBody>
          <a:bodyPr>
            <a:normAutofit/>
          </a:bodyPr>
          <a:lstStyle/>
          <a:p>
            <a:r>
              <a:rPr lang="en-US" sz="2000" dirty="0"/>
              <a:t>Raw data for 2011 to 2017 timeframe  obtained from wonder.cdc.gov as a csv file (over 0.5 M rows)</a:t>
            </a:r>
          </a:p>
          <a:p>
            <a:r>
              <a:rPr lang="en-US" sz="2000" dirty="0"/>
              <a:t>Extracted information at national level using “groupby.first” function in pandas</a:t>
            </a:r>
          </a:p>
          <a:p>
            <a:pPr lvl="1"/>
            <a:r>
              <a:rPr lang="en-US" sz="2000" dirty="0"/>
              <a:t>Learned that the data could not be broken down at drug type level</a:t>
            </a:r>
          </a:p>
          <a:p>
            <a:r>
              <a:rPr lang="en-US" sz="2000" dirty="0"/>
              <a:t>completed a regression between opioid casualty and several factors (income,  education, employment) at US level</a:t>
            </a:r>
          </a:p>
          <a:p>
            <a:r>
              <a:rPr lang="en-US" sz="2000" dirty="0"/>
              <a:t>Completed a State ranking by deaths in each state</a:t>
            </a:r>
          </a:p>
          <a:p>
            <a:r>
              <a:rPr lang="en-US" sz="2000" dirty="0">
                <a:hlinkClick r:id="rId2"/>
              </a:rPr>
              <a:t>2022 has been the deadliest year for opioid overdoses in the U.S. (yahoo.com)</a:t>
            </a:r>
            <a:endParaRPr lang="en-US" sz="2000" dirty="0"/>
          </a:p>
          <a:p>
            <a:r>
              <a:rPr lang="en-US" sz="2000" dirty="0">
                <a:hlinkClick r:id="rId3"/>
              </a:rPr>
              <a:t>Drug Overdose Death Statistics [2023]: Opioids, Fentanyl &amp; More (drugabusestatistics.org)</a:t>
            </a:r>
            <a:endParaRPr lang="en-US" sz="2000" dirty="0"/>
          </a:p>
        </p:txBody>
      </p:sp>
    </p:spTree>
    <p:extLst>
      <p:ext uri="{BB962C8B-B14F-4D97-AF65-F5344CB8AC3E}">
        <p14:creationId xmlns:p14="http://schemas.microsoft.com/office/powerpoint/2010/main" val="163764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C077-D987-3C74-6055-C360C48CC2F4}"/>
              </a:ext>
            </a:extLst>
          </p:cNvPr>
          <p:cNvSpPr>
            <a:spLocks noGrp="1"/>
          </p:cNvSpPr>
          <p:nvPr>
            <p:ph type="title"/>
          </p:nvPr>
        </p:nvSpPr>
        <p:spPr>
          <a:xfrm>
            <a:off x="838200" y="374090"/>
            <a:ext cx="10515600" cy="1325563"/>
          </a:xfrm>
        </p:spPr>
        <p:txBody>
          <a:bodyPr/>
          <a:lstStyle/>
          <a:p>
            <a:r>
              <a:rPr lang="en-US" dirty="0"/>
              <a:t>Takeaways</a:t>
            </a:r>
          </a:p>
        </p:txBody>
      </p:sp>
      <p:sp>
        <p:nvSpPr>
          <p:cNvPr id="3" name="Content Placeholder 2">
            <a:extLst>
              <a:ext uri="{FF2B5EF4-FFF2-40B4-BE49-F238E27FC236}">
                <a16:creationId xmlns:a16="http://schemas.microsoft.com/office/drawing/2014/main" id="{7B85D0DA-F816-6D4B-E262-A4859064D93A}"/>
              </a:ext>
            </a:extLst>
          </p:cNvPr>
          <p:cNvSpPr>
            <a:spLocks noGrp="1"/>
          </p:cNvSpPr>
          <p:nvPr>
            <p:ph idx="1"/>
          </p:nvPr>
        </p:nvSpPr>
        <p:spPr/>
        <p:txBody>
          <a:bodyPr>
            <a:normAutofit/>
          </a:bodyPr>
          <a:lstStyle/>
          <a:p>
            <a:r>
              <a:rPr lang="en-US" sz="2000" dirty="0"/>
              <a:t>Drug Use Epidemic?</a:t>
            </a:r>
          </a:p>
          <a:p>
            <a:pPr lvl="1"/>
            <a:r>
              <a:rPr lang="en-US" sz="2000" dirty="0"/>
              <a:t>Impacting younger folks – Taking away able-bodied capable people</a:t>
            </a:r>
          </a:p>
          <a:p>
            <a:pPr lvl="1"/>
            <a:r>
              <a:rPr lang="en-US" sz="2000" dirty="0"/>
              <a:t>Increased econo-social liability of families left behind</a:t>
            </a:r>
          </a:p>
          <a:p>
            <a:pPr lvl="1"/>
            <a:r>
              <a:rPr lang="en-US" sz="2000" dirty="0"/>
              <a:t>Rate of increase in casualty is significant (doubled from 2019 to 2023)</a:t>
            </a:r>
          </a:p>
          <a:p>
            <a:r>
              <a:rPr lang="en-US" sz="2000" dirty="0"/>
              <a:t>Data Quality</a:t>
            </a:r>
          </a:p>
          <a:p>
            <a:pPr lvl="1"/>
            <a:r>
              <a:rPr lang="en-US" sz="2000" dirty="0"/>
              <a:t>Several factors not available (Age, gender and employment status of people)</a:t>
            </a:r>
          </a:p>
          <a:p>
            <a:pPr lvl="1"/>
            <a:r>
              <a:rPr lang="en-US" sz="2000" dirty="0"/>
              <a:t>Data is older – Need updated information for more accurate  conclusion</a:t>
            </a:r>
          </a:p>
          <a:p>
            <a:r>
              <a:rPr lang="en-US" sz="2000" dirty="0"/>
              <a:t>COVID 19</a:t>
            </a:r>
          </a:p>
          <a:p>
            <a:pPr lvl="1"/>
            <a:r>
              <a:rPr lang="en-US" sz="2000" dirty="0"/>
              <a:t>Game changing impact – Over 81,000 (~ 38% increase yoy) drug overdose deaths in 12 months period.  Data need to be added</a:t>
            </a:r>
          </a:p>
          <a:p>
            <a:r>
              <a:rPr lang="en-US" sz="2000" dirty="0"/>
              <a:t>Government Policies</a:t>
            </a:r>
          </a:p>
          <a:p>
            <a:pPr lvl="1"/>
            <a:r>
              <a:rPr lang="en-US" sz="2000" dirty="0"/>
              <a:t>Open boarders have increased illicit drug activities – need to look at impact</a:t>
            </a:r>
          </a:p>
        </p:txBody>
      </p:sp>
    </p:spTree>
    <p:extLst>
      <p:ext uri="{BB962C8B-B14F-4D97-AF65-F5344CB8AC3E}">
        <p14:creationId xmlns:p14="http://schemas.microsoft.com/office/powerpoint/2010/main" val="59775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C077-D987-3C74-6055-C360C48CC2F4}"/>
              </a:ext>
            </a:extLst>
          </p:cNvPr>
          <p:cNvSpPr>
            <a:spLocks noGrp="1"/>
          </p:cNvSpPr>
          <p:nvPr>
            <p:ph type="title"/>
          </p:nvPr>
        </p:nvSpPr>
        <p:spPr/>
        <p:txBody>
          <a:bodyPr/>
          <a:lstStyle/>
          <a:p>
            <a:r>
              <a:rPr lang="en-US" dirty="0"/>
              <a:t>Background/Proposed Analysis</a:t>
            </a:r>
          </a:p>
        </p:txBody>
      </p:sp>
      <p:sp>
        <p:nvSpPr>
          <p:cNvPr id="3" name="Content Placeholder 2">
            <a:extLst>
              <a:ext uri="{FF2B5EF4-FFF2-40B4-BE49-F238E27FC236}">
                <a16:creationId xmlns:a16="http://schemas.microsoft.com/office/drawing/2014/main" id="{7B85D0DA-F816-6D4B-E262-A4859064D93A}"/>
              </a:ext>
            </a:extLst>
          </p:cNvPr>
          <p:cNvSpPr>
            <a:spLocks noGrp="1"/>
          </p:cNvSpPr>
          <p:nvPr>
            <p:ph idx="1"/>
          </p:nvPr>
        </p:nvSpPr>
        <p:spPr>
          <a:xfrm>
            <a:off x="838200" y="1834590"/>
            <a:ext cx="10515600" cy="4351338"/>
          </a:xfrm>
        </p:spPr>
        <p:txBody>
          <a:bodyPr>
            <a:normAutofit/>
          </a:bodyPr>
          <a:lstStyle/>
          <a:p>
            <a:r>
              <a:rPr lang="en-US" sz="2000" dirty="0"/>
              <a:t>Anecdotal evidence that opioid abuse/opioid deaths are a big problem in the U.S.</a:t>
            </a:r>
            <a:endParaRPr lang="en-US" sz="1600" dirty="0"/>
          </a:p>
          <a:p>
            <a:pPr lvl="1"/>
            <a:r>
              <a:rPr lang="en-US" sz="1600" dirty="0"/>
              <a:t>News/social media – we constantly hear about all the deaths/issues with opioids</a:t>
            </a:r>
          </a:p>
          <a:p>
            <a:pPr lvl="1"/>
            <a:r>
              <a:rPr lang="en-US" sz="1600" dirty="0"/>
              <a:t>Perhaps we know someone who has passed from opioid abuse</a:t>
            </a:r>
          </a:p>
          <a:p>
            <a:pPr lvl="1"/>
            <a:r>
              <a:rPr lang="en-US" sz="1600" dirty="0"/>
              <a:t>Stressful society we live in today – people are turning to coping mechanisms (e.g., alcohol/drugs, anxiety meds, etc.)</a:t>
            </a:r>
          </a:p>
          <a:p>
            <a:pPr lvl="1"/>
            <a:r>
              <a:rPr lang="en-US" sz="1600" b="1" i="1" dirty="0"/>
              <a:t>We </a:t>
            </a:r>
            <a:r>
              <a:rPr lang="en-US" sz="1600" b="1" i="1" u="sng" dirty="0"/>
              <a:t>assume</a:t>
            </a:r>
            <a:r>
              <a:rPr lang="en-US" sz="1600" b="1" i="1" dirty="0"/>
              <a:t> opioid deaths are in the “top 5” category of deaths in the U.S. = “null hypothesis”</a:t>
            </a:r>
          </a:p>
          <a:p>
            <a:pPr marL="457200" lvl="1" indent="0">
              <a:buNone/>
            </a:pPr>
            <a:endParaRPr lang="en-US" sz="1600" dirty="0"/>
          </a:p>
          <a:p>
            <a:r>
              <a:rPr lang="en-US" sz="2000" dirty="0"/>
              <a:t>Problem/analysis</a:t>
            </a:r>
          </a:p>
          <a:p>
            <a:pPr lvl="1"/>
            <a:r>
              <a:rPr lang="en-US" sz="1600" dirty="0"/>
              <a:t>What are the leading predictors of opioid abuse/opioid deaths in the U.S.?</a:t>
            </a:r>
          </a:p>
          <a:p>
            <a:pPr lvl="1"/>
            <a:r>
              <a:rPr lang="en-US" sz="1600" dirty="0"/>
              <a:t>Goal - want to be able to predict opioid deaths in U.S. to focus resources at prevention = “resources are limited”</a:t>
            </a:r>
          </a:p>
          <a:p>
            <a:pPr lvl="1"/>
            <a:r>
              <a:rPr lang="en-US" sz="1600" dirty="0"/>
              <a:t>Big problem to try and solve/bound – potential datasets initially found are huge</a:t>
            </a:r>
          </a:p>
          <a:p>
            <a:pPr lvl="1"/>
            <a:r>
              <a:rPr lang="en-US" sz="1600" dirty="0"/>
              <a:t>For this first project, we are using large datasets found easily/quickly</a:t>
            </a:r>
          </a:p>
          <a:p>
            <a:endParaRPr lang="en-US" sz="1200" dirty="0"/>
          </a:p>
          <a:p>
            <a:pPr marL="457200" lvl="1" indent="0">
              <a:buNone/>
            </a:pPr>
            <a:endParaRPr lang="en-US" sz="1600" dirty="0"/>
          </a:p>
        </p:txBody>
      </p:sp>
      <p:sp>
        <p:nvSpPr>
          <p:cNvPr id="4" name="TextBox 3">
            <a:extLst>
              <a:ext uri="{FF2B5EF4-FFF2-40B4-BE49-F238E27FC236}">
                <a16:creationId xmlns:a16="http://schemas.microsoft.com/office/drawing/2014/main" id="{E4258CBA-BEE9-7ADD-EA74-C0A703F25B00}"/>
              </a:ext>
            </a:extLst>
          </p:cNvPr>
          <p:cNvSpPr txBox="1"/>
          <p:nvPr/>
        </p:nvSpPr>
        <p:spPr>
          <a:xfrm>
            <a:off x="786653" y="61049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algn="ctr"/>
            <a:r>
              <a:rPr lang="en-US" sz="2000" b="1" i="1" dirty="0"/>
              <a:t>Trying to predict opioid abuse/deaths so preventive resources can be allocated to the problem</a:t>
            </a:r>
          </a:p>
        </p:txBody>
      </p:sp>
    </p:spTree>
    <p:extLst>
      <p:ext uri="{BB962C8B-B14F-4D97-AF65-F5344CB8AC3E}">
        <p14:creationId xmlns:p14="http://schemas.microsoft.com/office/powerpoint/2010/main" val="393347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04F4029-58B2-9D82-C43B-CE0E9C830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865" y="1609871"/>
            <a:ext cx="5812014" cy="43166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C7F56A-0C8A-362E-89AD-0B7CC57E702E}"/>
              </a:ext>
            </a:extLst>
          </p:cNvPr>
          <p:cNvSpPr txBox="1"/>
          <p:nvPr/>
        </p:nvSpPr>
        <p:spPr>
          <a:xfrm>
            <a:off x="8382000" y="3128758"/>
            <a:ext cx="2971800" cy="830997"/>
          </a:xfrm>
          <a:prstGeom prst="rect">
            <a:avLst/>
          </a:prstGeom>
          <a:solidFill>
            <a:schemeClr val="accent4">
              <a:lumMod val="40000"/>
              <a:lumOff val="60000"/>
            </a:schemeClr>
          </a:solidFill>
          <a:ln w="19050">
            <a:solidFill>
              <a:schemeClr val="tx1"/>
            </a:solidFill>
          </a:ln>
        </p:spPr>
        <p:txBody>
          <a:bodyPr wrap="square" rtlCol="0">
            <a:spAutoFit/>
          </a:bodyPr>
          <a:lstStyle/>
          <a:p>
            <a:pPr algn="ctr"/>
            <a:r>
              <a:rPr lang="en-US" sz="1600" b="1" i="1" dirty="0"/>
              <a:t>Opioid deaths </a:t>
            </a:r>
            <a:r>
              <a:rPr lang="en-US" sz="1600" b="1" i="1" u="sng" dirty="0"/>
              <a:t>not in</a:t>
            </a:r>
            <a:r>
              <a:rPr lang="en-US" sz="1600" b="1" i="1" dirty="0"/>
              <a:t> “top 5”             (or “top 10” for that matter)...    but still important!</a:t>
            </a:r>
          </a:p>
        </p:txBody>
      </p:sp>
      <p:sp>
        <p:nvSpPr>
          <p:cNvPr id="5" name="Content Placeholder 2">
            <a:extLst>
              <a:ext uri="{FF2B5EF4-FFF2-40B4-BE49-F238E27FC236}">
                <a16:creationId xmlns:a16="http://schemas.microsoft.com/office/drawing/2014/main" id="{41DBD14C-4025-301C-380E-9E07E0F34BBB}"/>
              </a:ext>
            </a:extLst>
          </p:cNvPr>
          <p:cNvSpPr>
            <a:spLocks noGrp="1"/>
          </p:cNvSpPr>
          <p:nvPr>
            <p:ph idx="1"/>
          </p:nvPr>
        </p:nvSpPr>
        <p:spPr>
          <a:xfrm>
            <a:off x="810662" y="1690688"/>
            <a:ext cx="4137856" cy="4235814"/>
          </a:xfrm>
        </p:spPr>
        <p:txBody>
          <a:bodyPr>
            <a:normAutofit/>
          </a:bodyPr>
          <a:lstStyle/>
          <a:p>
            <a:r>
              <a:rPr lang="en-US" sz="2000" i="1" dirty="0"/>
              <a:t>Quick look at another analysis shows as recently as 2017, opioid deaths are not one of the leading death categories in the U.S. </a:t>
            </a:r>
          </a:p>
          <a:p>
            <a:pPr marL="0" indent="0">
              <a:buNone/>
            </a:pPr>
            <a:r>
              <a:rPr lang="en-US" sz="1600" i="1" dirty="0"/>
              <a:t>Source:  CDC.gov</a:t>
            </a:r>
          </a:p>
          <a:p>
            <a:endParaRPr lang="en-US" sz="2000" i="1" dirty="0"/>
          </a:p>
          <a:p>
            <a:r>
              <a:rPr lang="en-US" sz="2000" i="1" dirty="0">
                <a:sym typeface="Wingdings" panose="05000000000000000000" pitchFamily="2" charset="2"/>
              </a:rPr>
              <a:t>According to another study, 71% of opioid deaths are attributed to ages 25 -54; this is a vital age group for “breadwinning” </a:t>
            </a:r>
          </a:p>
          <a:p>
            <a:pPr marL="0" indent="0">
              <a:buNone/>
            </a:pPr>
            <a:r>
              <a:rPr lang="en-US" sz="1600" i="1" dirty="0">
                <a:sym typeface="Wingdings" panose="05000000000000000000" pitchFamily="2" charset="2"/>
              </a:rPr>
              <a:t>Source:  National Safety Council</a:t>
            </a:r>
          </a:p>
          <a:p>
            <a:pPr marL="0" indent="0">
              <a:buNone/>
            </a:pPr>
            <a:endParaRPr lang="en-US" sz="1200" i="1" dirty="0">
              <a:sym typeface="Wingdings" panose="05000000000000000000" pitchFamily="2" charset="2"/>
            </a:endParaRPr>
          </a:p>
          <a:p>
            <a:pPr marL="0" indent="0">
              <a:buNone/>
            </a:pPr>
            <a:endParaRPr lang="en-US" sz="1200" i="1" dirty="0">
              <a:sym typeface="Wingdings" panose="05000000000000000000" pitchFamily="2" charset="2"/>
            </a:endParaRPr>
          </a:p>
          <a:p>
            <a:pPr marL="457200" lvl="1" indent="0">
              <a:buNone/>
            </a:pPr>
            <a:endParaRPr lang="en-US" sz="1200" i="1" dirty="0">
              <a:sym typeface="Wingdings" panose="05000000000000000000" pitchFamily="2" charset="2"/>
            </a:endParaRPr>
          </a:p>
          <a:p>
            <a:pPr lvl="1"/>
            <a:endParaRPr lang="en-US" sz="1600" i="1" dirty="0"/>
          </a:p>
          <a:p>
            <a:pPr marL="0" indent="0">
              <a:buNone/>
            </a:pPr>
            <a:endParaRPr lang="en-US" sz="1600" i="1" dirty="0"/>
          </a:p>
          <a:p>
            <a:pPr marL="0" indent="0">
              <a:buNone/>
            </a:pPr>
            <a:endParaRPr lang="en-US" sz="1600" i="1" dirty="0"/>
          </a:p>
        </p:txBody>
      </p:sp>
      <p:sp>
        <p:nvSpPr>
          <p:cNvPr id="6" name="Title 1">
            <a:extLst>
              <a:ext uri="{FF2B5EF4-FFF2-40B4-BE49-F238E27FC236}">
                <a16:creationId xmlns:a16="http://schemas.microsoft.com/office/drawing/2014/main" id="{6298B50E-47A3-93F8-EBE4-846DBCBDCBFF}"/>
              </a:ext>
            </a:extLst>
          </p:cNvPr>
          <p:cNvSpPr>
            <a:spLocks noGrp="1"/>
          </p:cNvSpPr>
          <p:nvPr>
            <p:ph type="title"/>
          </p:nvPr>
        </p:nvSpPr>
        <p:spPr>
          <a:xfrm>
            <a:off x="838200" y="365125"/>
            <a:ext cx="10515600" cy="1325563"/>
          </a:xfrm>
        </p:spPr>
        <p:txBody>
          <a:bodyPr/>
          <a:lstStyle/>
          <a:p>
            <a:r>
              <a:rPr lang="en-US" dirty="0"/>
              <a:t>Background/Proposed Analysis (cont.)</a:t>
            </a:r>
          </a:p>
        </p:txBody>
      </p:sp>
      <p:sp>
        <p:nvSpPr>
          <p:cNvPr id="7" name="TextBox 6">
            <a:extLst>
              <a:ext uri="{FF2B5EF4-FFF2-40B4-BE49-F238E27FC236}">
                <a16:creationId xmlns:a16="http://schemas.microsoft.com/office/drawing/2014/main" id="{9FBDDFB4-681D-D767-D935-D76C541F69D9}"/>
              </a:ext>
            </a:extLst>
          </p:cNvPr>
          <p:cNvSpPr txBox="1"/>
          <p:nvPr/>
        </p:nvSpPr>
        <p:spPr>
          <a:xfrm>
            <a:off x="786653"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algn="ctr"/>
            <a:r>
              <a:rPr lang="en-US" sz="2000" b="1" i="1" dirty="0"/>
              <a:t>Still would like to tackle the opioid problem</a:t>
            </a:r>
          </a:p>
        </p:txBody>
      </p:sp>
      <p:sp>
        <p:nvSpPr>
          <p:cNvPr id="2" name="Oval 1">
            <a:extLst>
              <a:ext uri="{FF2B5EF4-FFF2-40B4-BE49-F238E27FC236}">
                <a16:creationId xmlns:a16="http://schemas.microsoft.com/office/drawing/2014/main" id="{E138D666-A5EC-0AC6-FAA0-096DC4236D58}"/>
              </a:ext>
            </a:extLst>
          </p:cNvPr>
          <p:cNvSpPr/>
          <p:nvPr/>
        </p:nvSpPr>
        <p:spPr>
          <a:xfrm>
            <a:off x="6096000" y="1948143"/>
            <a:ext cx="1120588" cy="37651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699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D9A9-2815-B084-3450-636E1041ACE6}"/>
              </a:ext>
            </a:extLst>
          </p:cNvPr>
          <p:cNvSpPr>
            <a:spLocks noGrp="1"/>
          </p:cNvSpPr>
          <p:nvPr>
            <p:ph type="title"/>
          </p:nvPr>
        </p:nvSpPr>
        <p:spPr/>
        <p:txBody>
          <a:bodyPr/>
          <a:lstStyle/>
          <a:p>
            <a:r>
              <a:rPr lang="en-US" dirty="0"/>
              <a:t>Dataset &amp; Methodology</a:t>
            </a:r>
          </a:p>
        </p:txBody>
      </p:sp>
      <p:sp>
        <p:nvSpPr>
          <p:cNvPr id="3" name="Content Placeholder 2">
            <a:extLst>
              <a:ext uri="{FF2B5EF4-FFF2-40B4-BE49-F238E27FC236}">
                <a16:creationId xmlns:a16="http://schemas.microsoft.com/office/drawing/2014/main" id="{87FABACA-F4F3-E4D2-AA8F-A959F499F945}"/>
              </a:ext>
            </a:extLst>
          </p:cNvPr>
          <p:cNvSpPr>
            <a:spLocks noGrp="1"/>
          </p:cNvSpPr>
          <p:nvPr>
            <p:ph idx="1"/>
          </p:nvPr>
        </p:nvSpPr>
        <p:spPr>
          <a:xfrm>
            <a:off x="322730" y="1497105"/>
            <a:ext cx="5432612" cy="5271247"/>
          </a:xfrm>
        </p:spPr>
        <p:txBody>
          <a:bodyPr>
            <a:normAutofit/>
          </a:bodyPr>
          <a:lstStyle/>
          <a:p>
            <a:r>
              <a:rPr lang="en-US" sz="1800" dirty="0"/>
              <a:t>Various data sources (2011 – 2017):</a:t>
            </a:r>
          </a:p>
          <a:p>
            <a:pPr lvl="1"/>
            <a:r>
              <a:rPr lang="en-US" sz="1500" dirty="0"/>
              <a:t>Population - https://www.census.gov</a:t>
            </a:r>
          </a:p>
          <a:p>
            <a:pPr lvl="1"/>
            <a:r>
              <a:rPr lang="en-US" sz="1500" dirty="0"/>
              <a:t>Death by Opioid Type – wonder.cdc.gov</a:t>
            </a:r>
          </a:p>
          <a:p>
            <a:pPr lvl="1"/>
            <a:r>
              <a:rPr lang="en-US" sz="1500" dirty="0"/>
              <a:t>Education - factfinder.census.gov</a:t>
            </a:r>
          </a:p>
          <a:p>
            <a:pPr lvl="1"/>
            <a:r>
              <a:rPr lang="en-US" sz="1500" dirty="0"/>
              <a:t>Income - factfinder.census.gov</a:t>
            </a:r>
          </a:p>
          <a:p>
            <a:pPr marL="228600" lvl="1">
              <a:spcBef>
                <a:spcPts val="1000"/>
              </a:spcBef>
            </a:pPr>
            <a:r>
              <a:rPr lang="en-US" sz="1800" dirty="0"/>
              <a:t>Data sources combined into csv. file and found on Kaggle website (www.kaggle.com)</a:t>
            </a:r>
          </a:p>
          <a:p>
            <a:pPr marL="685800" lvl="2">
              <a:spcBef>
                <a:spcPts val="1000"/>
              </a:spcBef>
            </a:pPr>
            <a:r>
              <a:rPr lang="en-US" sz="1500" dirty="0"/>
              <a:t>500k+ rows of data</a:t>
            </a:r>
          </a:p>
          <a:p>
            <a:pPr lvl="1"/>
            <a:r>
              <a:rPr lang="en-US" sz="1500" dirty="0"/>
              <a:t>all (50) states represented; 1,890 counties represented</a:t>
            </a:r>
          </a:p>
          <a:p>
            <a:pPr lvl="1"/>
            <a:r>
              <a:rPr lang="en-US" sz="1500" dirty="0"/>
              <a:t>metadata includes county population, education levels, income levels, etc.</a:t>
            </a:r>
          </a:p>
          <a:p>
            <a:r>
              <a:rPr lang="en-US" sz="1800" dirty="0"/>
              <a:t>Extracted information at national level using “groupby.first” function in Pandas</a:t>
            </a:r>
          </a:p>
          <a:p>
            <a:pPr lvl="1"/>
            <a:r>
              <a:rPr lang="en-US" sz="1500" dirty="0"/>
              <a:t>learned that the data could not be broken down at drug-type level</a:t>
            </a:r>
          </a:p>
          <a:p>
            <a:pPr lvl="1"/>
            <a:r>
              <a:rPr lang="en-US" sz="1500" i="1" u="sng" dirty="0"/>
              <a:t>Revisions to work pushed to GitHub</a:t>
            </a:r>
          </a:p>
          <a:p>
            <a:pPr marL="457200" lvl="1" indent="0">
              <a:buNone/>
            </a:pPr>
            <a:endParaRPr lang="en-US" sz="1500" dirty="0"/>
          </a:p>
          <a:p>
            <a:pPr marL="457200" lvl="1" indent="0">
              <a:buNone/>
            </a:pPr>
            <a:endParaRPr lang="en-US" sz="1600" dirty="0"/>
          </a:p>
        </p:txBody>
      </p:sp>
      <p:pic>
        <p:nvPicPr>
          <p:cNvPr id="5" name="Picture 4">
            <a:extLst>
              <a:ext uri="{FF2B5EF4-FFF2-40B4-BE49-F238E27FC236}">
                <a16:creationId xmlns:a16="http://schemas.microsoft.com/office/drawing/2014/main" id="{AD8EC731-0E40-6714-6A5A-9628F949C492}"/>
              </a:ext>
            </a:extLst>
          </p:cNvPr>
          <p:cNvPicPr>
            <a:picLocks noChangeAspect="1"/>
          </p:cNvPicPr>
          <p:nvPr/>
        </p:nvPicPr>
        <p:blipFill>
          <a:blip r:embed="rId2"/>
          <a:stretch>
            <a:fillRect/>
          </a:stretch>
        </p:blipFill>
        <p:spPr>
          <a:xfrm>
            <a:off x="5755342" y="2725270"/>
            <a:ext cx="5997395" cy="1228166"/>
          </a:xfrm>
          <a:prstGeom prst="rect">
            <a:avLst/>
          </a:prstGeom>
        </p:spPr>
      </p:pic>
      <p:sp>
        <p:nvSpPr>
          <p:cNvPr id="6" name="TextBox 5">
            <a:extLst>
              <a:ext uri="{FF2B5EF4-FFF2-40B4-BE49-F238E27FC236}">
                <a16:creationId xmlns:a16="http://schemas.microsoft.com/office/drawing/2014/main" id="{537AC9C5-7721-8607-4801-42AA9672359E}"/>
              </a:ext>
            </a:extLst>
          </p:cNvPr>
          <p:cNvSpPr txBox="1"/>
          <p:nvPr/>
        </p:nvSpPr>
        <p:spPr>
          <a:xfrm>
            <a:off x="7770654" y="4075631"/>
            <a:ext cx="2429436" cy="307777"/>
          </a:xfrm>
          <a:prstGeom prst="rect">
            <a:avLst/>
          </a:prstGeom>
          <a:solidFill>
            <a:schemeClr val="bg1"/>
          </a:solidFill>
          <a:ln w="19050">
            <a:solidFill>
              <a:srgbClr val="FF0000"/>
            </a:solidFill>
          </a:ln>
        </p:spPr>
        <p:txBody>
          <a:bodyPr wrap="square" rtlCol="0">
            <a:spAutoFit/>
          </a:bodyPr>
          <a:lstStyle/>
          <a:p>
            <a:pPr algn="ctr"/>
            <a:r>
              <a:rPr lang="en-US" sz="1400" b="1" i="1" dirty="0"/>
              <a:t>Descriptive Statistics</a:t>
            </a:r>
          </a:p>
        </p:txBody>
      </p:sp>
    </p:spTree>
    <p:extLst>
      <p:ext uri="{BB962C8B-B14F-4D97-AF65-F5344CB8AC3E}">
        <p14:creationId xmlns:p14="http://schemas.microsoft.com/office/powerpoint/2010/main" val="226484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0B32BF-2C69-79A3-B94C-F7D4EDAA06AE}"/>
              </a:ext>
            </a:extLst>
          </p:cNvPr>
          <p:cNvPicPr>
            <a:picLocks noChangeAspect="1"/>
          </p:cNvPicPr>
          <p:nvPr/>
        </p:nvPicPr>
        <p:blipFill>
          <a:blip r:embed="rId2"/>
          <a:stretch>
            <a:fillRect/>
          </a:stretch>
        </p:blipFill>
        <p:spPr>
          <a:xfrm>
            <a:off x="5592108" y="1453812"/>
            <a:ext cx="6106832" cy="4580124"/>
          </a:xfrm>
          <a:prstGeom prst="rect">
            <a:avLst/>
          </a:prstGeom>
        </p:spPr>
      </p:pic>
      <p:sp>
        <p:nvSpPr>
          <p:cNvPr id="4" name="TextBox 3">
            <a:extLst>
              <a:ext uri="{FF2B5EF4-FFF2-40B4-BE49-F238E27FC236}">
                <a16:creationId xmlns:a16="http://schemas.microsoft.com/office/drawing/2014/main" id="{89C7F56A-0C8A-362E-89AD-0B7CC57E702E}"/>
              </a:ext>
            </a:extLst>
          </p:cNvPr>
          <p:cNvSpPr txBox="1"/>
          <p:nvPr/>
        </p:nvSpPr>
        <p:spPr>
          <a:xfrm>
            <a:off x="7709647" y="2562099"/>
            <a:ext cx="2907450" cy="830997"/>
          </a:xfrm>
          <a:prstGeom prst="rect">
            <a:avLst/>
          </a:prstGeom>
          <a:solidFill>
            <a:schemeClr val="accent4">
              <a:lumMod val="40000"/>
              <a:lumOff val="60000"/>
            </a:schemeClr>
          </a:solidFill>
          <a:ln w="1905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Calibri" panose="020F0502020204030204"/>
                <a:ea typeface="+mn-ea"/>
                <a:cs typeface="+mn-cs"/>
              </a:rPr>
              <a:t>47,600 deaths (2017) similar to our dataset value in 2017 (49,608)</a:t>
            </a:r>
          </a:p>
        </p:txBody>
      </p:sp>
      <p:sp>
        <p:nvSpPr>
          <p:cNvPr id="5" name="Content Placeholder 2">
            <a:extLst>
              <a:ext uri="{FF2B5EF4-FFF2-40B4-BE49-F238E27FC236}">
                <a16:creationId xmlns:a16="http://schemas.microsoft.com/office/drawing/2014/main" id="{41DBD14C-4025-301C-380E-9E07E0F34BBB}"/>
              </a:ext>
            </a:extLst>
          </p:cNvPr>
          <p:cNvSpPr>
            <a:spLocks noGrp="1"/>
          </p:cNvSpPr>
          <p:nvPr>
            <p:ph idx="1"/>
          </p:nvPr>
        </p:nvSpPr>
        <p:spPr>
          <a:xfrm>
            <a:off x="810662" y="1690688"/>
            <a:ext cx="3859950" cy="4235814"/>
          </a:xfrm>
        </p:spPr>
        <p:txBody>
          <a:bodyPr>
            <a:normAutofit/>
          </a:bodyPr>
          <a:lstStyle/>
          <a:p>
            <a:r>
              <a:rPr lang="en-US" sz="2000" i="1" dirty="0"/>
              <a:t>Quick look at another analysis shows 2017 U.S. death count is comparable to the value in our dataset </a:t>
            </a:r>
          </a:p>
          <a:p>
            <a:pPr marL="0" indent="0">
              <a:buNone/>
            </a:pPr>
            <a:r>
              <a:rPr lang="en-US" sz="1600" i="1" dirty="0"/>
              <a:t>Source:  CDC.gov</a:t>
            </a:r>
          </a:p>
          <a:p>
            <a:endParaRPr lang="en-US" sz="2000" i="1" dirty="0"/>
          </a:p>
          <a:p>
            <a:r>
              <a:rPr lang="en-US" sz="2000" i="1" dirty="0"/>
              <a:t>Allows us to conclude our dataset can be used confidently for an initial excursion at this opioid problem</a:t>
            </a:r>
          </a:p>
          <a:p>
            <a:pPr marL="0" indent="0">
              <a:buNone/>
            </a:pPr>
            <a:endParaRPr lang="en-US" sz="1600" i="1" dirty="0"/>
          </a:p>
          <a:p>
            <a:pPr marL="0" indent="0">
              <a:buNone/>
            </a:pPr>
            <a:endParaRPr lang="en-US" sz="1600" i="1" dirty="0"/>
          </a:p>
        </p:txBody>
      </p:sp>
      <p:sp>
        <p:nvSpPr>
          <p:cNvPr id="6" name="Title 1">
            <a:extLst>
              <a:ext uri="{FF2B5EF4-FFF2-40B4-BE49-F238E27FC236}">
                <a16:creationId xmlns:a16="http://schemas.microsoft.com/office/drawing/2014/main" id="{6298B50E-47A3-93F8-EBE4-846DBCBDCBFF}"/>
              </a:ext>
            </a:extLst>
          </p:cNvPr>
          <p:cNvSpPr>
            <a:spLocks noGrp="1"/>
          </p:cNvSpPr>
          <p:nvPr>
            <p:ph type="title"/>
          </p:nvPr>
        </p:nvSpPr>
        <p:spPr>
          <a:xfrm>
            <a:off x="838200" y="365125"/>
            <a:ext cx="10515600" cy="1325563"/>
          </a:xfrm>
        </p:spPr>
        <p:txBody>
          <a:bodyPr/>
          <a:lstStyle/>
          <a:p>
            <a:r>
              <a:rPr lang="en-US" dirty="0"/>
              <a:t>Dataset &amp; Methodology (cont.)</a:t>
            </a:r>
          </a:p>
        </p:txBody>
      </p:sp>
      <p:sp>
        <p:nvSpPr>
          <p:cNvPr id="7" name="TextBox 6">
            <a:extLst>
              <a:ext uri="{FF2B5EF4-FFF2-40B4-BE49-F238E27FC236}">
                <a16:creationId xmlns:a16="http://schemas.microsoft.com/office/drawing/2014/main" id="{9FBDDFB4-681D-D767-D935-D76C541F69D9}"/>
              </a:ext>
            </a:extLst>
          </p:cNvPr>
          <p:cNvSpPr txBox="1"/>
          <p:nvPr/>
        </p:nvSpPr>
        <p:spPr>
          <a:xfrm>
            <a:off x="786653"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Secondary analysis/data source helps validate our dataset may be reliable</a:t>
            </a:r>
          </a:p>
        </p:txBody>
      </p:sp>
    </p:spTree>
    <p:extLst>
      <p:ext uri="{BB962C8B-B14F-4D97-AF65-F5344CB8AC3E}">
        <p14:creationId xmlns:p14="http://schemas.microsoft.com/office/powerpoint/2010/main" val="291738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C01DAD-8F59-0106-B216-15705FA29432}"/>
              </a:ext>
            </a:extLst>
          </p:cNvPr>
          <p:cNvPicPr>
            <a:picLocks noChangeAspect="1"/>
          </p:cNvPicPr>
          <p:nvPr/>
        </p:nvPicPr>
        <p:blipFill>
          <a:blip r:embed="rId2"/>
          <a:stretch>
            <a:fillRect/>
          </a:stretch>
        </p:blipFill>
        <p:spPr>
          <a:xfrm>
            <a:off x="6096000" y="1846731"/>
            <a:ext cx="5741270" cy="3484030"/>
          </a:xfrm>
          <a:prstGeom prst="rect">
            <a:avLst/>
          </a:prstGeom>
        </p:spPr>
      </p:pic>
      <p:sp>
        <p:nvSpPr>
          <p:cNvPr id="2" name="Title 1">
            <a:extLst>
              <a:ext uri="{FF2B5EF4-FFF2-40B4-BE49-F238E27FC236}">
                <a16:creationId xmlns:a16="http://schemas.microsoft.com/office/drawing/2014/main" id="{08ECD9A9-2815-B084-3450-636E1041ACE6}"/>
              </a:ext>
            </a:extLst>
          </p:cNvPr>
          <p:cNvSpPr>
            <a:spLocks noGrp="1"/>
          </p:cNvSpPr>
          <p:nvPr>
            <p:ph type="title"/>
          </p:nvPr>
        </p:nvSpPr>
        <p:spPr/>
        <p:txBody>
          <a:bodyPr/>
          <a:lstStyle/>
          <a:p>
            <a:r>
              <a:rPr lang="en-US" dirty="0"/>
              <a:t>First Look at Opioid Deaths at U.S. Level</a:t>
            </a:r>
          </a:p>
        </p:txBody>
      </p:sp>
      <p:pic>
        <p:nvPicPr>
          <p:cNvPr id="5" name="Picture 4">
            <a:extLst>
              <a:ext uri="{FF2B5EF4-FFF2-40B4-BE49-F238E27FC236}">
                <a16:creationId xmlns:a16="http://schemas.microsoft.com/office/drawing/2014/main" id="{8FDD81B5-B90F-B9C4-DAFB-CEDAD10D917B}"/>
              </a:ext>
            </a:extLst>
          </p:cNvPr>
          <p:cNvPicPr>
            <a:picLocks noChangeAspect="1"/>
          </p:cNvPicPr>
          <p:nvPr/>
        </p:nvPicPr>
        <p:blipFill>
          <a:blip r:embed="rId3"/>
          <a:stretch>
            <a:fillRect/>
          </a:stretch>
        </p:blipFill>
        <p:spPr>
          <a:xfrm>
            <a:off x="10273554" y="3403126"/>
            <a:ext cx="1362636" cy="371239"/>
          </a:xfrm>
          <a:prstGeom prst="rect">
            <a:avLst/>
          </a:prstGeom>
        </p:spPr>
      </p:pic>
      <p:pic>
        <p:nvPicPr>
          <p:cNvPr id="7" name="Picture 6">
            <a:extLst>
              <a:ext uri="{FF2B5EF4-FFF2-40B4-BE49-F238E27FC236}">
                <a16:creationId xmlns:a16="http://schemas.microsoft.com/office/drawing/2014/main" id="{A5623721-8AB9-0B49-9E12-F5F428BB8737}"/>
              </a:ext>
            </a:extLst>
          </p:cNvPr>
          <p:cNvPicPr>
            <a:picLocks noChangeAspect="1"/>
          </p:cNvPicPr>
          <p:nvPr/>
        </p:nvPicPr>
        <p:blipFill>
          <a:blip r:embed="rId4"/>
          <a:stretch>
            <a:fillRect/>
          </a:stretch>
        </p:blipFill>
        <p:spPr>
          <a:xfrm>
            <a:off x="419148" y="1846731"/>
            <a:ext cx="5509260" cy="3484031"/>
          </a:xfrm>
          <a:prstGeom prst="rect">
            <a:avLst/>
          </a:prstGeom>
        </p:spPr>
      </p:pic>
      <p:sp>
        <p:nvSpPr>
          <p:cNvPr id="9" name="TextBox 8">
            <a:extLst>
              <a:ext uri="{FF2B5EF4-FFF2-40B4-BE49-F238E27FC236}">
                <a16:creationId xmlns:a16="http://schemas.microsoft.com/office/drawing/2014/main" id="{F79F3ECC-32C8-2A77-9688-666851C0A18E}"/>
              </a:ext>
            </a:extLst>
          </p:cNvPr>
          <p:cNvSpPr txBox="1"/>
          <p:nvPr/>
        </p:nvSpPr>
        <p:spPr>
          <a:xfrm>
            <a:off x="786653"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Opioid death in recent years trending unfavorably – needs further investigation</a:t>
            </a:r>
          </a:p>
        </p:txBody>
      </p:sp>
    </p:spTree>
    <p:extLst>
      <p:ext uri="{BB962C8B-B14F-4D97-AF65-F5344CB8AC3E}">
        <p14:creationId xmlns:p14="http://schemas.microsoft.com/office/powerpoint/2010/main" val="409490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D9A9-2815-B084-3450-636E1041ACE6}"/>
              </a:ext>
            </a:extLst>
          </p:cNvPr>
          <p:cNvSpPr>
            <a:spLocks noGrp="1"/>
          </p:cNvSpPr>
          <p:nvPr>
            <p:ph type="title"/>
          </p:nvPr>
        </p:nvSpPr>
        <p:spPr>
          <a:xfrm>
            <a:off x="528918" y="365125"/>
            <a:ext cx="10824882" cy="1325563"/>
          </a:xfrm>
        </p:spPr>
        <p:txBody>
          <a:bodyPr/>
          <a:lstStyle/>
          <a:p>
            <a:r>
              <a:rPr lang="en-US" dirty="0"/>
              <a:t>Possible Predictor of Opioid Deaths - Income</a:t>
            </a:r>
          </a:p>
        </p:txBody>
      </p:sp>
      <p:sp>
        <p:nvSpPr>
          <p:cNvPr id="3" name="Content Placeholder 2">
            <a:extLst>
              <a:ext uri="{FF2B5EF4-FFF2-40B4-BE49-F238E27FC236}">
                <a16:creationId xmlns:a16="http://schemas.microsoft.com/office/drawing/2014/main" id="{87FABACA-F4F3-E4D2-AA8F-A959F499F945}"/>
              </a:ext>
            </a:extLst>
          </p:cNvPr>
          <p:cNvSpPr>
            <a:spLocks noGrp="1"/>
          </p:cNvSpPr>
          <p:nvPr>
            <p:ph idx="1"/>
          </p:nvPr>
        </p:nvSpPr>
        <p:spPr>
          <a:xfrm>
            <a:off x="810662" y="1690688"/>
            <a:ext cx="3761338" cy="4235814"/>
          </a:xfrm>
        </p:spPr>
        <p:txBody>
          <a:bodyPr>
            <a:normAutofit/>
          </a:bodyPr>
          <a:lstStyle/>
          <a:p>
            <a:r>
              <a:rPr lang="en-US" sz="2000" dirty="0"/>
              <a:t>Average annual income for U.S. states regressed against # of opioid deaths in U.S. to see if death prediction plausible</a:t>
            </a:r>
          </a:p>
          <a:p>
            <a:r>
              <a:rPr lang="en-US" sz="2000" dirty="0"/>
              <a:t>Correlation (rho):  0.93; strong correlation = strong positive relationship</a:t>
            </a:r>
          </a:p>
          <a:p>
            <a:r>
              <a:rPr lang="en-US" sz="2000" dirty="0"/>
              <a:t>Possible issues w/ regression include:</a:t>
            </a:r>
          </a:p>
          <a:p>
            <a:pPr lvl="1"/>
            <a:r>
              <a:rPr lang="en-US" sz="1600" dirty="0"/>
              <a:t>income increase could be attributed to inflation/price increases</a:t>
            </a:r>
          </a:p>
          <a:p>
            <a:pPr lvl="1"/>
            <a:r>
              <a:rPr lang="en-US" sz="1600" dirty="0"/>
              <a:t>only (6) Degrees of Freedom/(7) datapoints; limited data</a:t>
            </a:r>
          </a:p>
          <a:p>
            <a:pPr lvl="1"/>
            <a:endParaRPr lang="en-US" sz="1200" dirty="0"/>
          </a:p>
        </p:txBody>
      </p:sp>
      <p:graphicFrame>
        <p:nvGraphicFramePr>
          <p:cNvPr id="8" name="Chart 7">
            <a:extLst>
              <a:ext uri="{FF2B5EF4-FFF2-40B4-BE49-F238E27FC236}">
                <a16:creationId xmlns:a16="http://schemas.microsoft.com/office/drawing/2014/main" id="{214C16C6-9F42-9792-75F5-97BE7EE0082C}"/>
              </a:ext>
            </a:extLst>
          </p:cNvPr>
          <p:cNvGraphicFramePr>
            <a:graphicFrameLocks/>
          </p:cNvGraphicFramePr>
          <p:nvPr>
            <p:extLst>
              <p:ext uri="{D42A27DB-BD31-4B8C-83A1-F6EECF244321}">
                <p14:modId xmlns:p14="http://schemas.microsoft.com/office/powerpoint/2010/main" val="599296792"/>
              </p:ext>
            </p:extLst>
          </p:nvPr>
        </p:nvGraphicFramePr>
        <p:xfrm>
          <a:off x="5147086" y="1690688"/>
          <a:ext cx="6111240" cy="380238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4DC0D09-A217-0F90-EBF4-4E06AFFD6AC0}"/>
              </a:ext>
            </a:extLst>
          </p:cNvPr>
          <p:cNvSpPr txBox="1"/>
          <p:nvPr/>
        </p:nvSpPr>
        <p:spPr>
          <a:xfrm>
            <a:off x="735106"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Correlation does not equal causation – need to investigate relationship further</a:t>
            </a:r>
          </a:p>
        </p:txBody>
      </p:sp>
    </p:spTree>
    <p:extLst>
      <p:ext uri="{BB962C8B-B14F-4D97-AF65-F5344CB8AC3E}">
        <p14:creationId xmlns:p14="http://schemas.microsoft.com/office/powerpoint/2010/main" val="29973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D9A9-2815-B084-3450-636E1041ACE6}"/>
              </a:ext>
            </a:extLst>
          </p:cNvPr>
          <p:cNvSpPr>
            <a:spLocks noGrp="1"/>
          </p:cNvSpPr>
          <p:nvPr>
            <p:ph type="title"/>
          </p:nvPr>
        </p:nvSpPr>
        <p:spPr>
          <a:xfrm>
            <a:off x="528918" y="365125"/>
            <a:ext cx="10824882" cy="1325563"/>
          </a:xfrm>
        </p:spPr>
        <p:txBody>
          <a:bodyPr/>
          <a:lstStyle/>
          <a:p>
            <a:r>
              <a:rPr lang="en-US" dirty="0"/>
              <a:t>Possible Predictor of Opioid Deaths - Educated</a:t>
            </a:r>
          </a:p>
        </p:txBody>
      </p:sp>
      <p:sp>
        <p:nvSpPr>
          <p:cNvPr id="3" name="Content Placeholder 2">
            <a:extLst>
              <a:ext uri="{FF2B5EF4-FFF2-40B4-BE49-F238E27FC236}">
                <a16:creationId xmlns:a16="http://schemas.microsoft.com/office/drawing/2014/main" id="{87FABACA-F4F3-E4D2-AA8F-A959F499F945}"/>
              </a:ext>
            </a:extLst>
          </p:cNvPr>
          <p:cNvSpPr>
            <a:spLocks noGrp="1"/>
          </p:cNvSpPr>
          <p:nvPr>
            <p:ph idx="1"/>
          </p:nvPr>
        </p:nvSpPr>
        <p:spPr>
          <a:xfrm>
            <a:off x="810662" y="1690688"/>
            <a:ext cx="3573079" cy="4235814"/>
          </a:xfrm>
        </p:spPr>
        <p:txBody>
          <a:bodyPr>
            <a:normAutofit fontScale="92500" lnSpcReduction="20000"/>
          </a:bodyPr>
          <a:lstStyle/>
          <a:p>
            <a:r>
              <a:rPr lang="en-US" sz="2000" dirty="0"/>
              <a:t># of educated individuals in U.S. states regressed against # of opioid deaths in U.S. to see if death prediction plausible</a:t>
            </a:r>
          </a:p>
          <a:p>
            <a:r>
              <a:rPr lang="en-US" sz="2000" dirty="0"/>
              <a:t>Assumption – “educated” equals Bachelor/4-year degrees and Master’s/post-graduate degrees</a:t>
            </a:r>
          </a:p>
          <a:p>
            <a:r>
              <a:rPr lang="en-US" sz="2000" dirty="0"/>
              <a:t>Correlation (rho):  0.99; strong correlation = strong positive relationship</a:t>
            </a:r>
          </a:p>
          <a:p>
            <a:r>
              <a:rPr lang="en-US" sz="2000" dirty="0"/>
              <a:t>Possible issues w/ regression include:</a:t>
            </a:r>
          </a:p>
          <a:p>
            <a:pPr lvl="1"/>
            <a:r>
              <a:rPr lang="en-US" sz="1700" dirty="0"/>
              <a:t>uneducated has similar fit = not an important factor in opioid deaths?</a:t>
            </a:r>
          </a:p>
          <a:p>
            <a:pPr lvl="1"/>
            <a:r>
              <a:rPr lang="en-US" sz="1700" dirty="0"/>
              <a:t>only (6) Degrees of Freedom/(7) datapoints; limited data</a:t>
            </a:r>
          </a:p>
          <a:p>
            <a:pPr lvl="1"/>
            <a:endParaRPr lang="en-US" sz="1200" dirty="0"/>
          </a:p>
        </p:txBody>
      </p:sp>
      <p:sp>
        <p:nvSpPr>
          <p:cNvPr id="4" name="TextBox 3">
            <a:extLst>
              <a:ext uri="{FF2B5EF4-FFF2-40B4-BE49-F238E27FC236}">
                <a16:creationId xmlns:a16="http://schemas.microsoft.com/office/drawing/2014/main" id="{94DC0D09-A217-0F90-EBF4-4E06AFFD6AC0}"/>
              </a:ext>
            </a:extLst>
          </p:cNvPr>
          <p:cNvSpPr txBox="1"/>
          <p:nvPr/>
        </p:nvSpPr>
        <p:spPr>
          <a:xfrm>
            <a:off x="735106"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Correlation does not equal causation – need to investigate relationship further</a:t>
            </a:r>
          </a:p>
        </p:txBody>
      </p:sp>
      <p:pic>
        <p:nvPicPr>
          <p:cNvPr id="5" name="Picture 4">
            <a:extLst>
              <a:ext uri="{FF2B5EF4-FFF2-40B4-BE49-F238E27FC236}">
                <a16:creationId xmlns:a16="http://schemas.microsoft.com/office/drawing/2014/main" id="{40AC36CE-C1E8-A084-4A55-FC033033E366}"/>
              </a:ext>
            </a:extLst>
          </p:cNvPr>
          <p:cNvPicPr>
            <a:picLocks noChangeAspect="1"/>
          </p:cNvPicPr>
          <p:nvPr/>
        </p:nvPicPr>
        <p:blipFill>
          <a:blip r:embed="rId2"/>
          <a:stretch>
            <a:fillRect/>
          </a:stretch>
        </p:blipFill>
        <p:spPr>
          <a:xfrm>
            <a:off x="4733132" y="1690688"/>
            <a:ext cx="6741691" cy="3885359"/>
          </a:xfrm>
          <a:prstGeom prst="rect">
            <a:avLst/>
          </a:prstGeom>
        </p:spPr>
      </p:pic>
    </p:spTree>
    <p:extLst>
      <p:ext uri="{BB962C8B-B14F-4D97-AF65-F5344CB8AC3E}">
        <p14:creationId xmlns:p14="http://schemas.microsoft.com/office/powerpoint/2010/main" val="332873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D9A9-2815-B084-3450-636E1041ACE6}"/>
              </a:ext>
            </a:extLst>
          </p:cNvPr>
          <p:cNvSpPr>
            <a:spLocks noGrp="1"/>
          </p:cNvSpPr>
          <p:nvPr>
            <p:ph type="title"/>
          </p:nvPr>
        </p:nvSpPr>
        <p:spPr>
          <a:xfrm>
            <a:off x="409575" y="365125"/>
            <a:ext cx="11239500" cy="1325563"/>
          </a:xfrm>
        </p:spPr>
        <p:txBody>
          <a:bodyPr/>
          <a:lstStyle/>
          <a:p>
            <a:r>
              <a:rPr lang="en-US" dirty="0"/>
              <a:t>Possible Predictor of Opioid Deaths - Uneducated</a:t>
            </a:r>
          </a:p>
        </p:txBody>
      </p:sp>
      <p:sp>
        <p:nvSpPr>
          <p:cNvPr id="3" name="Content Placeholder 2">
            <a:extLst>
              <a:ext uri="{FF2B5EF4-FFF2-40B4-BE49-F238E27FC236}">
                <a16:creationId xmlns:a16="http://schemas.microsoft.com/office/drawing/2014/main" id="{87FABACA-F4F3-E4D2-AA8F-A959F499F945}"/>
              </a:ext>
            </a:extLst>
          </p:cNvPr>
          <p:cNvSpPr>
            <a:spLocks noGrp="1"/>
          </p:cNvSpPr>
          <p:nvPr>
            <p:ph idx="1"/>
          </p:nvPr>
        </p:nvSpPr>
        <p:spPr>
          <a:xfrm>
            <a:off x="542925" y="1690688"/>
            <a:ext cx="4262157" cy="4235814"/>
          </a:xfrm>
        </p:spPr>
        <p:txBody>
          <a:bodyPr>
            <a:normAutofit fontScale="92500" lnSpcReduction="10000"/>
          </a:bodyPr>
          <a:lstStyle/>
          <a:p>
            <a:r>
              <a:rPr lang="en-US" sz="2000" dirty="0"/>
              <a:t># of uneducated individuals in U.S. states regressed against # of opioid deaths in U.S. to see if death prediction plausible</a:t>
            </a:r>
          </a:p>
          <a:p>
            <a:r>
              <a:rPr lang="en-US" sz="2000" dirty="0"/>
              <a:t>Assumption – “uneducated” equals some high school, high school grad and some college</a:t>
            </a:r>
          </a:p>
          <a:p>
            <a:r>
              <a:rPr lang="en-US" sz="2000" dirty="0"/>
              <a:t>Correlation (rho):  0.99; strong correlation = strong positive relationship</a:t>
            </a:r>
          </a:p>
          <a:p>
            <a:r>
              <a:rPr lang="en-US" sz="2000" dirty="0"/>
              <a:t>Possible issues w/ regression include:</a:t>
            </a:r>
          </a:p>
          <a:p>
            <a:pPr lvl="1"/>
            <a:r>
              <a:rPr lang="en-US" sz="1600" dirty="0"/>
              <a:t>educated has similar fit = not an important factor in opioid deaths?</a:t>
            </a:r>
          </a:p>
          <a:p>
            <a:pPr lvl="1"/>
            <a:r>
              <a:rPr lang="en-US" sz="1600" dirty="0"/>
              <a:t>only (6) Degrees of Freedom/(7) datapoints; limited data</a:t>
            </a:r>
          </a:p>
          <a:p>
            <a:pPr lvl="1"/>
            <a:endParaRPr lang="en-US" sz="1200" dirty="0"/>
          </a:p>
        </p:txBody>
      </p:sp>
      <p:sp>
        <p:nvSpPr>
          <p:cNvPr id="4" name="TextBox 3">
            <a:extLst>
              <a:ext uri="{FF2B5EF4-FFF2-40B4-BE49-F238E27FC236}">
                <a16:creationId xmlns:a16="http://schemas.microsoft.com/office/drawing/2014/main" id="{94DC0D09-A217-0F90-EBF4-4E06AFFD6AC0}"/>
              </a:ext>
            </a:extLst>
          </p:cNvPr>
          <p:cNvSpPr txBox="1"/>
          <p:nvPr/>
        </p:nvSpPr>
        <p:spPr>
          <a:xfrm>
            <a:off x="735106" y="6092765"/>
            <a:ext cx="10618694" cy="400110"/>
          </a:xfrm>
          <a:prstGeom prst="rect">
            <a:avLst/>
          </a:prstGeom>
          <a:solidFill>
            <a:schemeClr val="accent1">
              <a:lumMod val="40000"/>
              <a:lumOff val="60000"/>
            </a:schemeClr>
          </a:solidFill>
          <a:ln w="254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Correlation does not equal causation – need to investigate relationship further</a:t>
            </a:r>
          </a:p>
        </p:txBody>
      </p:sp>
      <p:pic>
        <p:nvPicPr>
          <p:cNvPr id="5" name="Picture 4">
            <a:extLst>
              <a:ext uri="{FF2B5EF4-FFF2-40B4-BE49-F238E27FC236}">
                <a16:creationId xmlns:a16="http://schemas.microsoft.com/office/drawing/2014/main" id="{B317A564-916E-D21E-A217-D0632D0C240F}"/>
              </a:ext>
            </a:extLst>
          </p:cNvPr>
          <p:cNvPicPr>
            <a:picLocks noChangeAspect="1"/>
          </p:cNvPicPr>
          <p:nvPr/>
        </p:nvPicPr>
        <p:blipFill>
          <a:blip r:embed="rId2"/>
          <a:stretch>
            <a:fillRect/>
          </a:stretch>
        </p:blipFill>
        <p:spPr>
          <a:xfrm>
            <a:off x="4938432" y="2044565"/>
            <a:ext cx="6710643" cy="3528060"/>
          </a:xfrm>
          <a:prstGeom prst="rect">
            <a:avLst/>
          </a:prstGeom>
        </p:spPr>
      </p:pic>
    </p:spTree>
    <p:extLst>
      <p:ext uri="{BB962C8B-B14F-4D97-AF65-F5344CB8AC3E}">
        <p14:creationId xmlns:p14="http://schemas.microsoft.com/office/powerpoint/2010/main" val="235922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627</TotalTime>
  <Words>1835</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Analysis of Opioid Deaths in the U.S.</vt:lpstr>
      <vt:lpstr>Background/Proposed Analysis</vt:lpstr>
      <vt:lpstr>Background/Proposed Analysis (cont.)</vt:lpstr>
      <vt:lpstr>Dataset &amp; Methodology</vt:lpstr>
      <vt:lpstr>Dataset &amp; Methodology (cont.)</vt:lpstr>
      <vt:lpstr>First Look at Opioid Deaths at U.S. Level</vt:lpstr>
      <vt:lpstr>Possible Predictor of Opioid Deaths - Income</vt:lpstr>
      <vt:lpstr>Possible Predictor of Opioid Deaths - Educated</vt:lpstr>
      <vt:lpstr>Possible Predictor of Opioid Deaths - Uneducated</vt:lpstr>
      <vt:lpstr>Initial Findings/Considerations</vt:lpstr>
      <vt:lpstr>Takeaways/Conclusion</vt:lpstr>
      <vt:lpstr>PowerPoint Presentation</vt:lpstr>
      <vt:lpstr>Overall Project Summary</vt:lpstr>
      <vt:lpstr>PowerPoint Presentation</vt:lpstr>
      <vt:lpstr>Method</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Eaton</dc:creator>
  <cp:lastModifiedBy>Kyle Eaton</cp:lastModifiedBy>
  <cp:revision>3</cp:revision>
  <dcterms:created xsi:type="dcterms:W3CDTF">2023-04-07T12:16:04Z</dcterms:created>
  <dcterms:modified xsi:type="dcterms:W3CDTF">2023-04-10T22:48:55Z</dcterms:modified>
</cp:coreProperties>
</file>