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Shadows Into Light" panose="020B0604020202020204" charset="0"/>
      <p:regular r:id="rId26"/>
    </p:embeddedFont>
    <p:embeddedFont>
      <p:font typeface="Varela Round" panose="020B0604020202020204" charset="-79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07396-5C1B-40FB-8404-7350E03FB63B}">
  <a:tblStyle styleId="{89C07396-5C1B-40FB-8404-7350E03FB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50" y="609525"/>
            <a:ext cx="8180101" cy="56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1801200" y="4799975"/>
            <a:ext cx="5541600" cy="10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Presentation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Shape 59"/>
          <p:cNvSpPr/>
          <p:nvPr/>
        </p:nvSpPr>
        <p:spPr>
          <a:xfrm rot="-4140551">
            <a:off x="1007613" y="1128421"/>
            <a:ext cx="402308" cy="773771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  <a:effectLst>
            <a:outerShdw dist="19050" algn="bl" rotWithShape="0">
              <a:srgbClr val="6AA84F"/>
            </a:outerShdw>
          </a:effectLst>
        </p:spPr>
      </p:sp>
      <p:cxnSp>
        <p:nvCxnSpPr>
          <p:cNvPr id="60" name="Shape 60"/>
          <p:cNvCxnSpPr/>
          <p:nvPr/>
        </p:nvCxnSpPr>
        <p:spPr>
          <a:xfrm rot="10800000" flipH="1">
            <a:off x="7260250" y="1104900"/>
            <a:ext cx="789600" cy="50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  <a:effectLst>
            <a:outerShdw dist="9525" algn="bl" rotWithShape="0">
              <a:srgbClr val="0B5394"/>
            </a:outerShdw>
          </a:effectLst>
        </p:spPr>
      </p:cxnSp>
      <p:sp>
        <p:nvSpPr>
          <p:cNvPr id="61" name="Shape 61"/>
          <p:cNvSpPr/>
          <p:nvPr/>
        </p:nvSpPr>
        <p:spPr>
          <a:xfrm>
            <a:off x="2686987" y="5002700"/>
            <a:ext cx="3518640" cy="1025100"/>
          </a:xfrm>
          <a:custGeom>
            <a:avLst/>
            <a:gdLst/>
            <a:ahLst/>
            <a:cxnLst/>
            <a:rect l="0" t="0" r="0" b="0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9525" algn="bl" rotWithShape="0">
              <a:srgbClr val="0B5394"/>
            </a:outerShdw>
          </a:effectLst>
        </p:spPr>
      </p:sp>
      <p:cxnSp>
        <p:nvCxnSpPr>
          <p:cNvPr id="62" name="Shape 62"/>
          <p:cNvCxnSpPr/>
          <p:nvPr/>
        </p:nvCxnSpPr>
        <p:spPr>
          <a:xfrm flipH="1">
            <a:off x="751200" y="5356850"/>
            <a:ext cx="1050000" cy="711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  <a:effectLst>
            <a:outerShdw dist="19050" algn="bl" rotWithShape="0">
              <a:srgbClr val="0B5394"/>
            </a:outerShdw>
          </a:effectLst>
        </p:spPr>
      </p:cxnSp>
      <p:sp>
        <p:nvSpPr>
          <p:cNvPr id="63" name="Shape 63"/>
          <p:cNvSpPr/>
          <p:nvPr/>
        </p:nvSpPr>
        <p:spPr>
          <a:xfrm rot="6577005">
            <a:off x="7507490" y="5132458"/>
            <a:ext cx="402287" cy="1167201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  <a:effectLst>
            <a:outerShdw dist="19050" algn="bl" rotWithShape="0">
              <a:srgbClr val="6AA84F"/>
            </a:outerShdw>
          </a:effectLst>
        </p:spPr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1665">
            <a:off x="6437425" y="1714850"/>
            <a:ext cx="1046903" cy="6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96761">
            <a:off x="1728100" y="4761175"/>
            <a:ext cx="930649" cy="54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325" y="4735690"/>
            <a:ext cx="987101" cy="59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61272">
            <a:off x="1482042" y="1701432"/>
            <a:ext cx="998221" cy="66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 amt="98000"/>
          </a:blip>
          <a:stretch>
            <a:fillRect/>
          </a:stretch>
        </p:blipFill>
        <p:spPr>
          <a:xfrm>
            <a:off x="2879486" y="2265063"/>
            <a:ext cx="3385025" cy="23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660461">
            <a:off x="7846549" y="1646923"/>
            <a:ext cx="866477" cy="51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$17,052.00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4294967295"/>
          </p:nvPr>
        </p:nvSpPr>
        <p:spPr>
          <a:xfrm>
            <a:off x="1114650" y="1729347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otal Cost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ctrTitle" idx="4294967295"/>
          </p:nvPr>
        </p:nvSpPr>
        <p:spPr>
          <a:xfrm>
            <a:off x="1114650" y="4369204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Completion 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4294967295"/>
          </p:nvPr>
        </p:nvSpPr>
        <p:spPr>
          <a:xfrm>
            <a:off x="1114650" y="52345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588</a:t>
            </a:r>
            <a:r>
              <a:rPr lang="en" sz="4800">
                <a:solidFill>
                  <a:srgbClr val="FFD966"/>
                </a:solidFill>
              </a:rPr>
              <a:t> hrs</a:t>
            </a:r>
            <a:endParaRPr sz="4800">
              <a:solidFill>
                <a:srgbClr val="FFD966"/>
              </a:solidFill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Hours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55" name="Shape 155"/>
          <p:cNvCxnSpPr/>
          <p:nvPr/>
        </p:nvCxnSpPr>
        <p:spPr>
          <a:xfrm flipH="1">
            <a:off x="5715175" y="4125675"/>
            <a:ext cx="669300" cy="450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6097775" y="5416800"/>
            <a:ext cx="681000" cy="145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7" name="Shape 157"/>
          <p:cNvCxnSpPr/>
          <p:nvPr/>
        </p:nvCxnSpPr>
        <p:spPr>
          <a:xfrm>
            <a:off x="3200400" y="4191000"/>
            <a:ext cx="352800" cy="3846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8" name="Shape 158"/>
          <p:cNvCxnSpPr/>
          <p:nvPr/>
        </p:nvCxnSpPr>
        <p:spPr>
          <a:xfrm>
            <a:off x="1943100" y="4964250"/>
            <a:ext cx="761400" cy="33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9" name="Shape 159"/>
          <p:cNvCxnSpPr/>
          <p:nvPr/>
        </p:nvCxnSpPr>
        <p:spPr>
          <a:xfrm rot="10800000" flipH="1">
            <a:off x="2514600" y="5424250"/>
            <a:ext cx="553800" cy="2853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0" name="Shape 160"/>
          <p:cNvCxnSpPr/>
          <p:nvPr/>
        </p:nvCxnSpPr>
        <p:spPr>
          <a:xfrm flipH="1">
            <a:off x="6308575" y="4697175"/>
            <a:ext cx="533100" cy="1950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Project Progress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66" name="Shape 16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75" y="1675275"/>
            <a:ext cx="41131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601" y="3796950"/>
            <a:ext cx="4224726" cy="177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3.</a:t>
            </a:r>
            <a:endParaRPr sz="6000">
              <a:solidFill>
                <a:srgbClr val="AACF2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and SRS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100" y="3376600"/>
            <a:ext cx="1209182" cy="15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46700" y="1831450"/>
            <a:ext cx="3266400" cy="19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Manual</a:t>
            </a:r>
            <a:endParaRPr sz="1200"/>
          </a:p>
          <a:p>
            <a:pPr marL="457200" lvl="0" indent="-3048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Standard / Basic layout</a:t>
            </a:r>
            <a:endParaRPr sz="1200"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Shows users how to use the Workflow Widget and Shop Floor Visualization Widget</a:t>
            </a:r>
            <a:endParaRPr sz="120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Project Documentation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Development Manual </a:t>
            </a:r>
            <a:endParaRPr sz="16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Thorough details</a:t>
            </a:r>
            <a:endParaRPr sz="1200"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Developer level instructions on the widgets</a:t>
            </a:r>
            <a:endParaRPr sz="1200"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Source code is documented in the according folder</a:t>
            </a:r>
            <a:endParaRPr sz="1200"/>
          </a:p>
          <a:p>
            <a:pPr marL="0" lvl="0" indent="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50" y="4230650"/>
            <a:ext cx="1341400" cy="17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46700" y="4029125"/>
            <a:ext cx="3266400" cy="19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SRS</a:t>
            </a:r>
            <a:endParaRPr sz="1200"/>
          </a:p>
          <a:p>
            <a:pPr marL="457200" lvl="0" indent="-3048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Describes the requirements for the widgets</a:t>
            </a:r>
            <a:endParaRPr sz="1200"/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Defines the purpose, environment, and how it is expected to work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4.</a:t>
            </a:r>
            <a:endParaRPr sz="6000">
              <a:solidFill>
                <a:srgbClr val="AACF2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Development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">
            <a:off x="3537654" y="3505728"/>
            <a:ext cx="1933320" cy="115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46700" y="1831450"/>
            <a:ext cx="7088100" cy="19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Initially development started with researching last semesters source code and successfully running the code in our environments.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After several attempts and errors running the code we realized the hardship in learning </a:t>
            </a:r>
            <a:r>
              <a:rPr lang="en" sz="1200">
                <a:solidFill>
                  <a:schemeClr val="dk1"/>
                </a:solidFill>
              </a:rPr>
              <a:t>Angular 2 </a:t>
            </a:r>
            <a:r>
              <a:rPr lang="en" sz="1200">
                <a:solidFill>
                  <a:srgbClr val="000000"/>
                </a:solidFill>
              </a:rPr>
              <a:t> and switched to using just D3.js, JavaScript,  and JQuery.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027950" y="7659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Development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125" y="3626300"/>
            <a:ext cx="3515427" cy="21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700" y="3864025"/>
            <a:ext cx="3515426" cy="167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700" y="3824062"/>
            <a:ext cx="3682952" cy="17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46700" y="1831450"/>
            <a:ext cx="7088100" cy="19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Switched from Angular backend framework to Python http.Server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Kept D3.js Tree Library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Kept Node Design and Details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Redesigned the UI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▧"/>
            </a:pPr>
            <a:r>
              <a:rPr lang="en" sz="1200">
                <a:solidFill>
                  <a:srgbClr val="000000"/>
                </a:solidFill>
              </a:rPr>
              <a:t>Much more simple to manage, run, and modify code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Transition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125" y="3626300"/>
            <a:ext cx="3515427" cy="21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700" y="3824062"/>
            <a:ext cx="3682952" cy="17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1 -&gt; Protoype 2 -&gt; Final Product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25" y="1600287"/>
            <a:ext cx="3682952" cy="1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50" y="3771450"/>
            <a:ext cx="3746700" cy="21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975" y="3771450"/>
            <a:ext cx="3600972" cy="21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6800" y="1545725"/>
            <a:ext cx="3543151" cy="18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440625" y="1902800"/>
            <a:ext cx="27741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WorkFlow Widget </a:t>
            </a:r>
            <a:endParaRPr b="1"/>
          </a:p>
          <a:p>
            <a: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Should not be restricted to a certain amount of distance between nodes </a:t>
            </a:r>
            <a:endParaRPr sz="12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5116225" y="1902800"/>
            <a:ext cx="27741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Shop Floor Visualization</a:t>
            </a:r>
            <a:endParaRPr b="1"/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Nodes should be customizable in shape and size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Should have the ability to group or collect together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 Delete Node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Add Zoom </a:t>
            </a:r>
            <a:endParaRPr sz="1200"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Admin restrictions for dragging nodes </a:t>
            </a:r>
            <a:endParaRPr sz="1200"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5.</a:t>
            </a:r>
            <a:endParaRPr sz="6000">
              <a:solidFill>
                <a:srgbClr val="AACF2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Styling and Design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">
            <a:off x="3537654" y="3505728"/>
            <a:ext cx="1933320" cy="115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731775"/>
            <a:ext cx="7576449" cy="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44275" y="239475"/>
            <a:ext cx="70881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Team Members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101075" y="2111550"/>
            <a:ext cx="3185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717908" y="2111550"/>
            <a:ext cx="33249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101075" y="4667925"/>
            <a:ext cx="6941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350" y="1823375"/>
            <a:ext cx="1064225" cy="415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 amt="98000"/>
          </a:blip>
          <a:stretch>
            <a:fillRect/>
          </a:stretch>
        </p:blipFill>
        <p:spPr>
          <a:xfrm>
            <a:off x="1516405" y="3149244"/>
            <a:ext cx="1700450" cy="116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>
            <a:endCxn id="80" idx="3"/>
          </p:cNvCxnSpPr>
          <p:nvPr/>
        </p:nvCxnSpPr>
        <p:spPr>
          <a:xfrm flipH="1">
            <a:off x="3216855" y="2378544"/>
            <a:ext cx="1845000" cy="1355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  <a:effectLst>
            <a:outerShdw dist="19050" algn="bl" rotWithShape="0">
              <a:srgbClr val="0B5394"/>
            </a:outerShdw>
          </a:effectLst>
        </p:spPr>
      </p:cxnSp>
      <p:cxnSp>
        <p:nvCxnSpPr>
          <p:cNvPr id="82" name="Shape 82"/>
          <p:cNvCxnSpPr>
            <a:endCxn id="80" idx="3"/>
          </p:cNvCxnSpPr>
          <p:nvPr/>
        </p:nvCxnSpPr>
        <p:spPr>
          <a:xfrm flipH="1">
            <a:off x="3216855" y="3542544"/>
            <a:ext cx="1994400" cy="191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  <a:effectLst>
            <a:outerShdw dist="19050" algn="bl" rotWithShape="0">
              <a:srgbClr val="0B5394"/>
            </a:outerShdw>
          </a:effectLst>
        </p:spPr>
      </p:cxnSp>
      <p:cxnSp>
        <p:nvCxnSpPr>
          <p:cNvPr id="83" name="Shape 83"/>
          <p:cNvCxnSpPr>
            <a:endCxn id="80" idx="3"/>
          </p:cNvCxnSpPr>
          <p:nvPr/>
        </p:nvCxnSpPr>
        <p:spPr>
          <a:xfrm rot="10800000">
            <a:off x="3216855" y="3733944"/>
            <a:ext cx="1943100" cy="93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  <a:effectLst>
            <a:outerShdw dist="19050" algn="bl" rotWithShape="0">
              <a:srgbClr val="0B5394"/>
            </a:outerShdw>
          </a:effectLst>
        </p:spPr>
      </p:cxnSp>
      <p:cxnSp>
        <p:nvCxnSpPr>
          <p:cNvPr id="84" name="Shape 84"/>
          <p:cNvCxnSpPr>
            <a:stCxn id="80" idx="3"/>
          </p:cNvCxnSpPr>
          <p:nvPr/>
        </p:nvCxnSpPr>
        <p:spPr>
          <a:xfrm>
            <a:off x="3216855" y="3733944"/>
            <a:ext cx="1943100" cy="187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  <a:effectLst>
            <a:outerShdw dist="19050" algn="bl" rotWithShape="0">
              <a:srgbClr val="0B5394"/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Widget Styling and Design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440625" y="1902800"/>
            <a:ext cx="27741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WorkFlow Tree </a:t>
            </a:r>
            <a:endParaRPr b="1"/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endParaRPr sz="1200"/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5116225" y="1655550"/>
            <a:ext cx="27741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D3.js Tree Library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Used Bootstrap for the navigation bar and admin toggle switch.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Customizable NavBar, Background, and Lines using CSS and JQuery.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Features: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Admin Mode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Key/Legend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Save Changes (WIP)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Context Menu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VIew/Edit Node Details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Collapse/Expand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Zoom In/Out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Drag Feature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Create/Delete Child Nodes</a:t>
            </a:r>
            <a:endParaRPr sz="12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50" y="2634925"/>
            <a:ext cx="3186776" cy="213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</a:rPr>
              <a:t>Widget Styling and Design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1027950" y="1840025"/>
            <a:ext cx="6944400" cy="31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Shop Floor Visualization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5116225" y="1902800"/>
            <a:ext cx="30843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D3.js Library.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Used Bootstrap for the navigation bar and admin toggle switch.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Features: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Customizable NavBar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Key/Legend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 Node Details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Context Menu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Drag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 Nodes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Features (Work-in-Progress)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Save Changes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Edit Nodes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Delete Nodes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Zoom In/Out</a:t>
            </a:r>
            <a:endParaRPr sz="1200"/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50" y="3060851"/>
            <a:ext cx="3425421" cy="15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1791150" y="2994175"/>
            <a:ext cx="5561700" cy="12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5.</a:t>
            </a:r>
            <a:endParaRPr sz="6000">
              <a:solidFill>
                <a:srgbClr val="AACF2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Demo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533075" y="2272075"/>
            <a:ext cx="4077829" cy="317463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</a:rPr>
              <a:t>Thank You!</a:t>
            </a:r>
            <a:endParaRPr sz="4800">
              <a:solidFill>
                <a:srgbClr val="0B5394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B5394"/>
                </a:solidFill>
              </a:rPr>
              <a:t>Any questions?</a:t>
            </a:r>
            <a:endParaRPr sz="3600" b="1">
              <a:solidFill>
                <a:srgbClr val="0B5394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9CB8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64" name="Shape 264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5" name="Shape 265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6" name="Shape 266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69" name="Shape 269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3465175" y="4741850"/>
            <a:ext cx="1753075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1070325" y="1558050"/>
            <a:ext cx="687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Project Background</a:t>
            </a:r>
            <a:endParaRPr sz="1200" b="1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9144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Requirements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Progress Overview </a:t>
            </a:r>
            <a:endParaRPr sz="1200" b="1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914400" lvl="0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Phases</a:t>
            </a:r>
            <a:endParaRPr sz="1200">
              <a:solidFill>
                <a:srgbClr val="0B5394"/>
              </a:solidFill>
            </a:endParaRPr>
          </a:p>
          <a:p>
            <a:pPr marL="9144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Hours</a:t>
            </a:r>
            <a:endParaRPr sz="1200">
              <a:solidFill>
                <a:srgbClr val="0B5394"/>
              </a:solidFill>
            </a:endParaRPr>
          </a:p>
          <a:p>
            <a:pPr marL="9144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Cost</a:t>
            </a:r>
            <a:endParaRPr sz="1200">
              <a:solidFill>
                <a:srgbClr val="0B5394"/>
              </a:solidFill>
            </a:endParaRPr>
          </a:p>
          <a:p>
            <a:pPr marL="9144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Accomplishments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Documentation and SRS</a:t>
            </a:r>
            <a:endParaRPr sz="1200" b="1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914400" lvl="0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User and SRS documentation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Project Development</a:t>
            </a:r>
            <a:endParaRPr sz="1200" b="1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914400" lvl="0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Technology Research and Decision Matrix</a:t>
            </a:r>
            <a:endParaRPr sz="1200">
              <a:solidFill>
                <a:srgbClr val="0B5394"/>
              </a:solidFill>
            </a:endParaRPr>
          </a:p>
          <a:p>
            <a:pPr marL="9144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Libraries Implemented 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Recommendations for Future Development</a:t>
            </a:r>
            <a:endParaRPr sz="1200" b="1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Project Demo </a:t>
            </a:r>
            <a:endParaRPr sz="1200" b="1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75" y="1385825"/>
            <a:ext cx="292417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720050" y="367850"/>
            <a:ext cx="7346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1010325" y="700950"/>
            <a:ext cx="69987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</a:rPr>
              <a:t>Agenda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1.</a:t>
            </a:r>
            <a:endParaRPr sz="6000">
              <a:solidFill>
                <a:srgbClr val="AACF2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567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165" y="3824577"/>
            <a:ext cx="1897663" cy="116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Requirements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10575" y="2362200"/>
            <a:ext cx="22365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Browsers </a:t>
            </a:r>
            <a:endParaRPr b="1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The widgets need to run on IE 11+, FireFox 45+, ad Edge</a:t>
            </a:r>
            <a:endParaRPr sz="1200">
              <a:solidFill>
                <a:srgbClr val="0B5394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Widgets will be interactive to the browsers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3461801" y="2362200"/>
            <a:ext cx="22365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JSON</a:t>
            </a:r>
            <a:endParaRPr b="1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Widgets will receive JSON data from source,including incomplete data. Must save in the same format as received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5813027" y="2362200"/>
            <a:ext cx="22365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Theme</a:t>
            </a:r>
            <a:endParaRPr b="1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Workflow Widget theme can be style with CSS</a:t>
            </a:r>
            <a:endParaRPr sz="1200">
              <a:solidFill>
                <a:srgbClr val="0B5394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Widget will display a Shop Floor Visualization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B5394"/>
              </a:solidFill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274350" y="4107639"/>
            <a:ext cx="22365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Features</a:t>
            </a:r>
            <a:endParaRPr b="1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Workflow widget will have an admin mode(edit, add, delete, and drag node)</a:t>
            </a:r>
            <a:endParaRPr sz="1200">
              <a:solidFill>
                <a:srgbClr val="0B5394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Workflow widget will have Zoom. Node Collapse/Expand</a:t>
            </a:r>
            <a:endParaRPr sz="1200">
              <a:solidFill>
                <a:srgbClr val="0B5394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B5394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863076" y="4107639"/>
            <a:ext cx="2236500" cy="15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Features</a:t>
            </a:r>
            <a:endParaRPr b="1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Widgets will render data in a Workflow Diagram</a:t>
            </a:r>
            <a:endParaRPr sz="1200">
              <a:solidFill>
                <a:srgbClr val="0B5394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Shop Floor Visualization widget will render JSON data</a:t>
            </a:r>
            <a:endParaRPr sz="1200">
              <a:solidFill>
                <a:srgbClr val="0B5394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▧"/>
            </a:pPr>
            <a:r>
              <a:rPr lang="en" sz="1200">
                <a:solidFill>
                  <a:srgbClr val="0B5394"/>
                </a:solidFill>
              </a:rPr>
              <a:t>Widget will self contain D3 objects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523248" y="2048698"/>
            <a:ext cx="430982" cy="380692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97920" y="2027379"/>
            <a:ext cx="419157" cy="423318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876966" y="2044476"/>
            <a:ext cx="436918" cy="435726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27950" y="1831438"/>
            <a:ext cx="32664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Phase I</a:t>
            </a:r>
            <a:endParaRPr sz="1600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Obtained and Reviewed previous semesters code 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Reviewed  &amp; Researched technologies used in previous project such as Angular 2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Phase Overview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960650" y="1831450"/>
            <a:ext cx="33888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Phase II</a:t>
            </a:r>
            <a:endParaRPr sz="1600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Researched and understood last semesters source code 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Reviewed Angular 2</a:t>
            </a:r>
            <a:endParaRPr sz="1200"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Developed basic wireframes</a:t>
            </a:r>
            <a:endParaRPr sz="120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938800" y="3692050"/>
            <a:ext cx="32664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Phase III</a:t>
            </a:r>
            <a:endParaRPr sz="1600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Met with one of the team members from last semester to further understand code.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Angular 2 code and improved / enhanced features and functionalities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Drafted SRS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Decided to move away from Angular 2 and use D3 Library and Python 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46700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Phase IV</a:t>
            </a:r>
            <a:endParaRPr sz="1200"/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Researched rendering D3 library and other technologies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Rebuilt product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node collapse/expansion feature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Zoom feature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Drag feature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Admin Mode</a:t>
            </a:r>
            <a:endParaRPr sz="1200"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Phase Overview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Phase V</a:t>
            </a:r>
            <a:endParaRPr sz="1600">
              <a:solidFill>
                <a:srgbClr val="000000"/>
              </a:solidFill>
            </a:endParaRP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edit node feature for workflow widget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custom themes for workflow widget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Implemented Shop Floor Visualization Widget including drag, edit, create node features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QA/ Testing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SRS documentation 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Finalize report and documents</a:t>
            </a:r>
            <a:endParaRPr sz="12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039275" y="1873000"/>
            <a:ext cx="1065450" cy="760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Visual Requirements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72" y="4598825"/>
            <a:ext cx="4626606" cy="9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325" y="1918650"/>
            <a:ext cx="3357300" cy="19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049" y="1918650"/>
            <a:ext cx="3435001" cy="210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Phase Work Overview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144" name="Shape 144"/>
          <p:cNvGraphicFramePr/>
          <p:nvPr/>
        </p:nvGraphicFramePr>
        <p:xfrm>
          <a:off x="1789350" y="202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{89C07396-5C1B-40FB-8404-7350E03FB63B}</a:tableStyleId>
              </a:tblPr>
              <a:tblGrid>
                <a:gridCol w="153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50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Actual Cost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Phases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Actual Hours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Rate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Total Actual Cost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Phase 1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72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$2,088.00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Phase 2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$841.00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Phase 3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138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$4,002.00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Phase 4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$5,800.00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Phase 5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149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$4,321.00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Total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588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$17,052.00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On-screen Show (4:3)</PresentationFormat>
  <Paragraphs>173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Shadows Into Light</vt:lpstr>
      <vt:lpstr>Arial</vt:lpstr>
      <vt:lpstr>Varela Round</vt:lpstr>
      <vt:lpstr>Trinculo template</vt:lpstr>
      <vt:lpstr>Final Presentation</vt:lpstr>
      <vt:lpstr>Team Members</vt:lpstr>
      <vt:lpstr>Agenda</vt:lpstr>
      <vt:lpstr>1. Project Management</vt:lpstr>
      <vt:lpstr>Requirements</vt:lpstr>
      <vt:lpstr>Phase Overview</vt:lpstr>
      <vt:lpstr>Phase Overview</vt:lpstr>
      <vt:lpstr>Visual Requirements</vt:lpstr>
      <vt:lpstr>Phase Work Overview</vt:lpstr>
      <vt:lpstr>$17,052.00</vt:lpstr>
      <vt:lpstr>Project Progress</vt:lpstr>
      <vt:lpstr>3. Documentation and SRS</vt:lpstr>
      <vt:lpstr>Project Documentation</vt:lpstr>
      <vt:lpstr>4. Project Development</vt:lpstr>
      <vt:lpstr>Development</vt:lpstr>
      <vt:lpstr>Transition</vt:lpstr>
      <vt:lpstr>Prototype 1 -&gt; Protoype 2 -&gt; Final Product</vt:lpstr>
      <vt:lpstr>Recommendations </vt:lpstr>
      <vt:lpstr>5. Widget Styling and Design</vt:lpstr>
      <vt:lpstr>Widget Styling and Design</vt:lpstr>
      <vt:lpstr>Widget Styling and Design</vt:lpstr>
      <vt:lpstr>5. Demo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Matt</dc:creator>
  <cp:lastModifiedBy>Matthew Affa</cp:lastModifiedBy>
  <cp:revision>2</cp:revision>
  <dcterms:modified xsi:type="dcterms:W3CDTF">2018-05-15T07:11:17Z</dcterms:modified>
</cp:coreProperties>
</file>