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151" d="100"/>
          <a:sy n="151" d="100"/>
        </p:scale>
        <p:origin x="2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 sz="180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Also wanted it to be easy for Northrop to continue developing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Team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025" y="1400124"/>
            <a:ext cx="7033031" cy="17588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070400"/>
            <a:ext cx="9144000" cy="27876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5149053"/>
            <a:ext cx="8520600" cy="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3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Final Presentation</a:t>
            </a:r>
          </a:p>
        </p:txBody>
      </p:sp>
      <p:sp>
        <p:nvSpPr>
          <p:cNvPr id="57" name="Shape 57"/>
          <p:cNvSpPr/>
          <p:nvPr/>
        </p:nvSpPr>
        <p:spPr>
          <a:xfrm>
            <a:off x="0" y="4070400"/>
            <a:ext cx="9144000" cy="1986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292025" y="2380400"/>
            <a:ext cx="3670500" cy="38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Noto Sans"/>
              <a:buChar char="●"/>
            </a:pPr>
            <a:r>
              <a:rPr lang="en" sz="1700">
                <a:latin typeface="Noto Sans"/>
                <a:ea typeface="Noto Sans"/>
                <a:cs typeface="Noto Sans"/>
                <a:sym typeface="Noto Sans"/>
              </a:rPr>
              <a:t>Very basic</a:t>
            </a:r>
          </a:p>
          <a:p>
            <a:pPr marL="457200" lvl="0" indent="-3365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Noto Sans"/>
              <a:buChar char="●"/>
            </a:pPr>
            <a:r>
              <a:rPr lang="en" sz="1700">
                <a:latin typeface="Noto Sans"/>
                <a:ea typeface="Noto Sans"/>
                <a:cs typeface="Noto Sans"/>
                <a:sym typeface="Noto Sans"/>
              </a:rPr>
              <a:t>Includes how to use the workflow diagram</a:t>
            </a:r>
          </a:p>
        </p:txBody>
      </p:sp>
      <p:sp>
        <p:nvSpPr>
          <p:cNvPr id="178" name="Shape 178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Project Documentation</a:t>
            </a:r>
          </a:p>
        </p:txBody>
      </p:sp>
      <p:sp>
        <p:nvSpPr>
          <p:cNvPr id="180" name="Shape 180"/>
          <p:cNvSpPr/>
          <p:nvPr/>
        </p:nvSpPr>
        <p:spPr>
          <a:xfrm>
            <a:off x="-25" y="0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4297632" y="61999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82" name="Shape 182"/>
          <p:cNvSpPr/>
          <p:nvPr/>
        </p:nvSpPr>
        <p:spPr>
          <a:xfrm>
            <a:off x="289012" y="1810100"/>
            <a:ext cx="3670500" cy="522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 Manual</a:t>
            </a:r>
          </a:p>
        </p:txBody>
      </p:sp>
      <p:sp>
        <p:nvSpPr>
          <p:cNvPr id="183" name="Shape 183"/>
          <p:cNvSpPr/>
          <p:nvPr/>
        </p:nvSpPr>
        <p:spPr>
          <a:xfrm>
            <a:off x="5184412" y="1810100"/>
            <a:ext cx="3670500" cy="522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Development Manual</a:t>
            </a:r>
          </a:p>
        </p:txBody>
      </p:sp>
      <p:sp>
        <p:nvSpPr>
          <p:cNvPr id="184" name="Shape 184"/>
          <p:cNvSpPr/>
          <p:nvPr/>
        </p:nvSpPr>
        <p:spPr>
          <a:xfrm>
            <a:off x="289025" y="1716687"/>
            <a:ext cx="3670500" cy="978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184425" y="1716687"/>
            <a:ext cx="3670500" cy="978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5181425" y="2380400"/>
            <a:ext cx="3670500" cy="38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Noto Sans"/>
              <a:buChar char="●"/>
            </a:pPr>
            <a:r>
              <a:rPr lang="en" sz="1700">
                <a:latin typeface="Noto Sans"/>
                <a:ea typeface="Noto Sans"/>
                <a:cs typeface="Noto Sans"/>
                <a:sym typeface="Noto Sans"/>
              </a:rPr>
              <a:t>In-Depth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Noto Sans"/>
              <a:buChar char="●"/>
            </a:pPr>
            <a:r>
              <a:rPr lang="en" sz="1700">
                <a:latin typeface="Noto Sans"/>
                <a:ea typeface="Noto Sans"/>
                <a:cs typeface="Noto Sans"/>
                <a:sym typeface="Noto Sans"/>
              </a:rPr>
              <a:t>Development level instructions on workflow management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Noto Sans"/>
              <a:buChar char="●"/>
            </a:pPr>
            <a:r>
              <a:rPr lang="en" sz="1700">
                <a:latin typeface="Noto Sans"/>
                <a:ea typeface="Noto Sans"/>
                <a:cs typeface="Noto Sans"/>
                <a:sym typeface="Noto Sans"/>
              </a:rPr>
              <a:t>Each component is documented in its relative folder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Noto Sans"/>
              <a:buChar char="●"/>
            </a:pPr>
            <a:r>
              <a:rPr lang="en" sz="1700">
                <a:latin typeface="Noto Sans"/>
                <a:ea typeface="Noto Sans"/>
                <a:cs typeface="Noto Sans"/>
                <a:sym typeface="Noto Sans"/>
              </a:rPr>
              <a:t>Some code displayed in breakdowns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0" y="269460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783450" y="2694600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Project Development</a:t>
            </a:r>
          </a:p>
        </p:txBody>
      </p:sp>
      <p:sp>
        <p:nvSpPr>
          <p:cNvPr id="193" name="Shape 193"/>
          <p:cNvSpPr/>
          <p:nvPr/>
        </p:nvSpPr>
        <p:spPr>
          <a:xfrm>
            <a:off x="0" y="2496000"/>
            <a:ext cx="9144000" cy="1986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0" y="4163400"/>
            <a:ext cx="9144000" cy="1986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289050" y="1716700"/>
            <a:ext cx="8565900" cy="16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●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Initial development started with researching Javascript frameworks and libraries that could be used for this project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Noto Sans"/>
              <a:buChar char="●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Looked for visualization libraries and web app frameworks that could be combined easily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Development</a:t>
            </a:r>
          </a:p>
        </p:txBody>
      </p:sp>
      <p:sp>
        <p:nvSpPr>
          <p:cNvPr id="202" name="Shape 202"/>
          <p:cNvSpPr/>
          <p:nvPr/>
        </p:nvSpPr>
        <p:spPr>
          <a:xfrm>
            <a:off x="-25" y="0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4297632" y="61999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04" name="Shape 204"/>
          <p:cNvSpPr/>
          <p:nvPr/>
        </p:nvSpPr>
        <p:spPr>
          <a:xfrm>
            <a:off x="279137" y="3947100"/>
            <a:ext cx="3670500" cy="522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Commercial Libraries Considered</a:t>
            </a:r>
          </a:p>
        </p:txBody>
      </p:sp>
      <p:sp>
        <p:nvSpPr>
          <p:cNvPr id="205" name="Shape 205"/>
          <p:cNvSpPr/>
          <p:nvPr/>
        </p:nvSpPr>
        <p:spPr>
          <a:xfrm>
            <a:off x="5174537" y="3947100"/>
            <a:ext cx="3670500" cy="522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Open-Source Libraries Considered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194300" y="4469100"/>
            <a:ext cx="3670500" cy="14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latin typeface="Noto Sans"/>
                <a:ea typeface="Noto Sans"/>
                <a:cs typeface="Noto Sans"/>
                <a:sym typeface="Noto Sans"/>
              </a:rPr>
              <a:t>D3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latin typeface="Noto Sans"/>
                <a:ea typeface="Noto Sans"/>
                <a:cs typeface="Noto Sans"/>
                <a:sym typeface="Noto Sans"/>
              </a:rPr>
              <a:t>GoJS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latin typeface="Noto Sans"/>
                <a:ea typeface="Noto Sans"/>
                <a:cs typeface="Noto Sans"/>
                <a:sym typeface="Noto Sans"/>
              </a:rPr>
              <a:t>Angular 2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latin typeface="Noto Sans"/>
                <a:ea typeface="Noto Sans"/>
                <a:cs typeface="Noto Sans"/>
                <a:sym typeface="Noto Sans"/>
              </a:rPr>
              <a:t>React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latin typeface="Noto Sans"/>
                <a:ea typeface="Noto Sans"/>
                <a:cs typeface="Noto Sans"/>
                <a:sym typeface="Noto Sans"/>
              </a:rPr>
              <a:t>jQWidgets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79150" y="4469100"/>
            <a:ext cx="3670500" cy="15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latin typeface="Noto Sans"/>
                <a:ea typeface="Noto Sans"/>
                <a:cs typeface="Noto Sans"/>
                <a:sym typeface="Noto Sans"/>
              </a:rPr>
              <a:t>Sencha ExtJS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latin typeface="Noto Sans"/>
                <a:ea typeface="Noto Sans"/>
                <a:cs typeface="Noto Sans"/>
                <a:sym typeface="Noto Sans"/>
              </a:rPr>
              <a:t>Vaadin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latin typeface="Noto Sans"/>
                <a:ea typeface="Noto Sans"/>
                <a:cs typeface="Noto Sans"/>
                <a:sym typeface="Noto Sans"/>
              </a:rPr>
              <a:t>Highcharts</a:t>
            </a:r>
          </a:p>
        </p:txBody>
      </p:sp>
      <p:sp>
        <p:nvSpPr>
          <p:cNvPr id="208" name="Shape 208"/>
          <p:cNvSpPr/>
          <p:nvPr/>
        </p:nvSpPr>
        <p:spPr>
          <a:xfrm>
            <a:off x="279150" y="3853687"/>
            <a:ext cx="3670500" cy="978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174550" y="3853687"/>
            <a:ext cx="3670500" cy="978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292025" y="1716700"/>
            <a:ext cx="8565900" cy="48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"/>
              <a:buChar char="●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Eventually settled on Sencha ExtJS and D3 as Northrop had used it before and ExtJS had a plug-in for D3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"/>
              <a:buChar char="●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We thought we had selected the ideal framework and library for the job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Development (Cont.)</a:t>
            </a:r>
          </a:p>
        </p:txBody>
      </p:sp>
      <p:sp>
        <p:nvSpPr>
          <p:cNvPr id="217" name="Shape 217"/>
          <p:cNvSpPr/>
          <p:nvPr/>
        </p:nvSpPr>
        <p:spPr>
          <a:xfrm>
            <a:off x="-25" y="0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4297632" y="61999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19" name="Shape 219" descr="Screen Shot 2017-05-15 at 8.55.1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75" y="3039553"/>
            <a:ext cx="6130801" cy="32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292025" y="1716700"/>
            <a:ext cx="8565900" cy="48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"/>
              <a:buChar char="●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WE WERE WRONG!!!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●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Basic D3 tree example = easy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●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High level of customization = NOT easy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●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So what do you do?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Development (Cont.)</a:t>
            </a:r>
          </a:p>
        </p:txBody>
      </p:sp>
      <p:sp>
        <p:nvSpPr>
          <p:cNvPr id="227" name="Shape 227"/>
          <p:cNvSpPr/>
          <p:nvPr/>
        </p:nvSpPr>
        <p:spPr>
          <a:xfrm>
            <a:off x="-25" y="0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4297632" y="61999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292025" y="1716700"/>
            <a:ext cx="8565900" cy="48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600">
                <a:latin typeface="Noto Sans"/>
                <a:ea typeface="Noto Sans"/>
                <a:cs typeface="Noto Sans"/>
                <a:sym typeface="Noto Sans"/>
              </a:rPr>
              <a:t>Solution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Development (Cont.)</a:t>
            </a:r>
          </a:p>
        </p:txBody>
      </p:sp>
      <p:sp>
        <p:nvSpPr>
          <p:cNvPr id="236" name="Shape 236"/>
          <p:cNvSpPr/>
          <p:nvPr/>
        </p:nvSpPr>
        <p:spPr>
          <a:xfrm>
            <a:off x="-25" y="0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4297632" y="61999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38" name="Shape 238" descr="Screen Shot 2017-05-15 at 9.20.2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25" y="2853325"/>
            <a:ext cx="3198303" cy="29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3728050" y="3363850"/>
            <a:ext cx="1505100" cy="1554900"/>
          </a:xfrm>
          <a:prstGeom prst="mathPlus">
            <a:avLst>
              <a:gd name="adj1" fmla="val 23520"/>
            </a:avLst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0" name="Shape 240" descr="Screen Shot 2017-05-15 at 9.23.1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425" y="2931275"/>
            <a:ext cx="2868299" cy="266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0"/>
            <a:ext cx="2634900" cy="6858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25750" y="2878650"/>
            <a:ext cx="2183400" cy="110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Decision Matrix</a:t>
            </a:r>
          </a:p>
        </p:txBody>
      </p:sp>
      <p:sp>
        <p:nvSpPr>
          <p:cNvPr id="247" name="Shape 247"/>
          <p:cNvSpPr/>
          <p:nvPr/>
        </p:nvSpPr>
        <p:spPr>
          <a:xfrm>
            <a:off x="0" y="0"/>
            <a:ext cx="26349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104310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16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249" name="Shape 249" title="Chart tit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050" y="1769736"/>
            <a:ext cx="5372849" cy="331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3252525" y="522900"/>
            <a:ext cx="5493900" cy="4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700">
                <a:latin typeface="Noto Sans"/>
                <a:ea typeface="Noto Sans"/>
                <a:cs typeface="Noto Sans"/>
                <a:sym typeface="Noto Sans"/>
              </a:rPr>
              <a:t>Total Averages Based on Scale</a:t>
            </a:r>
          </a:p>
        </p:txBody>
      </p:sp>
      <p:sp>
        <p:nvSpPr>
          <p:cNvPr id="251" name="Shape 251"/>
          <p:cNvSpPr/>
          <p:nvPr/>
        </p:nvSpPr>
        <p:spPr>
          <a:xfrm>
            <a:off x="3677100" y="1096775"/>
            <a:ext cx="1344900" cy="333900"/>
          </a:xfrm>
          <a:prstGeom prst="rect">
            <a:avLst/>
          </a:prstGeom>
          <a:solidFill>
            <a:srgbClr val="DA3B2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52" name="Shape 252"/>
          <p:cNvSpPr/>
          <p:nvPr/>
        </p:nvSpPr>
        <p:spPr>
          <a:xfrm>
            <a:off x="5327012" y="1096775"/>
            <a:ext cx="1344900" cy="333900"/>
          </a:xfrm>
          <a:prstGeom prst="rect">
            <a:avLst/>
          </a:prstGeom>
          <a:solidFill>
            <a:srgbClr val="FD98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53" name="Shape 253"/>
          <p:cNvSpPr/>
          <p:nvPr/>
        </p:nvSpPr>
        <p:spPr>
          <a:xfrm>
            <a:off x="6976925" y="1096775"/>
            <a:ext cx="1344900" cy="333900"/>
          </a:xfrm>
          <a:prstGeom prst="rect">
            <a:avLst/>
          </a:prstGeom>
          <a:solidFill>
            <a:srgbClr val="1D952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252525" y="5520750"/>
            <a:ext cx="54939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Noto Sans"/>
                <a:ea typeface="Noto Sans"/>
                <a:cs typeface="Noto Sans"/>
                <a:sym typeface="Noto Sans"/>
              </a:rPr>
              <a:t>Implemented D3 and Angular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292025" y="1716700"/>
            <a:ext cx="8565900" cy="48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●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Angular was much more straight forward from a development standpoint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○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Bigger community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○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Better documentation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○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Built around reusable components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○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Maintained by Google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●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Focus on componentization meant that we could break out the components independently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○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D3 tree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○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Widget controller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○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Data service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Development (Cont.)</a:t>
            </a:r>
          </a:p>
        </p:txBody>
      </p:sp>
      <p:sp>
        <p:nvSpPr>
          <p:cNvPr id="262" name="Shape 262"/>
          <p:cNvSpPr/>
          <p:nvPr/>
        </p:nvSpPr>
        <p:spPr>
          <a:xfrm>
            <a:off x="-25" y="0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4297632" y="61999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292025" y="1716700"/>
            <a:ext cx="8565900" cy="48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●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After switching to Angular development productivity increase substantially 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Development (Cont.)</a:t>
            </a:r>
          </a:p>
        </p:txBody>
      </p:sp>
      <p:sp>
        <p:nvSpPr>
          <p:cNvPr id="271" name="Shape 271"/>
          <p:cNvSpPr/>
          <p:nvPr/>
        </p:nvSpPr>
        <p:spPr>
          <a:xfrm>
            <a:off x="-25" y="0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4297632" y="61999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273" name="Shape 273" descr="Screen Shot 2017-05-15 at 10.12.1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25" y="2758975"/>
            <a:ext cx="8623702" cy="2559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Shape 274"/>
          <p:cNvCxnSpPr/>
          <p:nvPr/>
        </p:nvCxnSpPr>
        <p:spPr>
          <a:xfrm>
            <a:off x="4693800" y="3138575"/>
            <a:ext cx="1124400" cy="1339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5" name="Shape 275"/>
          <p:cNvSpPr txBox="1"/>
          <p:nvPr/>
        </p:nvSpPr>
        <p:spPr>
          <a:xfrm>
            <a:off x="3888075" y="2763800"/>
            <a:ext cx="1845600" cy="37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Switched to Angular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292025" y="1716700"/>
            <a:ext cx="8565900" cy="48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●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Switching from Angular to Angular2 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○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Time consuming but left with more options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○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Typescript &amp; Web Components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○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Stronger templating system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●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Switching from D3v3 to D3v4 was a challenge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○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Less documentation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○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v4 divides library into import-able components allowing for a smaller app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Font typeface="Noto Sans"/>
              <a:buChar char="○"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Important to keep up with updated libraries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45720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Transitions</a:t>
            </a:r>
          </a:p>
        </p:txBody>
      </p:sp>
      <p:sp>
        <p:nvSpPr>
          <p:cNvPr id="283" name="Shape 283"/>
          <p:cNvSpPr/>
          <p:nvPr/>
        </p:nvSpPr>
        <p:spPr>
          <a:xfrm>
            <a:off x="-25" y="0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4297632" y="61999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Pictur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375" y="3719459"/>
            <a:ext cx="1419750" cy="14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 descr="Picture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775" y="1000834"/>
            <a:ext cx="1419750" cy="142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 descr="Picture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3775" y="3721022"/>
            <a:ext cx="1419750" cy="14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Picture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6375" y="1003984"/>
            <a:ext cx="1419750" cy="14197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477500" y="5140775"/>
            <a:ext cx="2017500" cy="7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>
                <a:latin typeface="Noto Sans"/>
                <a:ea typeface="Noto Sans"/>
                <a:cs typeface="Noto Sans"/>
                <a:sym typeface="Noto Sans"/>
              </a:rPr>
              <a:t>Justin Goulet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Project Manager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477500" y="2426862"/>
            <a:ext cx="2017500" cy="7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100">
                <a:latin typeface="Noto Sans"/>
                <a:ea typeface="Noto Sans"/>
                <a:cs typeface="Noto Sans"/>
                <a:sym typeface="Noto Sans"/>
              </a:rPr>
              <a:t>Brock Corbett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Developer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355250" y="5140775"/>
            <a:ext cx="2116800" cy="7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100">
                <a:latin typeface="Noto Sans"/>
                <a:ea typeface="Noto Sans"/>
                <a:cs typeface="Noto Sans"/>
                <a:sym typeface="Noto Sans"/>
              </a:rPr>
              <a:t>Mikal Callahan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Lead UI/UX Developer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404900" y="2426862"/>
            <a:ext cx="2017500" cy="7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100">
                <a:latin typeface="Noto Sans"/>
                <a:ea typeface="Noto Sans"/>
                <a:cs typeface="Noto Sans"/>
                <a:sym typeface="Noto Sans"/>
              </a:rPr>
              <a:t>Chris Larsen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Lead Developer</a:t>
            </a:r>
          </a:p>
        </p:txBody>
      </p:sp>
      <p:sp>
        <p:nvSpPr>
          <p:cNvPr id="70" name="Shape 70"/>
          <p:cNvSpPr/>
          <p:nvPr/>
        </p:nvSpPr>
        <p:spPr>
          <a:xfrm>
            <a:off x="0" y="0"/>
            <a:ext cx="2634900" cy="6858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25750" y="2771400"/>
            <a:ext cx="2183400" cy="10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Team Members</a:t>
            </a:r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26349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43107" y="619107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Project Recommendations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92025" y="1716700"/>
            <a:ext cx="8565900" cy="48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Expanding Nodes when Clicked</a:t>
            </a:r>
          </a:p>
          <a:p>
            <a:pPr lv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Admin / User Views</a:t>
            </a:r>
          </a:p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Scheduling / Personnel Components</a:t>
            </a:r>
          </a:p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Auto-Collapsing / Expanding Nodes</a:t>
            </a:r>
          </a:p>
        </p:txBody>
      </p:sp>
      <p:sp>
        <p:nvSpPr>
          <p:cNvPr id="292" name="Shape 292"/>
          <p:cNvSpPr/>
          <p:nvPr/>
        </p:nvSpPr>
        <p:spPr>
          <a:xfrm>
            <a:off x="-25" y="0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4300632" y="620877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0" y="269460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783450" y="2694600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Widget Styling and Design</a:t>
            </a:r>
          </a:p>
        </p:txBody>
      </p:sp>
      <p:sp>
        <p:nvSpPr>
          <p:cNvPr id="300" name="Shape 300"/>
          <p:cNvSpPr/>
          <p:nvPr/>
        </p:nvSpPr>
        <p:spPr>
          <a:xfrm>
            <a:off x="0" y="2496000"/>
            <a:ext cx="9144000" cy="1986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0" y="4163400"/>
            <a:ext cx="9144000" cy="1986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Widget Styling and Design </a:t>
            </a:r>
            <a:r>
              <a:rPr lang="en" sz="1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92025" y="1716700"/>
            <a:ext cx="8565900" cy="48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-25" y="0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4300632" y="620877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311" name="Shape 311"/>
          <p:cNvSpPr txBox="1"/>
          <p:nvPr/>
        </p:nvSpPr>
        <p:spPr>
          <a:xfrm>
            <a:off x="902375" y="2381650"/>
            <a:ext cx="7339200" cy="32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The design of the widget needed to be simple yet informative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The first thing that catches the eyes in the widget are each of the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state’s colors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1976D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This gives the user an immediate idea of what the quality of each state is like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1976D2"/>
                </a:solidFill>
                <a:latin typeface="Noto Sans"/>
                <a:ea typeface="Noto Sans"/>
                <a:cs typeface="Noto Sans"/>
                <a:sym typeface="Noto Sans"/>
              </a:rPr>
              <a:t>Blue being the best, </a:t>
            </a:r>
            <a:r>
              <a:rPr lang="en" sz="1800">
                <a:solidFill>
                  <a:srgbClr val="1D9524"/>
                </a:solidFill>
                <a:latin typeface="Noto Sans"/>
                <a:ea typeface="Noto Sans"/>
                <a:cs typeface="Noto Sans"/>
                <a:sym typeface="Noto Sans"/>
              </a:rPr>
              <a:t>followed by green,</a:t>
            </a:r>
            <a:r>
              <a:rPr lang="en" sz="1800">
                <a:solidFill>
                  <a:srgbClr val="1976D2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" sz="1800">
                <a:solidFill>
                  <a:srgbClr val="C2CB48"/>
                </a:solidFill>
                <a:latin typeface="Noto Sans"/>
                <a:ea typeface="Noto Sans"/>
                <a:cs typeface="Noto Sans"/>
                <a:sym typeface="Noto Sans"/>
              </a:rPr>
              <a:t>then yellow,</a:t>
            </a:r>
            <a:r>
              <a:rPr lang="en" sz="1800">
                <a:solidFill>
                  <a:srgbClr val="1976D2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" sz="1800">
                <a:solidFill>
                  <a:srgbClr val="FC6668"/>
                </a:solidFill>
                <a:latin typeface="Noto Sans"/>
                <a:ea typeface="Noto Sans"/>
                <a:cs typeface="Noto Sans"/>
                <a:sym typeface="Noto Sans"/>
              </a:rPr>
              <a:t>and finally red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The state’s name is displayed </a:t>
            </a:r>
            <a:r>
              <a:rPr lang="en" sz="1800" b="1">
                <a:latin typeface="Noto Sans"/>
                <a:ea typeface="Noto Sans"/>
                <a:cs typeface="Noto Sans"/>
                <a:sym typeface="Noto Sans"/>
              </a:rPr>
              <a:t>BOLD</a:t>
            </a: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 for easy identifiability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Widget Styling and Design </a:t>
            </a:r>
            <a:r>
              <a:rPr lang="en" sz="1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92025" y="1716700"/>
            <a:ext cx="8565900" cy="48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-25" y="0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4300632" y="620877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21" name="Shape 321"/>
          <p:cNvSpPr txBox="1"/>
          <p:nvPr/>
        </p:nvSpPr>
        <p:spPr>
          <a:xfrm>
            <a:off x="902375" y="1831750"/>
            <a:ext cx="7339200" cy="446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In the flourish state: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➢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Each state also shows where in the state’s schedule it is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➢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As well as the state’s current cost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Noto Sans"/>
              <a:buChar char="➢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Both of these are represented with </a:t>
            </a: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Font-Awesome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As the name suggests, the Simple State is more straightforward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In the simple state only the state’s name and quality are shown (represented by the color of the state)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These states are easily switched between at the top of the widget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using the toggles “Show Simple” and “Show Flourish”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72825" y="5085925"/>
            <a:ext cx="315900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Widget Styling and Design </a:t>
            </a:r>
            <a:r>
              <a:rPr lang="en" sz="1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292025" y="1716700"/>
            <a:ext cx="8565900" cy="48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-25" y="0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4300632" y="620877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332" name="Shape 332"/>
          <p:cNvSpPr txBox="1"/>
          <p:nvPr/>
        </p:nvSpPr>
        <p:spPr>
          <a:xfrm>
            <a:off x="902375" y="2270950"/>
            <a:ext cx="7339200" cy="18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No matter the state, hovering a state will bring up its description and progress via tooltip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When a state is clicked a modal appears with all the state’s details: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4525325" y="3874524"/>
            <a:ext cx="3835200" cy="1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❖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Iteration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❖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Percentage complete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❖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Actual and planned hours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❖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And the start and end date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902375" y="3849175"/>
            <a:ext cx="3044700" cy="141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❖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ID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❖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Name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❖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Description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"/>
              <a:buChar char="❖"/>
            </a:pP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Status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905375" y="5307825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This is all displayed in a  </a:t>
            </a:r>
            <a:r>
              <a:rPr lang="en" sz="24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large</a:t>
            </a:r>
            <a:r>
              <a:rPr lang="en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 </a:t>
            </a:r>
            <a:r>
              <a:rPr lang="en" sz="1800">
                <a:latin typeface="Noto Sans"/>
                <a:ea typeface="Noto Sans"/>
                <a:cs typeface="Noto Sans"/>
                <a:sym typeface="Noto Sans"/>
              </a:rPr>
              <a:t>easy to read font-size in a modal using Twitter’s Bootstrap within Angular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0" y="269460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783450" y="2694600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Project Demo</a:t>
            </a:r>
          </a:p>
        </p:txBody>
      </p:sp>
      <p:sp>
        <p:nvSpPr>
          <p:cNvPr id="342" name="Shape 342"/>
          <p:cNvSpPr/>
          <p:nvPr/>
        </p:nvSpPr>
        <p:spPr>
          <a:xfrm>
            <a:off x="0" y="2496000"/>
            <a:ext cx="9144000" cy="1986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0" y="4163400"/>
            <a:ext cx="9144000" cy="1986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2831700" y="495600"/>
            <a:ext cx="6000600" cy="58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Project Background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Noto Sans"/>
              <a:buChar char="●"/>
            </a:pPr>
            <a:r>
              <a:rPr lang="en" sz="12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Requirements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Progress Overview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Noto Sans"/>
              <a:buChar char="●"/>
            </a:pPr>
            <a:r>
              <a:rPr lang="en" sz="12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Phases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Noto Sans"/>
              <a:buChar char="●"/>
            </a:pPr>
            <a:r>
              <a:rPr lang="en" sz="12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Hours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Noto Sans"/>
              <a:buChar char="●"/>
            </a:pPr>
            <a:r>
              <a:rPr lang="en" sz="12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Cost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Noto Sans"/>
              <a:buChar char="●"/>
            </a:pPr>
            <a:r>
              <a:rPr lang="en" sz="12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Accomplishments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Documentation and Training Materials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Noto Sans"/>
              <a:buChar char="●"/>
            </a:pPr>
            <a:r>
              <a:rPr lang="en" sz="12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User and Development Manuals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Project Development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Noto Sans"/>
              <a:buChar char="●"/>
            </a:pPr>
            <a:r>
              <a:rPr lang="en" sz="12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Technology Research and Decision Matrix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Noto Sans"/>
              <a:buChar char="●"/>
            </a:pPr>
            <a:r>
              <a:rPr lang="en" sz="12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Libraries Implemented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Recommendations for Future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Project Demo</a:t>
            </a:r>
          </a:p>
        </p:txBody>
      </p:sp>
      <p:sp>
        <p:nvSpPr>
          <p:cNvPr id="79" name="Shape 79"/>
          <p:cNvSpPr/>
          <p:nvPr/>
        </p:nvSpPr>
        <p:spPr>
          <a:xfrm>
            <a:off x="0" y="0"/>
            <a:ext cx="2634900" cy="6858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25750" y="3084900"/>
            <a:ext cx="2183400" cy="68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Agenda</a:t>
            </a:r>
          </a:p>
        </p:txBody>
      </p:sp>
      <p:sp>
        <p:nvSpPr>
          <p:cNvPr id="81" name="Shape 81"/>
          <p:cNvSpPr/>
          <p:nvPr/>
        </p:nvSpPr>
        <p:spPr>
          <a:xfrm>
            <a:off x="0" y="0"/>
            <a:ext cx="26349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1043107" y="622647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269460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83450" y="2694600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Project Management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2496000"/>
            <a:ext cx="9144000" cy="1986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4163400"/>
            <a:ext cx="9144000" cy="1986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850775" y="495600"/>
            <a:ext cx="6000600" cy="58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Must Create a JS Widget using a Commercial Library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The Widget must represent a workflow, with different states read from JSON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Must be Customizable with a CSS Swap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Must be able to scale when a workflow contains many states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Nodes with children must display an indicator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Must be able to filter critical states</a:t>
            </a: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2634900" cy="6858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25750" y="3166650"/>
            <a:ext cx="2183400" cy="52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Requirements</a:t>
            </a:r>
          </a:p>
        </p:txBody>
      </p:sp>
      <p:sp>
        <p:nvSpPr>
          <p:cNvPr id="98" name="Shape 98"/>
          <p:cNvSpPr/>
          <p:nvPr/>
        </p:nvSpPr>
        <p:spPr>
          <a:xfrm>
            <a:off x="0" y="0"/>
            <a:ext cx="26349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43107" y="622647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926008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lklk</a:t>
            </a:r>
          </a:p>
        </p:txBody>
      </p:sp>
      <p:sp>
        <p:nvSpPr>
          <p:cNvPr id="105" name="Shape 105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Phase Overview</a:t>
            </a:r>
          </a:p>
        </p:txBody>
      </p:sp>
      <p:sp>
        <p:nvSpPr>
          <p:cNvPr id="107" name="Shape 107"/>
          <p:cNvSpPr/>
          <p:nvPr/>
        </p:nvSpPr>
        <p:spPr>
          <a:xfrm>
            <a:off x="311700" y="1926000"/>
            <a:ext cx="3670500" cy="522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Phase 1</a:t>
            </a:r>
          </a:p>
        </p:txBody>
      </p:sp>
      <p:sp>
        <p:nvSpPr>
          <p:cNvPr id="108" name="Shape 108"/>
          <p:cNvSpPr/>
          <p:nvPr/>
        </p:nvSpPr>
        <p:spPr>
          <a:xfrm>
            <a:off x="5161800" y="1926000"/>
            <a:ext cx="3670500" cy="522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Phase 2</a:t>
            </a:r>
          </a:p>
        </p:txBody>
      </p:sp>
      <p:sp>
        <p:nvSpPr>
          <p:cNvPr id="109" name="Shape 109"/>
          <p:cNvSpPr/>
          <p:nvPr/>
        </p:nvSpPr>
        <p:spPr>
          <a:xfrm>
            <a:off x="311700" y="4181525"/>
            <a:ext cx="3670500" cy="522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Phase 3</a:t>
            </a:r>
          </a:p>
        </p:txBody>
      </p:sp>
      <p:sp>
        <p:nvSpPr>
          <p:cNvPr id="110" name="Shape 110"/>
          <p:cNvSpPr/>
          <p:nvPr/>
        </p:nvSpPr>
        <p:spPr>
          <a:xfrm>
            <a:off x="5161800" y="4181525"/>
            <a:ext cx="3670500" cy="522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Phase 4</a:t>
            </a:r>
          </a:p>
        </p:txBody>
      </p:sp>
      <p:sp>
        <p:nvSpPr>
          <p:cNvPr id="111" name="Shape 111"/>
          <p:cNvSpPr/>
          <p:nvPr/>
        </p:nvSpPr>
        <p:spPr>
          <a:xfrm>
            <a:off x="0" y="-125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297632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113" name="Shape 113"/>
          <p:cNvSpPr/>
          <p:nvPr/>
        </p:nvSpPr>
        <p:spPr>
          <a:xfrm>
            <a:off x="311700" y="4083712"/>
            <a:ext cx="3670500" cy="978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161800" y="4083712"/>
            <a:ext cx="3670500" cy="978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11700" y="1828187"/>
            <a:ext cx="3670500" cy="978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161800" y="1828187"/>
            <a:ext cx="3670500" cy="978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09725" y="2495425"/>
            <a:ext cx="36705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Research possible solutions to achieve requirements</a:t>
            </a:r>
          </a:p>
          <a:p>
            <a:pPr marL="457200" lvl="0" indent="-2286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Develop basic wireframe with suggested layout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161800" y="2495425"/>
            <a:ext cx="36705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Decision Matrix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Skeleton Product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Adjustments to design, of required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161800" y="4789300"/>
            <a:ext cx="36705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Switch libraries</a:t>
            </a:r>
          </a:p>
          <a:p>
            <a:pPr marL="457200" lvl="0" indent="-22860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Rebuilt product</a:t>
            </a:r>
          </a:p>
          <a:p>
            <a:pPr marL="457200" lvl="0" indent="-22860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Added Additional Theme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Created Documentation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11650" y="4789300"/>
            <a:ext cx="36705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Implement required functionality into skeleton product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Implement handling of missing information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 descr="Screen Shot 2017-05-15 at 9.06.03 PM.png"/>
          <p:cNvPicPr preferRelativeResize="0"/>
          <p:nvPr/>
        </p:nvPicPr>
        <p:blipFill rotWithShape="1">
          <a:blip r:embed="rId3">
            <a:alphaModFix/>
          </a:blip>
          <a:srcRect t="12669" b="12669"/>
          <a:stretch/>
        </p:blipFill>
        <p:spPr>
          <a:xfrm>
            <a:off x="6131324" y="1306712"/>
            <a:ext cx="2280675" cy="5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0" y="0"/>
            <a:ext cx="2634900" cy="6858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25750" y="2962350"/>
            <a:ext cx="2183400" cy="93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Visual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3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Requirements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0" y="0"/>
            <a:ext cx="26349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043107" y="622647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130" name="Shape 130" descr="IMPacTreeLayou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0550" y="938037"/>
            <a:ext cx="29051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 descr="IMPacTreeFactor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025" y="2981012"/>
            <a:ext cx="556260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5911150" y="626450"/>
            <a:ext cx="761100" cy="35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</a:t>
            </a:r>
          </a:p>
        </p:txBody>
      </p:sp>
      <p:cxnSp>
        <p:nvCxnSpPr>
          <p:cNvPr id="133" name="Shape 133"/>
          <p:cNvCxnSpPr/>
          <p:nvPr/>
        </p:nvCxnSpPr>
        <p:spPr>
          <a:xfrm rot="10800000" flipH="1">
            <a:off x="6868800" y="1756775"/>
            <a:ext cx="318600" cy="300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4" name="Shape 134"/>
          <p:cNvSpPr txBox="1"/>
          <p:nvPr/>
        </p:nvSpPr>
        <p:spPr>
          <a:xfrm>
            <a:off x="7681250" y="793800"/>
            <a:ext cx="1133700" cy="35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796187" y="626450"/>
            <a:ext cx="761100" cy="35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Quality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6282825" y="982250"/>
            <a:ext cx="309600" cy="53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7" name="Shape 137"/>
          <p:cNvSpPr txBox="1"/>
          <p:nvPr/>
        </p:nvSpPr>
        <p:spPr>
          <a:xfrm>
            <a:off x="6053700" y="1935900"/>
            <a:ext cx="1133700" cy="35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7971800" y="1205350"/>
            <a:ext cx="117600" cy="343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9" name="Shape 139"/>
          <p:cNvCxnSpPr/>
          <p:nvPr/>
        </p:nvCxnSpPr>
        <p:spPr>
          <a:xfrm>
            <a:off x="7243625" y="1017550"/>
            <a:ext cx="309600" cy="53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0"/>
            <a:ext cx="9144000" cy="146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783425" y="-124"/>
            <a:ext cx="7577100" cy="146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Phase Work Overview</a:t>
            </a:r>
          </a:p>
        </p:txBody>
      </p:sp>
      <p:sp>
        <p:nvSpPr>
          <p:cNvPr id="146" name="Shape 146"/>
          <p:cNvSpPr/>
          <p:nvPr/>
        </p:nvSpPr>
        <p:spPr>
          <a:xfrm>
            <a:off x="-25" y="0"/>
            <a:ext cx="91440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926008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lklk</a:t>
            </a:r>
          </a:p>
        </p:txBody>
      </p:sp>
      <p:sp>
        <p:nvSpPr>
          <p:cNvPr id="148" name="Shape 148"/>
          <p:cNvSpPr/>
          <p:nvPr/>
        </p:nvSpPr>
        <p:spPr>
          <a:xfrm>
            <a:off x="311700" y="1926000"/>
            <a:ext cx="3670500" cy="522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Phase 1</a:t>
            </a:r>
          </a:p>
        </p:txBody>
      </p:sp>
      <p:sp>
        <p:nvSpPr>
          <p:cNvPr id="149" name="Shape 149"/>
          <p:cNvSpPr/>
          <p:nvPr/>
        </p:nvSpPr>
        <p:spPr>
          <a:xfrm>
            <a:off x="5161800" y="1926000"/>
            <a:ext cx="3670500" cy="522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Phase 2</a:t>
            </a:r>
          </a:p>
        </p:txBody>
      </p:sp>
      <p:sp>
        <p:nvSpPr>
          <p:cNvPr id="150" name="Shape 150"/>
          <p:cNvSpPr/>
          <p:nvPr/>
        </p:nvSpPr>
        <p:spPr>
          <a:xfrm>
            <a:off x="311700" y="4181525"/>
            <a:ext cx="3670500" cy="522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Phase 3</a:t>
            </a:r>
          </a:p>
        </p:txBody>
      </p:sp>
      <p:sp>
        <p:nvSpPr>
          <p:cNvPr id="151" name="Shape 151"/>
          <p:cNvSpPr/>
          <p:nvPr/>
        </p:nvSpPr>
        <p:spPr>
          <a:xfrm>
            <a:off x="5161800" y="4181525"/>
            <a:ext cx="3670500" cy="522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Phase 4</a:t>
            </a:r>
          </a:p>
        </p:txBody>
      </p:sp>
      <p:sp>
        <p:nvSpPr>
          <p:cNvPr id="152" name="Shape 152"/>
          <p:cNvSpPr/>
          <p:nvPr/>
        </p:nvSpPr>
        <p:spPr>
          <a:xfrm>
            <a:off x="311700" y="4083712"/>
            <a:ext cx="3670500" cy="978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161800" y="4083712"/>
            <a:ext cx="3670500" cy="978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311700" y="1828187"/>
            <a:ext cx="3670500" cy="978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161800" y="1828187"/>
            <a:ext cx="3670500" cy="978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4297632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57" name="Shape 157" title="Chart title"/>
          <p:cNvPicPr preferRelativeResize="0"/>
          <p:nvPr/>
        </p:nvPicPr>
        <p:blipFill rotWithShape="1">
          <a:blip r:embed="rId3">
            <a:alphaModFix/>
          </a:blip>
          <a:srcRect b="19478"/>
          <a:stretch/>
        </p:blipFill>
        <p:spPr>
          <a:xfrm>
            <a:off x="5704950" y="2517012"/>
            <a:ext cx="2584200" cy="1285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title="Chart title"/>
          <p:cNvPicPr preferRelativeResize="0"/>
          <p:nvPr/>
        </p:nvPicPr>
        <p:blipFill rotWithShape="1">
          <a:blip r:embed="rId4">
            <a:alphaModFix/>
          </a:blip>
          <a:srcRect b="17925"/>
          <a:stretch/>
        </p:blipFill>
        <p:spPr>
          <a:xfrm>
            <a:off x="889675" y="4801050"/>
            <a:ext cx="2514544" cy="127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 title="Chart title"/>
          <p:cNvPicPr preferRelativeResize="0"/>
          <p:nvPr/>
        </p:nvPicPr>
        <p:blipFill rotWithShape="1">
          <a:blip r:embed="rId5">
            <a:alphaModFix/>
          </a:blip>
          <a:srcRect b="20140"/>
          <a:stretch/>
        </p:blipFill>
        <p:spPr>
          <a:xfrm>
            <a:off x="5704950" y="4801047"/>
            <a:ext cx="2584200" cy="127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 title="Chart title"/>
          <p:cNvPicPr preferRelativeResize="0"/>
          <p:nvPr/>
        </p:nvPicPr>
        <p:blipFill rotWithShape="1">
          <a:blip r:embed="rId6">
            <a:alphaModFix/>
          </a:blip>
          <a:srcRect b="20369"/>
          <a:stretch/>
        </p:blipFill>
        <p:spPr>
          <a:xfrm>
            <a:off x="854850" y="2524199"/>
            <a:ext cx="2584200" cy="127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5966100" y="6079475"/>
            <a:ext cx="2061900" cy="4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Projected VS Actual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115950" y="6079475"/>
            <a:ext cx="2061900" cy="4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Projected VS Actual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0"/>
            <a:ext cx="2634900" cy="6858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25750" y="2878650"/>
            <a:ext cx="2183400" cy="110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Project Progress</a:t>
            </a:r>
          </a:p>
        </p:txBody>
      </p:sp>
      <p:pic>
        <p:nvPicPr>
          <p:cNvPr id="169" name="Shape 169" title="               Projected vs Actual Cos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525" y="293975"/>
            <a:ext cx="6204300" cy="31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 title="Projected Hours vs Actual Hour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1525" y="3610399"/>
            <a:ext cx="6204300" cy="30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0" y="0"/>
            <a:ext cx="2634900" cy="198599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1043107" y="622647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9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Macintosh PowerPoint</Application>
  <PresentationFormat>On-screen Show (4:3)</PresentationFormat>
  <Paragraphs>205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Noto Sans</vt:lpstr>
      <vt:lpstr>simple-light-2</vt:lpstr>
      <vt:lpstr>PowerPoint Presentation</vt:lpstr>
      <vt:lpstr>Team Members</vt:lpstr>
      <vt:lpstr>Agenda</vt:lpstr>
      <vt:lpstr>Project Management</vt:lpstr>
      <vt:lpstr>Requirements</vt:lpstr>
      <vt:lpstr>Phase Overview</vt:lpstr>
      <vt:lpstr>Visual Requirements</vt:lpstr>
      <vt:lpstr>Phase Work Overview</vt:lpstr>
      <vt:lpstr>Project Progress</vt:lpstr>
      <vt:lpstr>Project Documentation</vt:lpstr>
      <vt:lpstr>Project Development</vt:lpstr>
      <vt:lpstr>Development</vt:lpstr>
      <vt:lpstr>Development (Cont.)</vt:lpstr>
      <vt:lpstr>Development (Cont.)</vt:lpstr>
      <vt:lpstr>Development (Cont.)</vt:lpstr>
      <vt:lpstr>Decision Matrix</vt:lpstr>
      <vt:lpstr>Development (Cont.)</vt:lpstr>
      <vt:lpstr>Development (Cont.)</vt:lpstr>
      <vt:lpstr>Transitions</vt:lpstr>
      <vt:lpstr>Project Recommendations</vt:lpstr>
      <vt:lpstr>Widget Styling and Design</vt:lpstr>
      <vt:lpstr>Widget Styling and Design 1</vt:lpstr>
      <vt:lpstr>Widget Styling and Design 2</vt:lpstr>
      <vt:lpstr>Widget Styling and Design 3</vt:lpstr>
      <vt:lpstr>Project Demo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Justin Goulet</cp:lastModifiedBy>
  <cp:revision>2</cp:revision>
  <dcterms:modified xsi:type="dcterms:W3CDTF">2017-05-16T16:42:27Z</dcterms:modified>
</cp:coreProperties>
</file>