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6"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299"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1756" autoAdjust="0"/>
  </p:normalViewPr>
  <p:slideViewPr>
    <p:cSldViewPr>
      <p:cViewPr>
        <p:scale>
          <a:sx n="72" d="100"/>
          <a:sy n="72" d="100"/>
        </p:scale>
        <p:origin x="-1338"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p>
            <a:fld id="{D44E5EA0-1602-45EA-B70B-7D58B62BA477}" type="datetimeFigureOut">
              <a:rPr lang="en-US" smtClean="0"/>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35863BDE-012B-4945-80BC-7C9AE883C3F4}" type="slidenum">
              <a:rPr lang="en-US" smtClean="0"/>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4E5EA0-1602-45EA-B70B-7D58B62BA4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63BDE-012B-4945-80BC-7C9AE883C3F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4E5EA0-1602-45EA-B70B-7D58B62BA4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63BDE-012B-4945-80BC-7C9AE883C3F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4E5EA0-1602-45EA-B70B-7D58B62BA4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63BDE-012B-4945-80BC-7C9AE883C3F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8" name="Date Placeholder 7"/>
          <p:cNvSpPr>
            <a:spLocks noGrp="1"/>
          </p:cNvSpPr>
          <p:nvPr>
            <p:ph type="dt" sz="half" idx="10"/>
          </p:nvPr>
        </p:nvSpPr>
        <p:spPr>
          <a:xfrm>
            <a:off x="5562600" y="6513670"/>
            <a:ext cx="3002280" cy="274320"/>
          </a:xfrm>
        </p:spPr>
        <p:txBody>
          <a:bodyPr vert="horz" rtlCol="0"/>
          <a:lstStyle/>
          <a:p>
            <a:fld id="{D44E5EA0-1602-45EA-B70B-7D58B62BA477}" type="datetimeFigureOut">
              <a:rPr lang="en-US" smtClean="0"/>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35863BDE-012B-4945-80BC-7C9AE883C3F4}" type="slidenum">
              <a:rPr lang="en-US" smtClean="0"/>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4E5EA0-1602-45EA-B70B-7D58B62BA47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35863BDE-012B-4945-80BC-7C9AE883C3F4}" type="slidenum">
              <a:rPr lang="en-US" smtClean="0"/>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44E5EA0-1602-45EA-B70B-7D58B62BA47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35863BDE-012B-4945-80BC-7C9AE883C3F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44E5EA0-1602-45EA-B70B-7D58B62BA47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863BDE-012B-4945-80BC-7C9AE883C3F4}" type="slidenum">
              <a:rPr lang="en-US" smtClean="0"/>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E5EA0-1602-45EA-B70B-7D58B62BA47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863BDE-012B-4945-80BC-7C9AE883C3F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228600" y="2209800"/>
            <a:ext cx="8666456" cy="3977640"/>
          </a:xfrm>
        </p:spPr>
        <p:txBody>
          <a:bodyPr/>
          <a:lstStyle>
            <a:lvl1pPr marL="292735">
              <a:defRPr sz="3200"/>
            </a:lvl1pPr>
            <a:lvl2pPr marL="594360">
              <a:defRPr sz="2800"/>
            </a:lvl2pPr>
            <a:lvl3pPr marL="822960">
              <a:defRPr sz="2400"/>
            </a:lvl3pPr>
            <a:lvl4pPr marL="1051560">
              <a:defRPr sz="2000"/>
            </a:lvl4pPr>
            <a:lvl5pPr marL="1261745">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D44E5EA0-1602-45EA-B70B-7D58B62BA477}" type="datetimeFigureOut">
              <a:rPr lang="en-US" smtClean="0"/>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35863BDE-012B-4945-80BC-7C9AE883C3F4}" type="slidenum">
              <a:rPr lang="en-US" smtClean="0"/>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D44E5EA0-1602-45EA-B70B-7D58B62BA477}" type="datetimeFigureOut">
              <a:rPr lang="en-US" smtClean="0"/>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35863BDE-012B-4945-80BC-7C9AE883C3F4}" type="slidenum">
              <a:rPr lang="en-US" smtClean="0"/>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lstStyle>
          <a:p>
            <a:fld id="{D44E5EA0-1602-45EA-B70B-7D58B62BA477}" type="datetimeFigureOut">
              <a:rPr lang="en-US" smtClean="0"/>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lstStyle>
          <a:p>
            <a:fld id="{35863BDE-012B-4945-80BC-7C9AE883C3F4}" type="slidenum">
              <a:rPr lang="en-US" smtClean="0"/>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54610"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p:titleStyle>
    <p:bodyStyle>
      <a:lvl1pPr marL="292100" indent="-292100" algn="l" rtl="0" eaLnBrk="1" latinLnBrk="0" hangingPunct="1">
        <a:spcBef>
          <a:spcPts val="0"/>
        </a:spcBef>
        <a:buClr>
          <a:schemeClr val="accent1"/>
        </a:buClr>
        <a:buSzPct val="70000"/>
        <a:buFont typeface="Wingdings 2" panose="05020102010507070707"/>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1770" algn="l" rtl="0" eaLnBrk="1" latinLnBrk="0" hangingPunct="1">
        <a:spcBef>
          <a:spcPts val="400"/>
        </a:spcBef>
        <a:buClr>
          <a:schemeClr val="accent3"/>
        </a:buClr>
        <a:buSzPct val="100000"/>
        <a:buFont typeface="Wingdings 2" panose="05020102010507070707"/>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panose="05020102010507070707"/>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panose="05020102010507070707"/>
        <a:buChar char=""/>
        <a:defRPr kumimoji="0" sz="1900" kern="1200">
          <a:solidFill>
            <a:schemeClr val="tx1"/>
          </a:solidFill>
          <a:latin typeface="+mn-lt"/>
          <a:ea typeface="+mn-ea"/>
          <a:cs typeface="+mn-cs"/>
        </a:defRPr>
      </a:lvl5pPr>
      <a:lvl6pPr marL="1371600" indent="-173990" algn="l" rtl="0" eaLnBrk="1" latinLnBrk="0" hangingPunct="1">
        <a:spcBef>
          <a:spcPts val="400"/>
        </a:spcBef>
        <a:buClr>
          <a:schemeClr val="accent4"/>
        </a:buClr>
        <a:buFont typeface="Wingdings 2" panose="05020102010507070707"/>
        <a:buChar char=""/>
        <a:defRPr kumimoji="0" sz="1800" kern="1200" baseline="0">
          <a:solidFill>
            <a:schemeClr val="tx1"/>
          </a:solidFill>
          <a:latin typeface="+mn-lt"/>
          <a:ea typeface="+mn-ea"/>
          <a:cs typeface="+mn-cs"/>
        </a:defRPr>
      </a:lvl6pPr>
      <a:lvl7pPr marL="1554480" indent="-173990" algn="l" rtl="0" eaLnBrk="1" latinLnBrk="0" hangingPunct="1">
        <a:spcBef>
          <a:spcPts val="400"/>
        </a:spcBef>
        <a:buClr>
          <a:schemeClr val="accent4"/>
        </a:buClr>
        <a:buFont typeface="Wingdings 2" panose="05020102010507070707"/>
        <a:buChar char=""/>
        <a:defRPr kumimoji="0" sz="1600" kern="1200" baseline="0">
          <a:solidFill>
            <a:schemeClr val="tx1"/>
          </a:solidFill>
          <a:latin typeface="+mn-lt"/>
          <a:ea typeface="+mn-ea"/>
          <a:cs typeface="+mn-cs"/>
        </a:defRPr>
      </a:lvl7pPr>
      <a:lvl8pPr marL="1737360" indent="-173990" algn="l" rtl="0" eaLnBrk="1" latinLnBrk="0" hangingPunct="1">
        <a:spcBef>
          <a:spcPts val="400"/>
        </a:spcBef>
        <a:buClr>
          <a:schemeClr val="accent4"/>
        </a:buClr>
        <a:buFont typeface="Wingdings 2" panose="05020102010507070707"/>
        <a:buChar char=""/>
        <a:defRPr kumimoji="0" sz="1600" kern="1200" baseline="0">
          <a:solidFill>
            <a:schemeClr val="tx1"/>
          </a:solidFill>
          <a:latin typeface="+mn-lt"/>
          <a:ea typeface="+mn-ea"/>
          <a:cs typeface="+mn-cs"/>
        </a:defRPr>
      </a:lvl8pPr>
      <a:lvl9pPr marL="1920240" indent="-173990" algn="l" rtl="0" eaLnBrk="1" latinLnBrk="0" hangingPunct="1">
        <a:spcBef>
          <a:spcPts val="400"/>
        </a:spcBef>
        <a:buClr>
          <a:schemeClr val="accent4"/>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arn.microsoft.com/en-us/dotnet/api/system.data.datas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csharp-programming-languag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learn.microsoft.com/en-us/dotnet/csharp/language-reference/operators/lambda-expressions" TargetMode="External"/><Relationship Id="rId3" Type="http://schemas.openxmlformats.org/officeDocument/2006/relationships/hyperlink" Target="https://learn.microsoft.com/en-us/dotnet/csharp/fundamentals/exceptions/" TargetMode="External"/><Relationship Id="rId2" Type="http://schemas.openxmlformats.org/officeDocument/2006/relationships/hyperlink" Target="https://learn.microsoft.com/en-us/dotnet/csharp/nullable-references" TargetMode="External"/><Relationship Id="rId1" Type="http://schemas.openxmlformats.org/officeDocument/2006/relationships/hyperlink" Target="https://learn.microsoft.com/en-us/dotnet/standard/garbage-collec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arn.microsoft.com/en-us/dotnet/csharp/language-reference/keywords/cons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programiz.com/csharp-programming/operators" TargetMode="Externa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0" y="4953000"/>
            <a:ext cx="4648200" cy="457200"/>
          </a:xfrm>
        </p:spPr>
        <p:txBody>
          <a:bodyPr>
            <a:normAutofit fontScale="25000" lnSpcReduction="20000"/>
          </a:bodyPr>
          <a:lstStyle/>
          <a:p>
            <a:r>
              <a:rPr lang="en-US" sz="16000" b="1" dirty="0" smtClean="0">
                <a:solidFill>
                  <a:schemeClr val="tx1"/>
                </a:solidFill>
                <a:latin typeface="Bodoni MT" pitchFamily="18" charset="0"/>
              </a:rPr>
              <a:t>MCA320</a:t>
            </a:r>
            <a:endParaRPr lang="en-US" sz="16000" b="1" dirty="0">
              <a:solidFill>
                <a:schemeClr val="tx1"/>
              </a:solidFill>
              <a:latin typeface="Bodoni MT" pitchFamily="18" charset="0"/>
            </a:endParaRPr>
          </a:p>
        </p:txBody>
      </p:sp>
      <p:sp>
        <p:nvSpPr>
          <p:cNvPr id="5" name="TextBox 4"/>
          <p:cNvSpPr txBox="1"/>
          <p:nvPr/>
        </p:nvSpPr>
        <p:spPr>
          <a:xfrm>
            <a:off x="228600" y="5410200"/>
            <a:ext cx="6096000" cy="1292662"/>
          </a:xfrm>
          <a:prstGeom prst="rect">
            <a:avLst/>
          </a:prstGeom>
          <a:noFill/>
        </p:spPr>
        <p:txBody>
          <a:bodyPr wrap="square" rtlCol="0">
            <a:spAutoFit/>
          </a:bodyPr>
          <a:lstStyle/>
          <a:p>
            <a:r>
              <a:rPr lang="en-US" sz="2000" dirty="0" smtClean="0"/>
              <a:t>Amrutha C M </a:t>
            </a:r>
            <a:endParaRPr lang="en-US" sz="2000" dirty="0" smtClean="0"/>
          </a:p>
          <a:p>
            <a:r>
              <a:rPr lang="en-US" sz="2000" dirty="0" smtClean="0"/>
              <a:t>Assistant Professor</a:t>
            </a:r>
            <a:endParaRPr lang="en-US" sz="2000" dirty="0" smtClean="0"/>
          </a:p>
          <a:p>
            <a:r>
              <a:rPr lang="en-US" sz="2000" dirty="0" smtClean="0"/>
              <a:t>SJCE, JSSSTU</a:t>
            </a:r>
            <a:endParaRPr lang="en-US" sz="2000" dirty="0" smtClean="0"/>
          </a:p>
          <a:p>
            <a:endParaRPr lang="en-US" dirty="0"/>
          </a:p>
        </p:txBody>
      </p:sp>
      <p:pic>
        <p:nvPicPr>
          <p:cNvPr id="6" name="Picture 5" descr="download.jfif"/>
          <p:cNvPicPr>
            <a:picLocks noChangeAspect="1"/>
          </p:cNvPicPr>
          <p:nvPr/>
        </p:nvPicPr>
        <p:blipFill>
          <a:blip r:embed="rId1"/>
          <a:stretch>
            <a:fillRect/>
          </a:stretch>
        </p:blipFill>
        <p:spPr>
          <a:xfrm>
            <a:off x="0" y="0"/>
            <a:ext cx="9144000" cy="6858000"/>
          </a:xfrm>
          <a:prstGeom prst="rect">
            <a:avLst/>
          </a:prstGeom>
        </p:spPr>
      </p:pic>
      <p:sp>
        <p:nvSpPr>
          <p:cNvPr id="7" name="TextBox 6"/>
          <p:cNvSpPr txBox="1"/>
          <p:nvPr/>
        </p:nvSpPr>
        <p:spPr>
          <a:xfrm>
            <a:off x="609600" y="5181600"/>
            <a:ext cx="3200400" cy="1846659"/>
          </a:xfrm>
          <a:prstGeom prst="rect">
            <a:avLst/>
          </a:prstGeom>
          <a:noFill/>
        </p:spPr>
        <p:txBody>
          <a:bodyPr wrap="square" rtlCol="0">
            <a:spAutoFit/>
          </a:bodyPr>
          <a:lstStyle/>
          <a:p>
            <a:r>
              <a:rPr lang="en-US" sz="2400" dirty="0" smtClean="0">
                <a:solidFill>
                  <a:schemeClr val="bg1"/>
                </a:solidFill>
              </a:rPr>
              <a:t>Amrutha C M</a:t>
            </a:r>
            <a:endParaRPr lang="en-US" sz="2400" dirty="0" smtClean="0">
              <a:solidFill>
                <a:schemeClr val="bg1"/>
              </a:solidFill>
            </a:endParaRPr>
          </a:p>
          <a:p>
            <a:r>
              <a:rPr lang="en-US" sz="2400" dirty="0" smtClean="0">
                <a:solidFill>
                  <a:schemeClr val="bg1"/>
                </a:solidFill>
              </a:rPr>
              <a:t>Assistant Professor</a:t>
            </a:r>
            <a:endParaRPr lang="en-US" sz="2400" dirty="0" smtClean="0">
              <a:solidFill>
                <a:schemeClr val="bg1"/>
              </a:solidFill>
            </a:endParaRPr>
          </a:p>
          <a:p>
            <a:r>
              <a:rPr lang="en-US" sz="2400" dirty="0" smtClean="0">
                <a:solidFill>
                  <a:schemeClr val="bg1"/>
                </a:solidFill>
              </a:rPr>
              <a:t>SJCE, JSSSTU </a:t>
            </a:r>
            <a:endParaRPr lang="en-US" sz="2400" dirty="0" smtClean="0">
              <a:solidFill>
                <a:schemeClr val="bg1"/>
              </a:solidFill>
            </a:endParaRPr>
          </a:p>
          <a:p>
            <a:r>
              <a:rPr lang="en-US" sz="2400" dirty="0" smtClean="0">
                <a:solidFill>
                  <a:schemeClr val="bg1"/>
                </a:solidFill>
              </a:rPr>
              <a:t>Mysuru</a:t>
            </a:r>
            <a:endParaRPr lang="en-US" sz="2400" dirty="0" smtClean="0">
              <a:solidFill>
                <a:schemeClr val="bg1"/>
              </a:solidFill>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r>
              <a:rPr lang="en-US" b="1" dirty="0" smtClean="0"/>
              <a:t> </a:t>
            </a: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r>
              <a:rPr lang="en-US" sz="3600" b="1" dirty="0" smtClean="0"/>
              <a:t>Net Framework Class Library </a:t>
            </a:r>
            <a:r>
              <a:rPr lang="en-US" sz="3600" dirty="0" smtClean="0"/>
              <a:t>(FCL)</a:t>
            </a:r>
            <a:br>
              <a:rPr lang="en-US" sz="3600" dirty="0" smtClean="0"/>
            </a:br>
            <a:endParaRPr lang="en-US" sz="3600" dirty="0"/>
          </a:p>
        </p:txBody>
      </p:sp>
      <p:sp>
        <p:nvSpPr>
          <p:cNvPr id="3" name="Content Placeholder 2"/>
          <p:cNvSpPr>
            <a:spLocks noGrp="1"/>
          </p:cNvSpPr>
          <p:nvPr>
            <p:ph idx="1"/>
          </p:nvPr>
        </p:nvSpPr>
        <p:spPr>
          <a:xfrm>
            <a:off x="0" y="1219200"/>
            <a:ext cx="9144000" cy="5638801"/>
          </a:xfrm>
        </p:spPr>
        <p:txBody>
          <a:bodyPr>
            <a:normAutofit fontScale="77500" lnSpcReduction="20000"/>
          </a:bodyPr>
          <a:lstStyle/>
          <a:p>
            <a:pPr>
              <a:buNone/>
            </a:pPr>
            <a:endParaRPr lang="en-US" dirty="0" smtClean="0"/>
          </a:p>
          <a:p>
            <a:pPr algn="just"/>
            <a:r>
              <a:rPr lang="en-US" dirty="0" smtClean="0"/>
              <a:t>This is also called as Base Class Library and it is common for all types of applications i.e. the way you access the Library Classes and Methods in VB.NET will be the same in C#, and it is common for all other languages in .NET.</a:t>
            </a:r>
            <a:br>
              <a:rPr lang="en-US" dirty="0" smtClean="0"/>
            </a:br>
            <a:endParaRPr lang="en-US" dirty="0" smtClean="0"/>
          </a:p>
          <a:p>
            <a:pPr algn="just"/>
            <a:r>
              <a:rPr lang="en-US" dirty="0" smtClean="0"/>
              <a:t>The following are different types of applications that can make use of </a:t>
            </a:r>
            <a:r>
              <a:rPr lang="en-US" dirty="0" err="1" smtClean="0"/>
              <a:t>.net</a:t>
            </a:r>
            <a:r>
              <a:rPr lang="en-US" dirty="0" smtClean="0"/>
              <a:t> class library. </a:t>
            </a:r>
            <a:endParaRPr lang="en-US" dirty="0" smtClean="0"/>
          </a:p>
          <a:p>
            <a:pPr>
              <a:buNone/>
            </a:pPr>
            <a:endParaRPr lang="en-US" dirty="0" smtClean="0"/>
          </a:p>
          <a:p>
            <a:pPr>
              <a:buNone/>
            </a:pPr>
            <a:r>
              <a:rPr lang="en-US" dirty="0" smtClean="0"/>
              <a:t>1.   Windows Application.</a:t>
            </a:r>
            <a:endParaRPr lang="en-US" dirty="0" smtClean="0"/>
          </a:p>
          <a:p>
            <a:pPr algn="just">
              <a:buNone/>
            </a:pPr>
            <a:r>
              <a:rPr lang="en-US" dirty="0" smtClean="0"/>
              <a:t>2.   Console Application</a:t>
            </a:r>
            <a:endParaRPr lang="en-US" dirty="0" smtClean="0"/>
          </a:p>
          <a:p>
            <a:pPr>
              <a:buNone/>
            </a:pPr>
            <a:r>
              <a:rPr lang="en-US" dirty="0" smtClean="0"/>
              <a:t>3.   Web Application.</a:t>
            </a:r>
            <a:endParaRPr lang="en-US" dirty="0" smtClean="0"/>
          </a:p>
          <a:p>
            <a:pPr>
              <a:buNone/>
            </a:pPr>
            <a:r>
              <a:rPr lang="en-US" dirty="0" smtClean="0"/>
              <a:t>4.    XML Web Services.</a:t>
            </a:r>
            <a:endParaRPr lang="en-US" dirty="0" smtClean="0"/>
          </a:p>
          <a:p>
            <a:pPr>
              <a:buNone/>
            </a:pPr>
            <a:r>
              <a:rPr lang="en-US" dirty="0" smtClean="0"/>
              <a:t>5.    Windows Services.</a:t>
            </a:r>
            <a:endParaRPr lang="en-US" dirty="0" smtClean="0"/>
          </a:p>
          <a:p>
            <a:pPr>
              <a:buNone/>
            </a:pPr>
            <a:r>
              <a:rPr lang="en-US" dirty="0" smtClean="0"/>
              <a:t>			</a:t>
            </a: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Net Framework Class Library </a:t>
            </a:r>
            <a:r>
              <a:rPr lang="en-US" sz="3600" dirty="0" smtClean="0"/>
              <a:t>(FCL)</a:t>
            </a:r>
            <a:br>
              <a:rPr lang="en-US" sz="3600" dirty="0" smtClean="0"/>
            </a:br>
            <a:r>
              <a:rPr lang="en-US" sz="3600" dirty="0" smtClean="0"/>
              <a:t>Continued……</a:t>
            </a:r>
            <a:endParaRPr lang="en-US" sz="3600" dirty="0"/>
          </a:p>
        </p:txBody>
      </p:sp>
      <p:sp>
        <p:nvSpPr>
          <p:cNvPr id="3" name="Content Placeholder 2"/>
          <p:cNvSpPr>
            <a:spLocks noGrp="1"/>
          </p:cNvSpPr>
          <p:nvPr>
            <p:ph idx="1"/>
          </p:nvPr>
        </p:nvSpPr>
        <p:spPr/>
        <p:txBody>
          <a:bodyPr/>
          <a:lstStyle/>
          <a:p>
            <a:r>
              <a:rPr lang="en-US" dirty="0" smtClean="0"/>
              <a:t>In short, developers just need to import the BCL in their language code and use its predefined methods and properties to implement common and complex functions like reading and writing to file, graphic rendering, database interaction, and XML document manipulation.</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53536"/>
            <a:ext cx="9144000" cy="889464"/>
          </a:xfrm>
        </p:spPr>
        <p:txBody>
          <a:bodyPr>
            <a:normAutofit/>
          </a:bodyPr>
          <a:lstStyle/>
          <a:p>
            <a:r>
              <a:rPr lang="en-US" sz="4000" b="1" dirty="0" smtClean="0"/>
              <a:t>Common Type System </a:t>
            </a:r>
            <a:r>
              <a:rPr lang="en-US" sz="4000" dirty="0" smtClean="0"/>
              <a:t>(CTS)</a:t>
            </a:r>
            <a:endParaRPr lang="en-US" sz="4000" dirty="0"/>
          </a:p>
        </p:txBody>
      </p:sp>
      <p:sp>
        <p:nvSpPr>
          <p:cNvPr id="3" name="Content Placeholder 2"/>
          <p:cNvSpPr>
            <a:spLocks noGrp="1"/>
          </p:cNvSpPr>
          <p:nvPr>
            <p:ph idx="1"/>
          </p:nvPr>
        </p:nvSpPr>
        <p:spPr>
          <a:xfrm>
            <a:off x="457200" y="1646237"/>
            <a:ext cx="8686800" cy="4526280"/>
          </a:xfrm>
        </p:spPr>
        <p:txBody>
          <a:bodyPr>
            <a:normAutofit fontScale="92500"/>
          </a:bodyPr>
          <a:lstStyle/>
          <a:p>
            <a:r>
              <a:rPr lang="en-US" dirty="0" smtClean="0"/>
              <a:t>It describes set of data types that can be used in different </a:t>
            </a:r>
            <a:r>
              <a:rPr lang="en-US" dirty="0" err="1" smtClean="0"/>
              <a:t>.Net</a:t>
            </a:r>
            <a:r>
              <a:rPr lang="en-US" dirty="0" smtClean="0"/>
              <a:t> languages in common. (</a:t>
            </a:r>
            <a:r>
              <a:rPr lang="en-US" dirty="0" err="1" smtClean="0"/>
              <a:t>i.e</a:t>
            </a:r>
            <a:r>
              <a:rPr lang="en-US" dirty="0" smtClean="0"/>
              <a:t>), CTS ensures that objects written in different </a:t>
            </a:r>
            <a:r>
              <a:rPr lang="en-US" dirty="0" err="1" smtClean="0"/>
              <a:t>.Net</a:t>
            </a:r>
            <a:r>
              <a:rPr lang="en-US" dirty="0" smtClean="0"/>
              <a:t> languages can interact with each other.</a:t>
            </a:r>
            <a:br>
              <a:rPr lang="en-US" dirty="0" smtClean="0"/>
            </a:br>
            <a:endParaRPr lang="en-US" dirty="0" smtClean="0"/>
          </a:p>
          <a:p>
            <a:pPr algn="just"/>
            <a:r>
              <a:rPr lang="en-US" dirty="0" smtClean="0"/>
              <a:t>For Communicating between programs written in any .NET complaint language, the types have to be compatible on the basic level.</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5715317"/>
          </a:xfrm>
        </p:spPr>
        <p:txBody>
          <a:bodyPr>
            <a:normAutofit/>
          </a:bodyPr>
          <a:lstStyle/>
          <a:p>
            <a:pPr>
              <a:buNone/>
            </a:pPr>
            <a:r>
              <a:rPr lang="en-US" dirty="0" smtClean="0"/>
              <a:t>The common type system supports two       general categories of types: </a:t>
            </a:r>
            <a:br>
              <a:rPr lang="en-US" b="1" dirty="0" smtClean="0"/>
            </a:br>
            <a:r>
              <a:rPr lang="en-US" b="1" dirty="0" smtClean="0"/>
              <a:t> </a:t>
            </a:r>
            <a:endParaRPr lang="en-US" b="1" dirty="0" smtClean="0"/>
          </a:p>
          <a:p>
            <a:pPr>
              <a:buNone/>
            </a:pPr>
            <a:r>
              <a:rPr lang="en-US" b="1" dirty="0" smtClean="0"/>
              <a:t>1. Value types:</a:t>
            </a:r>
            <a:br>
              <a:rPr lang="en-US" dirty="0" smtClean="0"/>
            </a:br>
            <a:br>
              <a:rPr lang="en-US" dirty="0" smtClean="0"/>
            </a:br>
            <a:r>
              <a:rPr lang="en-US" dirty="0" smtClean="0"/>
              <a:t>Value types directly contain their data, and instances of value types are either allocated on the stack or allocated inline in a structure. Value types can be built-in (implemented by the runtime), user-defined, or enumerations.</a:t>
            </a:r>
            <a:br>
              <a:rPr lang="en-US" b="1"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400800"/>
          </a:xfrm>
        </p:spPr>
        <p:txBody>
          <a:bodyPr>
            <a:normAutofit/>
          </a:bodyPr>
          <a:lstStyle/>
          <a:p>
            <a:pPr algn="just">
              <a:buNone/>
            </a:pPr>
            <a:r>
              <a:rPr lang="en-US" sz="3600" b="1" dirty="0" smtClean="0"/>
              <a:t>2.Reference types: </a:t>
            </a:r>
            <a:endParaRPr lang="en-US" sz="3600" b="1" dirty="0" smtClean="0"/>
          </a:p>
          <a:p>
            <a:pPr algn="just">
              <a:buNone/>
            </a:pPr>
            <a:r>
              <a:rPr lang="en-US" sz="3600" b="1" dirty="0" smtClean="0"/>
              <a:t>  		</a:t>
            </a:r>
            <a:endParaRPr lang="en-US" sz="3600" b="1" dirty="0" smtClean="0"/>
          </a:p>
          <a:p>
            <a:pPr algn="just">
              <a:buNone/>
            </a:pPr>
            <a:r>
              <a:rPr lang="en-US" sz="3600" b="1" dirty="0" smtClean="0"/>
              <a:t>			</a:t>
            </a:r>
            <a:r>
              <a:rPr lang="en-US" sz="2800" dirty="0" smtClean="0"/>
              <a:t>Reference types store a reference to the value's memory address, and are allocated on the heap. Reference types can be self-describing types, pointer types, or interface types. The type of a reference type can be determined from values of self-describing types. Self-describing types are further split into arrays and class types. The class types are user-defined classes, boxed value types, and delegates. </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Metadata in .Net is binary information which describes the characteristics of a resource. This information include Description of the Assembly , Data Types and members with their declarations and implementations, references to other types and members, Security permissions etc. A module's metadata contains everything that needed to interact with another module.</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r>
              <a:rPr lang="en-US" dirty="0" smtClean="0"/>
              <a:t>Metadata</a:t>
            </a:r>
            <a:br>
              <a:rPr lang="en-US" dirty="0" smtClean="0"/>
            </a:br>
            <a:r>
              <a:rPr lang="en-US" sz="2700" dirty="0" smtClean="0"/>
              <a:t>Continued……..</a:t>
            </a:r>
            <a:endParaRPr lang="en-US" sz="2700" dirty="0"/>
          </a:p>
        </p:txBody>
      </p:sp>
      <p:sp>
        <p:nvSpPr>
          <p:cNvPr id="3" name="Content Placeholder 2"/>
          <p:cNvSpPr>
            <a:spLocks noGrp="1"/>
          </p:cNvSpPr>
          <p:nvPr>
            <p:ph idx="1"/>
          </p:nvPr>
        </p:nvSpPr>
        <p:spPr>
          <a:xfrm>
            <a:off x="457200" y="1066800"/>
            <a:ext cx="8229600" cy="5638800"/>
          </a:xfrm>
        </p:spPr>
        <p:txBody>
          <a:bodyPr>
            <a:noAutofit/>
          </a:bodyPr>
          <a:lstStyle/>
          <a:p>
            <a:pPr algn="just"/>
            <a:r>
              <a:rPr lang="en-US" sz="2300" dirty="0" smtClean="0"/>
              <a:t>During the compile time Metadata created with Microsoft Intermediate Language (MSIL) and stored in a file called a Manifest.</a:t>
            </a:r>
            <a:endParaRPr lang="en-US" sz="2300" dirty="0" smtClean="0"/>
          </a:p>
          <a:p>
            <a:pPr algn="just"/>
            <a:r>
              <a:rPr lang="en-US" sz="2300" dirty="0" smtClean="0"/>
              <a:t> Both Metadata and Microsoft Intermediate Language (MSIL) together wrapped in a Portable Executable (PE) file. </a:t>
            </a:r>
            <a:endParaRPr lang="en-US" sz="2300" dirty="0" smtClean="0"/>
          </a:p>
          <a:p>
            <a:pPr algn="just"/>
            <a:r>
              <a:rPr lang="en-US" sz="2300" dirty="0" smtClean="0"/>
              <a:t>During the runtime of a program Just In Time (JIT) compiler of the Common Language Runtime (CLR) uses the Metadata and converts Microsoft Intermediate Language (MSIL) into native code. </a:t>
            </a:r>
            <a:endParaRPr lang="en-US" sz="2300" dirty="0" smtClean="0"/>
          </a:p>
          <a:p>
            <a:pPr algn="just"/>
            <a:r>
              <a:rPr lang="en-US" sz="2300" dirty="0" smtClean="0"/>
              <a:t>When code is executed, the runtime loads metadata into memory and references it to discover information about your code's classes, members, inheritance, and so on. Moreover Metadata eliminating the need for Interface Definition Language (IDL) files, header files, or any external method of component reference.</a:t>
            </a:r>
            <a:endParaRPr lang="en-US" sz="2300" dirty="0" smtClean="0"/>
          </a:p>
          <a:p>
            <a:endParaRPr lang="en-US" sz="23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Assemblies </a:t>
            </a:r>
            <a:br>
              <a:rPr lang="en-US" b="1" dirty="0" smtClean="0"/>
            </a:br>
            <a:endParaRPr lang="en-US" dirty="0"/>
          </a:p>
        </p:txBody>
      </p:sp>
      <p:sp>
        <p:nvSpPr>
          <p:cNvPr id="3" name="Content Placeholder 2"/>
          <p:cNvSpPr>
            <a:spLocks noGrp="1"/>
          </p:cNvSpPr>
          <p:nvPr>
            <p:ph idx="1"/>
          </p:nvPr>
        </p:nvSpPr>
        <p:spPr>
          <a:xfrm>
            <a:off x="457200" y="1600199"/>
            <a:ext cx="8229600" cy="3886201"/>
          </a:xfrm>
        </p:spPr>
        <p:txBody>
          <a:bodyPr/>
          <a:lstStyle/>
          <a:p>
            <a:pPr algn="just"/>
            <a:r>
              <a:rPr lang="en-US" dirty="0" smtClean="0"/>
              <a:t>Assemblies are the fundamental units of deployment, version control, reuse, activation scoping, and security permissions for .NET-based applications. An assembly is a collection of types and resources that are built to work together and form a logical unit of functionality.</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Windows forms</a:t>
            </a:r>
            <a:endParaRPr lang="en-US" dirty="0"/>
          </a:p>
        </p:txBody>
      </p:sp>
      <p:sp>
        <p:nvSpPr>
          <p:cNvPr id="3" name="Content Placeholder 2"/>
          <p:cNvSpPr>
            <a:spLocks noGrp="1"/>
          </p:cNvSpPr>
          <p:nvPr>
            <p:ph idx="1"/>
          </p:nvPr>
        </p:nvSpPr>
        <p:spPr>
          <a:xfrm>
            <a:off x="304800" y="1219200"/>
            <a:ext cx="8610600" cy="5638800"/>
          </a:xfrm>
        </p:spPr>
        <p:txBody>
          <a:bodyPr>
            <a:normAutofit fontScale="92500" lnSpcReduction="20000"/>
          </a:bodyPr>
          <a:lstStyle/>
          <a:p>
            <a:pPr algn="just"/>
            <a:r>
              <a:rPr lang="en-US" dirty="0" smtClean="0"/>
              <a:t>Windows Forms is a Graphical User Interface(GUI) class library which is bundled in </a:t>
            </a:r>
            <a:r>
              <a:rPr lang="en-US" i="1" dirty="0" smtClean="0"/>
              <a:t>.Net Framework</a:t>
            </a:r>
            <a:r>
              <a:rPr lang="en-US" dirty="0" smtClean="0"/>
              <a:t>. Its main purpose is to provide an easier interface to develop the applications for desktop, tablet, PCs. It is also termed as the </a:t>
            </a:r>
            <a:r>
              <a:rPr lang="en-US" b="1" dirty="0" smtClean="0"/>
              <a:t>WinForms</a:t>
            </a:r>
            <a:r>
              <a:rPr lang="en-US" dirty="0" smtClean="0"/>
              <a:t>. </a:t>
            </a:r>
            <a:endParaRPr lang="en-US" dirty="0" smtClean="0"/>
          </a:p>
          <a:p>
            <a:pPr algn="just"/>
            <a:endParaRPr lang="en-US" dirty="0" smtClean="0"/>
          </a:p>
          <a:p>
            <a:pPr algn="just"/>
            <a:r>
              <a:rPr lang="en-US" dirty="0" smtClean="0"/>
              <a:t>The applications which are developed by using Windows Forms or WinForms are known as the </a:t>
            </a:r>
            <a:r>
              <a:rPr lang="en-US" b="1" dirty="0" smtClean="0"/>
              <a:t>Windows Forms Applications</a:t>
            </a:r>
            <a:r>
              <a:rPr lang="en-US" dirty="0" smtClean="0"/>
              <a:t> that runs on the desktop computer. WinForms can be used only to develop the Windows Forms Applications not web applications. WinForms applications can contain the different type of controls like labels, list boxes, tooltip etc.</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r>
              <a:rPr lang="en-US" dirty="0" smtClean="0"/>
              <a:t>ASP .NET</a:t>
            </a:r>
            <a:endParaRPr lang="en-US"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algn="just"/>
            <a:r>
              <a:rPr lang="en-US" dirty="0" smtClean="0"/>
              <a:t>ASP.NET is a free web framework for building great websites and web applications using HTML, CSS, and JavaScript.</a:t>
            </a:r>
            <a:endParaRPr lang="en-US" dirty="0" smtClean="0"/>
          </a:p>
          <a:p>
            <a:pPr>
              <a:buNone/>
            </a:pPr>
            <a:endParaRPr lang="en-US" dirty="0" smtClean="0"/>
          </a:p>
          <a:p>
            <a:pPr algn="just"/>
            <a:r>
              <a:rPr lang="en-US" dirty="0" smtClean="0"/>
              <a:t>ASP.NET Web Pages provide a fast, approachable, and lightweight way to combine server code with HTML to create dynamic web content. Connect to databases, add video, link to social networking sites, and include many more features that help you create beautiful sites that conform to the latest web standards.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UNIT - 01</a:t>
            </a:r>
            <a:endParaRPr lang="en-US" dirty="0"/>
          </a:p>
        </p:txBody>
      </p:sp>
      <p:pic>
        <p:nvPicPr>
          <p:cNvPr id="4" name="Content Placeholder 3" descr="images.jfif"/>
          <p:cNvPicPr>
            <a:picLocks noGrp="1" noChangeAspect="1"/>
          </p:cNvPicPr>
          <p:nvPr>
            <p:ph idx="1"/>
          </p:nvPr>
        </p:nvPicPr>
        <p:blipFill>
          <a:blip r:embed="rId1"/>
          <a:stretch>
            <a:fillRect/>
          </a:stretch>
        </p:blipFill>
        <p:spPr>
          <a:xfrm>
            <a:off x="2995612" y="3185319"/>
            <a:ext cx="3152775" cy="14478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15536"/>
          </a:xfrm>
        </p:spPr>
        <p:txBody>
          <a:bodyPr>
            <a:normAutofit fontScale="90000"/>
          </a:bodyPr>
          <a:lstStyle/>
          <a:p>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br>
              <a:rPr lang="en-US" b="1" dirty="0" smtClean="0"/>
            </a:br>
            <a:r>
              <a:rPr lang="en-US" b="1" dirty="0" smtClean="0"/>
              <a:t>Ajax.NET Framework</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The Ajax.NET Framework dynamically creates proxy objects that act as the communication mechanism between the browser and server. When a developer creates a method in code behind, that method may be decorated with an attribute to tell the Ajax.NET engine to create the necessary JavaScript proxy.</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ADO.NET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ADO.NET separates data access from data manipulation into discrete components that can be used separately.</a:t>
            </a:r>
            <a:endParaRPr lang="en-US" dirty="0" smtClean="0"/>
          </a:p>
          <a:p>
            <a:endParaRPr lang="en-US" dirty="0" smtClean="0"/>
          </a:p>
          <a:p>
            <a:pPr algn="just"/>
            <a:r>
              <a:rPr lang="en-US" dirty="0" smtClean="0"/>
              <a:t> ADO.NET includes .NET Framework data providers for connecting to a database, executing commands, and retrieving results. Those results are either processed directly, placed in an ADO.NET </a:t>
            </a:r>
            <a:r>
              <a:rPr lang="en-US" dirty="0" err="1" smtClean="0">
                <a:hlinkClick r:id="rId1"/>
              </a:rPr>
              <a:t>DataSet</a:t>
            </a:r>
            <a:r>
              <a:rPr lang="en-US" dirty="0" smtClean="0"/>
              <a:t> object in order to be exposed to the user in an ad hoc manner, combined with data from multiple sources, or passed between tiers.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r>
              <a:rPr lang="en-US" dirty="0" smtClean="0"/>
              <a:t>Windows Workflow Foundation</a:t>
            </a:r>
            <a:endParaRPr lang="en-US" dirty="0"/>
          </a:p>
        </p:txBody>
      </p:sp>
      <p:sp>
        <p:nvSpPr>
          <p:cNvPr id="3" name="Content Placeholder 2"/>
          <p:cNvSpPr>
            <a:spLocks noGrp="1"/>
          </p:cNvSpPr>
          <p:nvPr>
            <p:ph idx="1"/>
          </p:nvPr>
        </p:nvSpPr>
        <p:spPr>
          <a:xfrm>
            <a:off x="152400" y="1371600"/>
            <a:ext cx="8686800" cy="5029200"/>
          </a:xfrm>
        </p:spPr>
        <p:txBody>
          <a:bodyPr>
            <a:normAutofit/>
          </a:bodyPr>
          <a:lstStyle/>
          <a:p>
            <a:pPr algn="just"/>
            <a:r>
              <a:rPr lang="en-US" dirty="0" smtClean="0"/>
              <a:t>A workflow is a set of elemental units called </a:t>
            </a:r>
            <a:r>
              <a:rPr lang="en-US" i="1" dirty="0" smtClean="0"/>
              <a:t>activities</a:t>
            </a:r>
            <a:r>
              <a:rPr lang="en-US" dirty="0" smtClean="0"/>
              <a:t> that are stored as a model that describes a real-world process. Workflows provide a way of describing the order of execution and dependent relationships between pieces of short- or long-running work. This work passes through the model from start to finish, and activities might be executed by people or by system functions.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Presentation Windows</a:t>
            </a:r>
            <a:endParaRPr lang="en-US" dirty="0"/>
          </a:p>
        </p:txBody>
      </p:sp>
      <p:sp>
        <p:nvSpPr>
          <p:cNvPr id="3" name="Content Placeholder 2"/>
          <p:cNvSpPr>
            <a:spLocks noGrp="1"/>
          </p:cNvSpPr>
          <p:nvPr>
            <p:ph idx="1"/>
          </p:nvPr>
        </p:nvSpPr>
        <p:spPr>
          <a:xfrm>
            <a:off x="457200" y="1676400"/>
            <a:ext cx="8229600" cy="4800599"/>
          </a:xfrm>
        </p:spPr>
        <p:txBody>
          <a:bodyPr>
            <a:noAutofit/>
          </a:bodyPr>
          <a:lstStyle/>
          <a:p>
            <a:pPr algn="just"/>
            <a:r>
              <a:rPr lang="en-US" sz="2800" dirty="0" smtClean="0"/>
              <a:t> WPF provides a comprehensive set of application-development features that include Extensible Application Markup Language (XAML), controls, data binding, layout, 2D and 3D graphics, animation, styles, templates, documents, media, text, and typography.</a:t>
            </a:r>
            <a:endParaRPr lang="en-US" sz="2800" dirty="0" smtClean="0"/>
          </a:p>
          <a:p>
            <a:pPr algn="just">
              <a:buNone/>
            </a:pPr>
            <a:endParaRPr lang="en-US" sz="2800" dirty="0" smtClean="0"/>
          </a:p>
          <a:p>
            <a:pPr algn="just"/>
            <a:r>
              <a:rPr lang="en-US" sz="2800" dirty="0" smtClean="0"/>
              <a:t> WPF is part of .NET, so you can build applications that incorporate other elements of the .NET API.</a:t>
            </a:r>
            <a:endParaRPr lang="en-US" sz="2800" dirty="0" smtClean="0"/>
          </a:p>
          <a:p>
            <a:pPr algn="just">
              <a:buNone/>
            </a:pPr>
            <a:br>
              <a:rPr lang="en-US" sz="2800" dirty="0" smtClean="0"/>
            </a:b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Communication Foundation</a:t>
            </a:r>
            <a:endParaRPr lang="en-US" dirty="0"/>
          </a:p>
        </p:txBody>
      </p:sp>
      <p:sp>
        <p:nvSpPr>
          <p:cNvPr id="3" name="Content Placeholder 2"/>
          <p:cNvSpPr>
            <a:spLocks noGrp="1"/>
          </p:cNvSpPr>
          <p:nvPr>
            <p:ph idx="1"/>
          </p:nvPr>
        </p:nvSpPr>
        <p:spPr>
          <a:xfrm>
            <a:off x="228600" y="1646236"/>
            <a:ext cx="8686800" cy="4906963"/>
          </a:xfrm>
        </p:spPr>
        <p:txBody>
          <a:bodyPr>
            <a:normAutofit lnSpcReduction="10000"/>
          </a:bodyPr>
          <a:lstStyle/>
          <a:p>
            <a:pPr algn="just"/>
            <a:r>
              <a:rPr lang="en-US" dirty="0" smtClean="0"/>
              <a:t>Windows Communication Foundation (WCF) is a framework for building service-oriented applications. Using WCF, you can send data as asynchronous messages from one service endpoint to another. A service endpoint can be part of a continuously available service hosted by IIS, or it can be a service hosted in an application. An endpoint can be a client of a service that requests data from a service endpoint.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Windows Card Space</a:t>
            </a:r>
            <a:endParaRPr lang="en-US" dirty="0"/>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pPr algn="just"/>
            <a:r>
              <a:rPr lang="en-US" dirty="0" smtClean="0"/>
              <a:t>Windows Card Space is a Microsoft .NET Framework version 3.0 component that provides the consistent user experience required by the identity meta system. Specially Windows Card Space works to protect the user identity. Windows Card Space provides the security to our ASP.NET application.</a:t>
            </a:r>
            <a:br>
              <a:rPr lang="en-US" dirty="0" smtClean="0"/>
            </a:br>
            <a:r>
              <a:rPr lang="en-US" dirty="0" smtClean="0"/>
              <a:t> </a:t>
            </a:r>
            <a:br>
              <a:rPr lang="en-US" dirty="0" smtClean="0"/>
            </a:br>
            <a:r>
              <a:rPr lang="en-US" dirty="0" smtClean="0"/>
              <a:t>Windows Card Space basically a digital identity. In networked world-identity is currently a much more muddled thing. </a:t>
            </a:r>
            <a:endParaRPr lang="en-US" dirty="0" smtClean="0"/>
          </a:p>
          <a:p>
            <a:pPr>
              <a:buNone/>
            </a:pPr>
            <a:endParaRPr lang="en-US" dirty="0" smtClean="0"/>
          </a:p>
          <a:p>
            <a:pPr algn="just"/>
            <a:r>
              <a:rPr lang="en-US" b="1" dirty="0" smtClean="0"/>
              <a:t>The Windows Card Space Provides four aspects :  </a:t>
            </a:r>
            <a:endParaRPr lang="en-US" b="1" dirty="0" smtClean="0"/>
          </a:p>
          <a:p>
            <a:pPr algn="just">
              <a:buNone/>
            </a:pPr>
            <a:r>
              <a:rPr lang="en-US" dirty="0" smtClean="0"/>
              <a:t>1. It support any digital identity system</a:t>
            </a:r>
            <a:endParaRPr lang="en-US" dirty="0" smtClean="0"/>
          </a:p>
          <a:p>
            <a:pPr algn="just">
              <a:buNone/>
            </a:pPr>
            <a:r>
              <a:rPr lang="en-US" dirty="0" smtClean="0"/>
              <a:t>2. Consistent user control of digital identity</a:t>
            </a:r>
            <a:endParaRPr lang="en-US" dirty="0" smtClean="0"/>
          </a:p>
          <a:p>
            <a:pPr algn="just">
              <a:buNone/>
            </a:pPr>
            <a:r>
              <a:rPr lang="en-US" dirty="0" smtClean="0"/>
              <a:t>3. Replacement of password-based Web login</a:t>
            </a:r>
            <a:endParaRPr lang="en-US" dirty="0" smtClean="0"/>
          </a:p>
          <a:p>
            <a:pPr algn="just">
              <a:buNone/>
            </a:pPr>
            <a:r>
              <a:rPr lang="en-US" dirty="0" smtClean="0"/>
              <a:t>4.On remote application it improves the user confidence </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r>
              <a:rPr lang="en-US" dirty="0" smtClean="0"/>
              <a:t>LINQ</a:t>
            </a:r>
            <a:endParaRPr lang="en-US" dirty="0"/>
          </a:p>
        </p:txBody>
      </p:sp>
      <p:sp>
        <p:nvSpPr>
          <p:cNvPr id="3" name="Content Placeholder 2"/>
          <p:cNvSpPr>
            <a:spLocks noGrp="1"/>
          </p:cNvSpPr>
          <p:nvPr>
            <p:ph idx="1"/>
          </p:nvPr>
        </p:nvSpPr>
        <p:spPr>
          <a:xfrm>
            <a:off x="457200" y="1295400"/>
            <a:ext cx="8229600" cy="5410200"/>
          </a:xfrm>
        </p:spPr>
        <p:txBody>
          <a:bodyPr>
            <a:normAutofit fontScale="62500" lnSpcReduction="20000"/>
          </a:bodyPr>
          <a:lstStyle/>
          <a:p>
            <a:pPr algn="just" fontAlgn="base"/>
            <a:r>
              <a:rPr lang="en-US" sz="3700" dirty="0" smtClean="0"/>
              <a:t>The beauty of LINQ is it provides the ability to </a:t>
            </a:r>
            <a:r>
              <a:rPr lang="en-US" sz="3700" i="1" dirty="0" smtClean="0"/>
              <a:t>.NET</a:t>
            </a:r>
            <a:r>
              <a:rPr lang="en-US" sz="3700" dirty="0" smtClean="0"/>
              <a:t> languages (like </a:t>
            </a:r>
            <a:r>
              <a:rPr lang="en-US" sz="3700" u="sng" dirty="0" smtClean="0">
                <a:hlinkClick r:id="rId1"/>
              </a:rPr>
              <a:t>C#</a:t>
            </a:r>
            <a:r>
              <a:rPr lang="en-US" sz="3700" dirty="0" smtClean="0"/>
              <a:t>, VB.NET, etc.) to generate queries to retrieve data from the data source. </a:t>
            </a:r>
            <a:endParaRPr lang="en-US" sz="3700" dirty="0" smtClean="0"/>
          </a:p>
          <a:p>
            <a:pPr algn="just" fontAlgn="base">
              <a:buNone/>
            </a:pPr>
            <a:endParaRPr lang="en-US" sz="3700" dirty="0" smtClean="0"/>
          </a:p>
          <a:p>
            <a:pPr algn="just" fontAlgn="base"/>
            <a:r>
              <a:rPr lang="en-US" sz="3700" dirty="0" smtClean="0"/>
              <a:t>For example, a program may get information from the student records or accessing employee records, etc. In, past years, such type of data is stored in a separate database from the application, and you need to learn different types of query language to access such type of data like SQL, XML, etc. And also you cannot create a query using C# language or any other </a:t>
            </a:r>
            <a:r>
              <a:rPr lang="en-US" sz="3700" i="1" dirty="0" smtClean="0"/>
              <a:t>.NET</a:t>
            </a:r>
            <a:r>
              <a:rPr lang="en-US" sz="3700" dirty="0" smtClean="0"/>
              <a:t> language.</a:t>
            </a:r>
            <a:endParaRPr lang="en-US" sz="3700" dirty="0" smtClean="0"/>
          </a:p>
          <a:p>
            <a:pPr algn="just" fontAlgn="base">
              <a:buNone/>
            </a:pPr>
            <a:endParaRPr lang="en-US" sz="3700" dirty="0" smtClean="0"/>
          </a:p>
          <a:p>
            <a:pPr algn="just" fontAlgn="base"/>
            <a:r>
              <a:rPr lang="en-US" sz="3700" dirty="0" smtClean="0"/>
              <a:t>To overcome such type of problems Microsoft developed LINQ. It attaches one, more power to the C# or </a:t>
            </a:r>
            <a:r>
              <a:rPr lang="en-US" sz="3700" i="1" dirty="0" smtClean="0"/>
              <a:t>.NET</a:t>
            </a:r>
            <a:r>
              <a:rPr lang="en-US" sz="3700" dirty="0" smtClean="0"/>
              <a:t> languages to generate a query for any LINQ compatible data source.</a:t>
            </a:r>
            <a:endParaRPr lang="en-US" sz="3700"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Need of C#</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lgn="just"/>
            <a:r>
              <a:rPr lang="en-US" dirty="0" smtClean="0"/>
              <a:t>C# is an object-oriented, </a:t>
            </a:r>
            <a:r>
              <a:rPr lang="en-US" b="1" i="1" dirty="0" smtClean="0"/>
              <a:t>component-oriented</a:t>
            </a:r>
            <a:r>
              <a:rPr lang="en-US" dirty="0" smtClean="0"/>
              <a:t> programming language. </a:t>
            </a:r>
            <a:endParaRPr lang="en-US" dirty="0" smtClean="0"/>
          </a:p>
          <a:p>
            <a:pPr algn="just"/>
            <a:r>
              <a:rPr lang="en-US" dirty="0" smtClean="0"/>
              <a:t>C# provides language constructs to directly support these concepts, making C# a natural language in which to create and use software components.</a:t>
            </a:r>
            <a:endParaRPr lang="en-US" dirty="0" smtClean="0"/>
          </a:p>
          <a:p>
            <a:pPr algn="just"/>
            <a:r>
              <a:rPr lang="en-US" dirty="0" smtClean="0"/>
              <a:t> Since its origin, C# has added features to support new workloads and emerging software design practices. At its core, C# is an </a:t>
            </a:r>
            <a:r>
              <a:rPr lang="en-US" b="1" i="1" dirty="0" smtClean="0"/>
              <a:t>object-oriented</a:t>
            </a:r>
            <a:r>
              <a:rPr lang="en-US" dirty="0" smtClean="0"/>
              <a:t> language.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of C#</a:t>
            </a:r>
            <a:br>
              <a:rPr lang="en-US" dirty="0" smtClean="0"/>
            </a:br>
            <a:r>
              <a:rPr lang="en-US" sz="3100" dirty="0" smtClean="0"/>
              <a:t>Continued…… </a:t>
            </a:r>
            <a:endParaRPr lang="en-US" sz="3100" dirty="0"/>
          </a:p>
        </p:txBody>
      </p:sp>
      <p:sp>
        <p:nvSpPr>
          <p:cNvPr id="3" name="Content Placeholder 2"/>
          <p:cNvSpPr>
            <a:spLocks noGrp="1"/>
          </p:cNvSpPr>
          <p:nvPr>
            <p:ph idx="1"/>
          </p:nvPr>
        </p:nvSpPr>
        <p:spPr>
          <a:xfrm>
            <a:off x="152400" y="1447800"/>
            <a:ext cx="8763000" cy="5181600"/>
          </a:xfrm>
        </p:spPr>
        <p:txBody>
          <a:bodyPr>
            <a:normAutofit fontScale="92500" lnSpcReduction="10000"/>
          </a:bodyPr>
          <a:lstStyle/>
          <a:p>
            <a:pPr algn="just"/>
            <a:r>
              <a:rPr lang="en-US" dirty="0" smtClean="0"/>
              <a:t>Several C# features help create robust and durable applications. </a:t>
            </a:r>
            <a:endParaRPr lang="en-US" dirty="0" smtClean="0"/>
          </a:p>
          <a:p>
            <a:pPr algn="just"/>
            <a:r>
              <a:rPr lang="en-US" b="1" i="1" dirty="0" smtClean="0">
                <a:solidFill>
                  <a:srgbClr val="002060"/>
                </a:solidFill>
                <a:hlinkClick r:id="rId1"/>
              </a:rPr>
              <a:t>Garbage collection</a:t>
            </a:r>
            <a:r>
              <a:rPr lang="en-US" dirty="0" smtClean="0"/>
              <a:t> automatically reclaims memory occupied by unreachable unused objects. </a:t>
            </a:r>
            <a:endParaRPr lang="en-US" dirty="0" smtClean="0"/>
          </a:p>
          <a:p>
            <a:pPr algn="just"/>
            <a:r>
              <a:rPr lang="en-US" b="1" i="1" dirty="0" err="1" smtClean="0">
                <a:hlinkClick r:id="rId2"/>
              </a:rPr>
              <a:t>Nullable</a:t>
            </a:r>
            <a:r>
              <a:rPr lang="en-US" b="1" i="1" dirty="0" smtClean="0">
                <a:hlinkClick r:id="rId2"/>
              </a:rPr>
              <a:t> types</a:t>
            </a:r>
            <a:r>
              <a:rPr lang="en-US" dirty="0" smtClean="0"/>
              <a:t> guard against variables that don't refer to allocated objects.</a:t>
            </a:r>
            <a:endParaRPr lang="en-US" dirty="0" smtClean="0"/>
          </a:p>
          <a:p>
            <a:pPr algn="just"/>
            <a:r>
              <a:rPr lang="en-US" dirty="0" smtClean="0"/>
              <a:t> </a:t>
            </a:r>
            <a:r>
              <a:rPr lang="en-US" b="1" i="1" dirty="0" smtClean="0">
                <a:hlinkClick r:id="rId3"/>
              </a:rPr>
              <a:t>Exception handling</a:t>
            </a:r>
            <a:r>
              <a:rPr lang="en-US" dirty="0" smtClean="0"/>
              <a:t> provides a structured and extensible approach to error detection and recovery. </a:t>
            </a:r>
            <a:endParaRPr lang="en-US" dirty="0" smtClean="0"/>
          </a:p>
          <a:p>
            <a:pPr algn="just"/>
            <a:r>
              <a:rPr lang="en-US" b="1" i="1" dirty="0" smtClean="0">
                <a:hlinkClick r:id="rId4"/>
              </a:rPr>
              <a:t>Lambda expressions</a:t>
            </a:r>
            <a:r>
              <a:rPr lang="en-US" dirty="0" smtClean="0">
                <a:solidFill>
                  <a:schemeClr val="tx1">
                    <a:lumMod val="85000"/>
                    <a:lumOff val="15000"/>
                  </a:schemeClr>
                </a:solidFill>
              </a:rPr>
              <a:t> support functional programming techniques.</a:t>
            </a:r>
            <a:endParaRPr lang="en-US" b="1"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382000" cy="965664"/>
          </a:xfrm>
        </p:spPr>
        <p:txBody>
          <a:bodyPr/>
          <a:lstStyle/>
          <a:p>
            <a:r>
              <a:rPr lang="en-US" dirty="0" smtClean="0"/>
              <a:t>C# Pre Processor Directives</a:t>
            </a:r>
            <a:endParaRPr lang="en-US" dirty="0"/>
          </a:p>
        </p:txBody>
      </p:sp>
      <p:sp>
        <p:nvSpPr>
          <p:cNvPr id="3" name="Content Placeholder 2"/>
          <p:cNvSpPr>
            <a:spLocks noGrp="1"/>
          </p:cNvSpPr>
          <p:nvPr>
            <p:ph idx="1"/>
          </p:nvPr>
        </p:nvSpPr>
        <p:spPr>
          <a:xfrm>
            <a:off x="228600" y="1295400"/>
            <a:ext cx="8458200" cy="5410200"/>
          </a:xfrm>
        </p:spPr>
        <p:txBody>
          <a:bodyPr>
            <a:normAutofit lnSpcReduction="10000"/>
          </a:bodyPr>
          <a:lstStyle/>
          <a:p>
            <a:pPr algn="just"/>
            <a:r>
              <a:rPr lang="en-US" dirty="0" smtClean="0"/>
              <a:t>Preprocessor Directives in C# tell the compiler to process the given information before actual compilation of the program starts. It begins with a hash tag symbol (#) and since these preprocessors are not statements so no semi-colon is appended at the end. The C# compiler does not have a separate preprocessor, yet the directives are processed as if there was one. There cannot be anything else in a line other than the preprocessor directive.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 of .NET Framework</a:t>
            </a:r>
            <a:endParaRPr lang="en-US" dirty="0"/>
          </a:p>
        </p:txBody>
      </p:sp>
      <p:sp>
        <p:nvSpPr>
          <p:cNvPr id="2" name="Content Placeholder 1"/>
          <p:cNvSpPr>
            <a:spLocks noGrp="1"/>
          </p:cNvSpPr>
          <p:nvPr>
            <p:ph idx="1"/>
          </p:nvPr>
        </p:nvSpPr>
        <p:spPr/>
        <p:txBody>
          <a:bodyPr/>
          <a:lstStyle/>
          <a:p>
            <a:r>
              <a:rPr lang="en-US" b="1" dirty="0" smtClean="0"/>
              <a:t>Consistent Programming Model: </a:t>
            </a:r>
            <a:endParaRPr lang="en-US" b="1" dirty="0" smtClean="0"/>
          </a:p>
          <a:p>
            <a:pPr algn="just">
              <a:buNone/>
            </a:pPr>
            <a:r>
              <a:rPr lang="en-US" dirty="0" smtClean="0"/>
              <a:t>    Net Framework provides a consistent object oriented programming model across different languages. This model is used to create programs for performing different tasks connecting to and retrieving data from databases and reading from and writing to files.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 Processor </a:t>
            </a:r>
            <a:br>
              <a:rPr lang="en-US" dirty="0" smtClean="0"/>
            </a:br>
            <a:r>
              <a:rPr lang="en-US" sz="3100" dirty="0" smtClean="0"/>
              <a:t>Continued…….</a:t>
            </a:r>
            <a:endParaRPr lang="en-US" sz="3100" dirty="0"/>
          </a:p>
        </p:txBody>
      </p:sp>
      <p:pic>
        <p:nvPicPr>
          <p:cNvPr id="4" name="Content Placeholder 3" descr="Screenshot (99).png"/>
          <p:cNvPicPr>
            <a:picLocks noGrp="1" noChangeAspect="1"/>
          </p:cNvPicPr>
          <p:nvPr>
            <p:ph idx="1"/>
          </p:nvPr>
        </p:nvPicPr>
        <p:blipFill>
          <a:blip r:embed="rId1"/>
          <a:srcRect l="22550" t="24237" r="26336" b="11785"/>
          <a:stretch>
            <a:fillRect/>
          </a:stretch>
        </p:blipFill>
        <p:spPr>
          <a:xfrm>
            <a:off x="609600" y="1447800"/>
            <a:ext cx="7848600" cy="51054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44136"/>
          </a:xfrm>
        </p:spPr>
        <p:txBody>
          <a:bodyPr>
            <a:normAutofit fontScale="90000"/>
          </a:bodyPr>
          <a:lstStyle/>
          <a:p>
            <a:r>
              <a:rPr lang="en-US" b="1" dirty="0" smtClean="0"/>
              <a:t>C# Keywords and Identifiers</a:t>
            </a:r>
            <a:br>
              <a:rPr lang="en-US" b="1" dirty="0" smtClean="0"/>
            </a:br>
            <a:endParaRPr lang="en-US" dirty="0"/>
          </a:p>
        </p:txBody>
      </p:sp>
      <p:sp>
        <p:nvSpPr>
          <p:cNvPr id="3" name="Content Placeholder 2"/>
          <p:cNvSpPr>
            <a:spLocks noGrp="1"/>
          </p:cNvSpPr>
          <p:nvPr>
            <p:ph idx="1"/>
          </p:nvPr>
        </p:nvSpPr>
        <p:spPr>
          <a:xfrm>
            <a:off x="457200" y="990600"/>
            <a:ext cx="8229600" cy="5638800"/>
          </a:xfrm>
        </p:spPr>
        <p:txBody>
          <a:bodyPr>
            <a:normAutofit fontScale="92500"/>
          </a:bodyPr>
          <a:lstStyle/>
          <a:p>
            <a:pPr algn="just"/>
            <a:r>
              <a:rPr lang="en-US" b="1" dirty="0" smtClean="0"/>
              <a:t>C# Keywords</a:t>
            </a:r>
            <a:endParaRPr lang="en-US" b="1" dirty="0" smtClean="0"/>
          </a:p>
          <a:p>
            <a:pPr algn="just">
              <a:buNone/>
            </a:pPr>
            <a:r>
              <a:rPr lang="en-US" dirty="0" smtClean="0"/>
              <a:t>Keywords are predefined sets of reserved    words that have special meaning in a program. The meaning of keywords can not be changed, neither can they be directly used as identifiers in a program.</a:t>
            </a:r>
            <a:endParaRPr lang="en-US" dirty="0" smtClean="0"/>
          </a:p>
          <a:p>
            <a:pPr algn="just"/>
            <a:r>
              <a:rPr lang="en-US" dirty="0" smtClean="0"/>
              <a:t>For example:    long </a:t>
            </a:r>
            <a:r>
              <a:rPr lang="en-US" dirty="0" err="1" smtClean="0"/>
              <a:t>mobileNum</a:t>
            </a:r>
            <a:r>
              <a:rPr lang="en-US" dirty="0" smtClean="0"/>
              <a:t>;</a:t>
            </a:r>
            <a:endParaRPr lang="en-US" dirty="0" smtClean="0"/>
          </a:p>
          <a:p>
            <a:pPr algn="just">
              <a:buNone/>
            </a:pPr>
            <a:r>
              <a:rPr lang="en-US" dirty="0" smtClean="0"/>
              <a:t>here, long is a keyword and </a:t>
            </a:r>
            <a:r>
              <a:rPr lang="en-US" dirty="0" err="1" smtClean="0"/>
              <a:t>mobileNum</a:t>
            </a:r>
            <a:r>
              <a:rPr lang="en-US" dirty="0" smtClean="0"/>
              <a:t> variable (identifier). </a:t>
            </a:r>
            <a:endParaRPr lang="en-US" dirty="0" smtClean="0"/>
          </a:p>
          <a:p>
            <a:pPr algn="just">
              <a:buNone/>
            </a:pPr>
            <a:r>
              <a:rPr lang="en-US" dirty="0" smtClean="0"/>
              <a:t>long has a special meaning in C# i.e. it is used to declare variables of type long and this function cannot be changed.</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a:xfrm>
            <a:off x="457200" y="1295400"/>
            <a:ext cx="8229600" cy="5333999"/>
          </a:xfrm>
        </p:spPr>
        <p:txBody>
          <a:bodyPr>
            <a:normAutofit/>
          </a:bodyPr>
          <a:lstStyle/>
          <a:p>
            <a:pPr algn="just"/>
            <a:r>
              <a:rPr lang="en-US" dirty="0" smtClean="0"/>
              <a:t>C# has a total of 79 keywords. All these keywords are in lowercase. </a:t>
            </a:r>
            <a:endParaRPr lang="en-US" dirty="0" smtClean="0"/>
          </a:p>
          <a:p>
            <a:pPr algn="just"/>
            <a:endParaRPr lang="en-US" dirty="0" smtClean="0"/>
          </a:p>
          <a:p>
            <a:pPr algn="just"/>
            <a:r>
              <a:rPr lang="en-US" dirty="0" smtClean="0"/>
              <a:t>Although keywords are reserved words, they can be used as identifiers if @ is added as prefix. </a:t>
            </a:r>
            <a:endParaRPr lang="en-US" dirty="0" smtClean="0"/>
          </a:p>
          <a:p>
            <a:pPr algn="just"/>
            <a:endParaRPr lang="en-US" dirty="0" smtClean="0"/>
          </a:p>
          <a:p>
            <a:pPr algn="just"/>
            <a:r>
              <a:rPr lang="en-US" dirty="0" smtClean="0"/>
              <a:t>For example:     </a:t>
            </a:r>
            <a:r>
              <a:rPr lang="en-US" dirty="0" err="1" smtClean="0"/>
              <a:t>int</a:t>
            </a:r>
            <a:r>
              <a:rPr lang="en-US" dirty="0" smtClean="0"/>
              <a:t> @void;</a:t>
            </a:r>
            <a:endParaRPr lang="en-US" dirty="0" smtClean="0"/>
          </a:p>
          <a:p>
            <a:pPr algn="just">
              <a:buNone/>
            </a:pPr>
            <a:r>
              <a:rPr lang="en-US" dirty="0" smtClean="0"/>
              <a:t>The above statement will create a       variable @void of type int.</a:t>
            </a: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a:t>
            </a:r>
            <a:endParaRPr lang="en-US" dirty="0"/>
          </a:p>
        </p:txBody>
      </p:sp>
      <p:sp>
        <p:nvSpPr>
          <p:cNvPr id="3" name="Content Placeholder 2"/>
          <p:cNvSpPr>
            <a:spLocks noGrp="1"/>
          </p:cNvSpPr>
          <p:nvPr>
            <p:ph idx="1"/>
          </p:nvPr>
        </p:nvSpPr>
        <p:spPr/>
        <p:txBody>
          <a:bodyPr/>
          <a:lstStyle/>
          <a:p>
            <a:pPr algn="just"/>
            <a:r>
              <a:rPr lang="en-US" dirty="0" smtClean="0"/>
              <a:t>Identifiers are the name given to entities such as variables, methods, classes, etc. They are tokens in a program which uniquely identify an element.</a:t>
            </a:r>
            <a:endParaRPr lang="en-US" dirty="0" smtClean="0"/>
          </a:p>
          <a:p>
            <a:pPr algn="just"/>
            <a:r>
              <a:rPr lang="en-US" dirty="0" smtClean="0"/>
              <a:t> For example:  </a:t>
            </a:r>
            <a:r>
              <a:rPr lang="en-US" dirty="0" err="1" smtClean="0"/>
              <a:t>int</a:t>
            </a:r>
            <a:r>
              <a:rPr lang="en-US" dirty="0" smtClean="0"/>
              <a:t> value;</a:t>
            </a:r>
            <a:endParaRPr lang="en-US" dirty="0" smtClean="0"/>
          </a:p>
          <a:p>
            <a:pPr algn="just">
              <a:buNone/>
            </a:pPr>
            <a:r>
              <a:rPr lang="en-US" dirty="0" smtClean="0"/>
              <a:t>    here, value is the name of variable. Hence  it is an identifier. </a:t>
            </a:r>
            <a:endParaRPr lang="en-US" dirty="0" smtClean="0"/>
          </a:p>
          <a:p>
            <a:pPr algn="just">
              <a:buNone/>
            </a:pPr>
            <a:r>
              <a:rPr lang="en-US" dirty="0" smtClean="0"/>
              <a:t>   Reserved keywords can not be used as identifiers unless @ is added as prefix</a:t>
            </a:r>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Rules for Naming an Identifier</a:t>
            </a:r>
            <a:br>
              <a:rPr lang="en-US" b="1" dirty="0" smtClean="0"/>
            </a:br>
            <a:endParaRPr lang="en-US" dirty="0"/>
          </a:p>
        </p:txBody>
      </p:sp>
      <p:sp>
        <p:nvSpPr>
          <p:cNvPr id="3" name="Content Placeholder 2"/>
          <p:cNvSpPr>
            <a:spLocks noGrp="1"/>
          </p:cNvSpPr>
          <p:nvPr>
            <p:ph idx="1"/>
          </p:nvPr>
        </p:nvSpPr>
        <p:spPr>
          <a:xfrm>
            <a:off x="457200" y="1066800"/>
            <a:ext cx="8229600" cy="5562599"/>
          </a:xfrm>
        </p:spPr>
        <p:txBody>
          <a:bodyPr>
            <a:normAutofit fontScale="92500" lnSpcReduction="20000"/>
          </a:bodyPr>
          <a:lstStyle/>
          <a:p>
            <a:pPr algn="just"/>
            <a:r>
              <a:rPr lang="en-US" dirty="0" smtClean="0"/>
              <a:t>An identifier can not be a C# keyword.</a:t>
            </a:r>
            <a:endParaRPr lang="en-US" dirty="0" smtClean="0"/>
          </a:p>
          <a:p>
            <a:pPr algn="just"/>
            <a:endParaRPr lang="en-US" dirty="0" smtClean="0"/>
          </a:p>
          <a:p>
            <a:pPr algn="just"/>
            <a:r>
              <a:rPr lang="en-US" dirty="0" smtClean="0"/>
              <a:t>An identifier must begin with a letter, an underscore or @ symbol. The remaining part of identifier can contain letters, digits and underscore symbol.</a:t>
            </a:r>
            <a:endParaRPr lang="en-US" dirty="0" smtClean="0"/>
          </a:p>
          <a:p>
            <a:pPr algn="just"/>
            <a:endParaRPr lang="en-US" dirty="0" smtClean="0"/>
          </a:p>
          <a:p>
            <a:pPr algn="just"/>
            <a:r>
              <a:rPr lang="en-US" dirty="0" smtClean="0"/>
              <a:t>Whitespaces are not allowed. Neither it can have symbols other than letter, digits and underscore.</a:t>
            </a:r>
            <a:endParaRPr lang="en-US" dirty="0" smtClean="0"/>
          </a:p>
          <a:p>
            <a:pPr algn="just"/>
            <a:endParaRPr lang="en-US" dirty="0" smtClean="0"/>
          </a:p>
          <a:p>
            <a:pPr algn="just"/>
            <a:r>
              <a:rPr lang="en-US" dirty="0" smtClean="0"/>
              <a:t>Identifiers are case-sensitive. So </a:t>
            </a:r>
            <a:r>
              <a:rPr lang="en-US" dirty="0" err="1" smtClean="0"/>
              <a:t>getName</a:t>
            </a:r>
            <a:r>
              <a:rPr lang="en-US" dirty="0" smtClean="0"/>
              <a:t>, </a:t>
            </a:r>
            <a:r>
              <a:rPr lang="en-US" dirty="0" err="1" smtClean="0"/>
              <a:t>GetName</a:t>
            </a:r>
            <a:r>
              <a:rPr lang="en-US" dirty="0" smtClean="0"/>
              <a:t> and </a:t>
            </a:r>
            <a:r>
              <a:rPr lang="en-US" dirty="0" err="1" smtClean="0"/>
              <a:t>getname</a:t>
            </a:r>
            <a:r>
              <a:rPr lang="en-US" dirty="0" smtClean="0"/>
              <a:t> represents 3 different identifiers.</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1167936"/>
          </a:xfrm>
        </p:spPr>
        <p:txBody>
          <a:bodyPr>
            <a:normAutofit fontScale="90000"/>
          </a:bodyPr>
          <a:lstStyle/>
          <a:p>
            <a:br>
              <a:rPr lang="en-US" sz="3200" b="1" dirty="0" smtClean="0"/>
            </a:br>
            <a:br>
              <a:rPr lang="en-US" sz="3200" b="1" dirty="0" smtClean="0"/>
            </a:br>
            <a:br>
              <a:rPr lang="en-US" sz="3200" b="1" dirty="0" smtClean="0"/>
            </a:br>
            <a:br>
              <a:rPr lang="en-US" sz="3200" b="1" dirty="0" smtClean="0"/>
            </a:br>
            <a:br>
              <a:rPr lang="en-US" sz="3200" b="1" dirty="0" smtClean="0"/>
            </a:br>
            <a:br>
              <a:rPr lang="en-US" sz="3200" b="1" dirty="0" smtClean="0"/>
            </a:br>
            <a:br>
              <a:rPr lang="en-US" sz="3200" b="1" dirty="0" smtClean="0"/>
            </a:br>
            <a:br>
              <a:rPr lang="en-US" sz="3200" b="1" dirty="0" smtClean="0"/>
            </a:br>
            <a:br>
              <a:rPr lang="en-US" sz="3200" b="1" dirty="0" smtClean="0"/>
            </a:br>
            <a:r>
              <a:rPr lang="en-US" sz="3200" b="1" dirty="0" smtClean="0"/>
              <a:t>Find list of keywords and identifiers in a program</a:t>
            </a:r>
            <a:br>
              <a:rPr lang="en-US" sz="3200" b="1" dirty="0" smtClean="0"/>
            </a:br>
            <a:endParaRPr lang="en-US" sz="3200" dirty="0"/>
          </a:p>
        </p:txBody>
      </p:sp>
      <p:pic>
        <p:nvPicPr>
          <p:cNvPr id="4" name="Content Placeholder 3" descr="Screenshot (100).png"/>
          <p:cNvPicPr>
            <a:picLocks noGrp="1" noChangeAspect="1"/>
          </p:cNvPicPr>
          <p:nvPr>
            <p:ph idx="1"/>
          </p:nvPr>
        </p:nvPicPr>
        <p:blipFill>
          <a:blip r:embed="rId1"/>
          <a:srcRect l="35801" t="47808" r="15924" b="20519"/>
          <a:stretch>
            <a:fillRect/>
          </a:stretch>
        </p:blipFill>
        <p:spPr>
          <a:xfrm>
            <a:off x="0" y="1143000"/>
            <a:ext cx="9144000" cy="54864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shot (101).png"/>
          <p:cNvPicPr>
            <a:picLocks noGrp="1" noChangeAspect="1"/>
          </p:cNvPicPr>
          <p:nvPr>
            <p:ph idx="1"/>
          </p:nvPr>
        </p:nvPicPr>
        <p:blipFill>
          <a:blip r:embed="rId1"/>
          <a:srcRect l="35801" t="36022" r="26336" b="15152"/>
          <a:stretch>
            <a:fillRect/>
          </a:stretch>
        </p:blipFill>
        <p:spPr>
          <a:xfrm>
            <a:off x="304800" y="1143000"/>
            <a:ext cx="8686800" cy="52578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r>
              <a:rPr lang="en-US" dirty="0" smtClean="0"/>
              <a:t>Data type</a:t>
            </a:r>
            <a:endParaRPr lang="en-US" dirty="0"/>
          </a:p>
        </p:txBody>
      </p:sp>
      <p:pic>
        <p:nvPicPr>
          <p:cNvPr id="4" name="Content Placeholder 3" descr="csharp-data-type1.png"/>
          <p:cNvPicPr>
            <a:picLocks noGrp="1" noChangeAspect="1"/>
          </p:cNvPicPr>
          <p:nvPr>
            <p:ph idx="1"/>
          </p:nvPr>
        </p:nvPicPr>
        <p:blipFill>
          <a:blip r:embed="rId1"/>
          <a:stretch>
            <a:fillRect/>
          </a:stretch>
        </p:blipFill>
        <p:spPr>
          <a:xfrm>
            <a:off x="228600" y="1981200"/>
            <a:ext cx="8610600" cy="4190999"/>
          </a:xfrm>
        </p:spPr>
      </p:pic>
      <p:sp>
        <p:nvSpPr>
          <p:cNvPr id="5" name="Rectangle 4"/>
          <p:cNvSpPr/>
          <p:nvPr/>
        </p:nvSpPr>
        <p:spPr>
          <a:xfrm>
            <a:off x="609600" y="1371600"/>
            <a:ext cx="7315200" cy="461665"/>
          </a:xfrm>
          <a:prstGeom prst="rect">
            <a:avLst/>
          </a:prstGeom>
        </p:spPr>
        <p:txBody>
          <a:bodyPr wrap="square">
            <a:spAutoFit/>
          </a:bodyPr>
          <a:lstStyle/>
          <a:p>
            <a:r>
              <a:rPr lang="en-US" sz="2400" dirty="0" smtClean="0"/>
              <a:t>There are 3 types of data types in C# language.</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Datatype</a:t>
            </a:r>
            <a:endParaRPr lang="en-US" dirty="0"/>
          </a:p>
        </p:txBody>
      </p:sp>
      <p:pic>
        <p:nvPicPr>
          <p:cNvPr id="4" name="Content Placeholder 3" descr="Screenshot (102).png"/>
          <p:cNvPicPr>
            <a:picLocks noGrp="1" noChangeAspect="1"/>
          </p:cNvPicPr>
          <p:nvPr>
            <p:ph idx="1"/>
          </p:nvPr>
        </p:nvPicPr>
        <p:blipFill>
          <a:blip r:embed="rId1"/>
          <a:srcRect l="15923" t="41073" r="27282" b="30305"/>
          <a:stretch>
            <a:fillRect/>
          </a:stretch>
        </p:blipFill>
        <p:spPr>
          <a:xfrm>
            <a:off x="685800" y="1752600"/>
            <a:ext cx="7772400" cy="2743200"/>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228600" y="1447800"/>
            <a:ext cx="8610600" cy="5105400"/>
          </a:xfrm>
        </p:spPr>
        <p:txBody>
          <a:bodyPr/>
          <a:lstStyle/>
          <a:p>
            <a:pPr algn="just"/>
            <a:r>
              <a:rPr lang="en-US" dirty="0" smtClean="0"/>
              <a:t>A variable is a name of memory location. It is used to store data. Its value can be changed and it can be reused many times.</a:t>
            </a:r>
            <a:endParaRPr lang="en-US" dirty="0" smtClean="0"/>
          </a:p>
          <a:p>
            <a:pPr algn="just"/>
            <a:endParaRPr lang="en-US" dirty="0" smtClean="0"/>
          </a:p>
          <a:p>
            <a:pPr algn="just"/>
            <a:r>
              <a:rPr lang="en-US" dirty="0" smtClean="0"/>
              <a:t>It is a way to represent memory location through symbol so that it can be easily identified.</a:t>
            </a:r>
            <a:endParaRPr lang="en-US" dirty="0" smtClean="0"/>
          </a:p>
          <a:p>
            <a:pPr algn="just"/>
            <a:endParaRPr lang="en-US" dirty="0" smtClean="0"/>
          </a:p>
          <a:p>
            <a:r>
              <a:rPr lang="en-US" dirty="0" smtClean="0"/>
              <a:t> Syntax to declare a variable:</a:t>
            </a:r>
            <a:endParaRPr lang="en-US" dirty="0" smtClean="0"/>
          </a:p>
          <a:p>
            <a:pPr>
              <a:buNone/>
            </a:pPr>
            <a:r>
              <a:rPr lang="en-US" b="1" dirty="0" smtClean="0"/>
              <a:t>         type </a:t>
            </a:r>
            <a:r>
              <a:rPr lang="en-US" b="1" dirty="0" err="1" smtClean="0"/>
              <a:t>variable_list</a:t>
            </a:r>
            <a:r>
              <a:rPr lang="en-US" b="1" dirty="0" smtClean="0"/>
              <a:t>;   </a:t>
            </a:r>
            <a:endParaRPr lang="en-US" b="1"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85000" lnSpcReduction="20000"/>
          </a:bodyPr>
          <a:lstStyle/>
          <a:p>
            <a:r>
              <a:rPr lang="en-US" b="1" dirty="0" smtClean="0"/>
              <a:t>Cross Platform support: </a:t>
            </a:r>
            <a:endParaRPr lang="en-US" b="1" dirty="0" smtClean="0"/>
          </a:p>
          <a:p>
            <a:pPr algn="just">
              <a:buNone/>
            </a:pPr>
            <a:r>
              <a:rPr lang="en-US" dirty="0" smtClean="0"/>
              <a:t>  		Any Windows platform that supports CLR can execute .Net application. </a:t>
            </a:r>
            <a:r>
              <a:rPr lang="en-US" dirty="0" err="1" smtClean="0"/>
              <a:t>.Net</a:t>
            </a:r>
            <a:r>
              <a:rPr lang="en-US" dirty="0" smtClean="0"/>
              <a:t> application enables interoperability between different multiple windows operating system.</a:t>
            </a:r>
            <a:endParaRPr lang="en-US" dirty="0" smtClean="0"/>
          </a:p>
          <a:p>
            <a:pPr algn="just">
              <a:buNone/>
            </a:pPr>
            <a:endParaRPr lang="en-US" dirty="0" smtClean="0"/>
          </a:p>
          <a:p>
            <a:pPr algn="just"/>
            <a:r>
              <a:rPr lang="en-US" b="1" dirty="0" smtClean="0"/>
              <a:t>Language interoperability:</a:t>
            </a:r>
            <a:endParaRPr lang="en-US" b="1" dirty="0" smtClean="0"/>
          </a:p>
          <a:p>
            <a:pPr algn="just">
              <a:buNone/>
            </a:pPr>
            <a:r>
              <a:rPr lang="en-US" dirty="0" smtClean="0"/>
              <a:t>		Language interoperability enables code written in different languages to interact with each other. This allows reusability of code and improves the efficiency of the development process. Example :visual basic class can be inherited in c# and vice versa. CLR has built in support for Language interoperability. To ensure multi language code interoperability, a set of language features and rules for using them called Common Language specification(CLS) is defined.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422864"/>
          </a:xfrm>
        </p:spPr>
        <p:txBody>
          <a:bodyPr>
            <a:normAutofit fontScale="90000"/>
          </a:bodyPr>
          <a:lstStyle/>
          <a:p>
            <a:r>
              <a:rPr lang="en-US" dirty="0" smtClean="0"/>
              <a:t>The basic variable type available in C# can be categorized as:</a:t>
            </a:r>
            <a:endParaRPr lang="en-US" dirty="0"/>
          </a:p>
        </p:txBody>
      </p:sp>
      <p:pic>
        <p:nvPicPr>
          <p:cNvPr id="4" name="Content Placeholder 3" descr="Screenshot (103).png"/>
          <p:cNvPicPr>
            <a:picLocks noGrp="1" noChangeAspect="1"/>
          </p:cNvPicPr>
          <p:nvPr>
            <p:ph idx="1"/>
          </p:nvPr>
        </p:nvPicPr>
        <p:blipFill>
          <a:blip r:embed="rId1"/>
          <a:srcRect l="16870" t="30972" r="27282" b="31989"/>
          <a:stretch>
            <a:fillRect/>
          </a:stretch>
        </p:blipFill>
        <p:spPr>
          <a:xfrm>
            <a:off x="609600" y="1905000"/>
            <a:ext cx="8001000" cy="35814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15536"/>
          </a:xfrm>
        </p:spPr>
        <p:txBody>
          <a:bodyPr>
            <a:normAutofit fontScale="90000"/>
          </a:bodyPr>
          <a:lstStyle/>
          <a:p>
            <a:r>
              <a:rPr lang="en-US" dirty="0" smtClean="0"/>
              <a:t>Rules for defining variables</a:t>
            </a:r>
            <a:br>
              <a:rPr lang="en-US" dirty="0" smtClean="0"/>
            </a:br>
            <a:endParaRPr lang="en-US" dirty="0"/>
          </a:p>
        </p:txBody>
      </p:sp>
      <p:sp>
        <p:nvSpPr>
          <p:cNvPr id="3" name="Content Placeholder 2"/>
          <p:cNvSpPr>
            <a:spLocks noGrp="1"/>
          </p:cNvSpPr>
          <p:nvPr>
            <p:ph idx="1"/>
          </p:nvPr>
        </p:nvSpPr>
        <p:spPr>
          <a:xfrm>
            <a:off x="457200" y="1295400"/>
            <a:ext cx="8229600" cy="4877117"/>
          </a:xfrm>
        </p:spPr>
        <p:txBody>
          <a:bodyPr>
            <a:normAutofit lnSpcReduction="10000"/>
          </a:bodyPr>
          <a:lstStyle/>
          <a:p>
            <a:pPr algn="just"/>
            <a:r>
              <a:rPr lang="en-US" dirty="0" smtClean="0"/>
              <a:t>A variable can have alphabets, digits and underscore.</a:t>
            </a:r>
            <a:endParaRPr lang="en-US" dirty="0" smtClean="0"/>
          </a:p>
          <a:p>
            <a:pPr algn="just"/>
            <a:r>
              <a:rPr lang="en-US" dirty="0" smtClean="0"/>
              <a:t>A variable name can start with alphabet and underscore only. It can't start with digit.</a:t>
            </a:r>
            <a:endParaRPr lang="en-US" dirty="0" smtClean="0"/>
          </a:p>
          <a:p>
            <a:pPr algn="just"/>
            <a:r>
              <a:rPr lang="en-US" dirty="0" smtClean="0"/>
              <a:t>No white space is allowed within variable name.</a:t>
            </a:r>
            <a:endParaRPr lang="en-US" dirty="0" smtClean="0"/>
          </a:p>
          <a:p>
            <a:pPr algn="just"/>
            <a:r>
              <a:rPr lang="en-US" dirty="0" smtClean="0"/>
              <a:t>A variable name must not be any reserved word or keyword e.g. char, float etc.</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6536"/>
          </a:xfrm>
        </p:spPr>
        <p:txBody>
          <a:bodyPr>
            <a:normAutofit fontScale="90000"/>
          </a:bodyPr>
          <a:lstStyle/>
          <a:p>
            <a:r>
              <a:rPr lang="en-US" b="1" dirty="0" smtClean="0"/>
              <a:t>Constants</a:t>
            </a:r>
            <a:br>
              <a:rPr lang="en-US" b="1" dirty="0" smtClean="0"/>
            </a:br>
            <a:endParaRPr lang="en-US" dirty="0"/>
          </a:p>
        </p:txBody>
      </p:sp>
      <p:sp>
        <p:nvSpPr>
          <p:cNvPr id="3" name="Content Placeholder 2"/>
          <p:cNvSpPr>
            <a:spLocks noGrp="1"/>
          </p:cNvSpPr>
          <p:nvPr>
            <p:ph idx="1"/>
          </p:nvPr>
        </p:nvSpPr>
        <p:spPr>
          <a:xfrm>
            <a:off x="228600" y="914400"/>
            <a:ext cx="8763000" cy="5562600"/>
          </a:xfrm>
        </p:spPr>
        <p:txBody>
          <a:bodyPr>
            <a:normAutofit/>
          </a:bodyPr>
          <a:lstStyle/>
          <a:p>
            <a:pPr algn="just"/>
            <a:r>
              <a:rPr lang="en-US" dirty="0" smtClean="0"/>
              <a:t>Constants are immutable values which are known at compile time and do not change for the life of the program. Constants are declared with the </a:t>
            </a:r>
            <a:r>
              <a:rPr lang="en-US" dirty="0" smtClean="0">
                <a:hlinkClick r:id="rId1"/>
              </a:rPr>
              <a:t>const</a:t>
            </a:r>
            <a:r>
              <a:rPr lang="en-US" dirty="0" smtClean="0"/>
              <a:t> modifier.</a:t>
            </a:r>
            <a:endParaRPr lang="en-US" dirty="0" smtClean="0"/>
          </a:p>
          <a:p>
            <a:pPr algn="just"/>
            <a:r>
              <a:rPr lang="en-US" dirty="0" smtClean="0"/>
              <a:t>C# does not support const methods, properties, or events.</a:t>
            </a:r>
            <a:endParaRPr lang="en-US" dirty="0" smtClean="0"/>
          </a:p>
          <a:p>
            <a:pPr algn="just">
              <a:buNone/>
            </a:pPr>
            <a:r>
              <a:rPr lang="en-US" dirty="0" smtClean="0"/>
              <a:t>		class Calendar2</a:t>
            </a:r>
            <a:endParaRPr lang="en-US" dirty="0" smtClean="0"/>
          </a:p>
          <a:p>
            <a:pPr algn="just">
              <a:buNone/>
            </a:pPr>
            <a:r>
              <a:rPr lang="en-US" dirty="0" smtClean="0"/>
              <a:t>     {  public const </a:t>
            </a:r>
            <a:r>
              <a:rPr lang="en-US" dirty="0" err="1" smtClean="0"/>
              <a:t>int</a:t>
            </a:r>
            <a:r>
              <a:rPr lang="en-US" dirty="0" smtClean="0"/>
              <a:t> Months = 12, Weeks =          52, Days = 365; </a:t>
            </a:r>
            <a:endParaRPr lang="en-US" dirty="0" smtClean="0"/>
          </a:p>
          <a:p>
            <a:pPr algn="just">
              <a:buNone/>
            </a:pPr>
            <a:r>
              <a:rPr lang="en-US" dirty="0" smtClean="0"/>
              <a:t>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r>
              <a:rPr lang="en-US" dirty="0" smtClean="0"/>
              <a:t>Type Conversion</a:t>
            </a:r>
            <a:endParaRPr lang="en-US" dirty="0"/>
          </a:p>
        </p:txBody>
      </p:sp>
      <p:sp>
        <p:nvSpPr>
          <p:cNvPr id="3" name="Content Placeholder 2"/>
          <p:cNvSpPr>
            <a:spLocks noGrp="1"/>
          </p:cNvSpPr>
          <p:nvPr>
            <p:ph idx="1"/>
          </p:nvPr>
        </p:nvSpPr>
        <p:spPr>
          <a:xfrm>
            <a:off x="457200" y="1447800"/>
            <a:ext cx="8229600" cy="5105400"/>
          </a:xfrm>
        </p:spPr>
        <p:txBody>
          <a:bodyPr/>
          <a:lstStyle/>
          <a:p>
            <a:pPr algn="just"/>
            <a:r>
              <a:rPr lang="en-US" dirty="0" smtClean="0"/>
              <a:t>Type conversion is converting one type of data to another type. It is also known as Type Casting.</a:t>
            </a:r>
            <a:endParaRPr lang="en-US" dirty="0" smtClean="0"/>
          </a:p>
          <a:p>
            <a:pPr algn="just"/>
            <a:endParaRPr lang="en-US" dirty="0" smtClean="0"/>
          </a:p>
          <a:p>
            <a:pPr algn="just"/>
            <a:r>
              <a:rPr lang="en-US" b="1" dirty="0" smtClean="0"/>
              <a:t>Implicit type conversion</a:t>
            </a:r>
            <a:r>
              <a:rPr lang="en-US" dirty="0" smtClean="0"/>
              <a:t> − These conversions are performed by C# in a type-safe manner. For example, are conversions from smaller to larger integral types and conversions from derived classes to base classes.</a:t>
            </a:r>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lstStyle/>
          <a:p>
            <a:pPr algn="just"/>
            <a:r>
              <a:rPr lang="en-US" b="1" dirty="0" smtClean="0"/>
              <a:t>Explicit type conversion</a:t>
            </a:r>
            <a:r>
              <a:rPr lang="en-US" dirty="0" smtClean="0"/>
              <a:t> −  These conversions are done explicitly by users using the pre-defined functions. Explicit conversions require a cast operator.</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dirty="0"/>
          </a:p>
        </p:txBody>
      </p:sp>
      <p:pic>
        <p:nvPicPr>
          <p:cNvPr id="4" name="Picture 3" descr="Screenshot (104).png"/>
          <p:cNvPicPr>
            <a:picLocks noChangeAspect="1"/>
          </p:cNvPicPr>
          <p:nvPr/>
        </p:nvPicPr>
        <p:blipFill>
          <a:blip r:embed="rId1"/>
          <a:srcRect l="26667" t="30731" r="37500" b="21838"/>
          <a:stretch>
            <a:fillRect/>
          </a:stretch>
        </p:blipFill>
        <p:spPr>
          <a:xfrm>
            <a:off x="381000" y="2438400"/>
            <a:ext cx="8305800" cy="41910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Boxing and </a:t>
            </a:r>
            <a:r>
              <a:rPr lang="en-US" b="1" dirty="0" err="1" smtClean="0"/>
              <a:t>unboxing</a:t>
            </a:r>
            <a:br>
              <a:rPr lang="en-US" b="1" dirty="0" smtClean="0"/>
            </a:br>
            <a:endParaRPr lang="en-US" dirty="0"/>
          </a:p>
        </p:txBody>
      </p:sp>
      <p:sp>
        <p:nvSpPr>
          <p:cNvPr id="3" name="Content Placeholder 2"/>
          <p:cNvSpPr>
            <a:spLocks noGrp="1"/>
          </p:cNvSpPr>
          <p:nvPr>
            <p:ph idx="1"/>
          </p:nvPr>
        </p:nvSpPr>
        <p:spPr>
          <a:xfrm>
            <a:off x="457200" y="1066800"/>
            <a:ext cx="8229600" cy="5410200"/>
          </a:xfrm>
        </p:spPr>
        <p:txBody>
          <a:bodyPr>
            <a:normAutofit lnSpcReduction="10000"/>
          </a:bodyPr>
          <a:lstStyle/>
          <a:p>
            <a:r>
              <a:rPr lang="en-US" dirty="0" smtClean="0"/>
              <a:t>The conversion of a value type to a reference type is known as boxing. </a:t>
            </a:r>
            <a:endParaRPr lang="en-US" dirty="0" smtClean="0"/>
          </a:p>
          <a:p>
            <a:endParaRPr lang="en-US" dirty="0" smtClean="0"/>
          </a:p>
          <a:p>
            <a:r>
              <a:rPr lang="en-US" dirty="0" err="1" smtClean="0"/>
              <a:t>Unboxing</a:t>
            </a:r>
            <a:r>
              <a:rPr lang="en-US" dirty="0" smtClean="0"/>
              <a:t> is just the opposite - it is defined as the process of conversion of a reference type to a value type.</a:t>
            </a:r>
            <a:endParaRPr lang="en-US" dirty="0" smtClean="0"/>
          </a:p>
          <a:p>
            <a:endParaRPr lang="en-US" dirty="0" smtClean="0"/>
          </a:p>
          <a:p>
            <a:r>
              <a:rPr lang="en-US" dirty="0" smtClean="0"/>
              <a:t> The following code snippet illustrates boxing and </a:t>
            </a:r>
            <a:r>
              <a:rPr lang="en-US" dirty="0" err="1" smtClean="0"/>
              <a:t>unboxing</a:t>
            </a:r>
            <a:r>
              <a:rPr lang="en-US" dirty="0" smtClean="0"/>
              <a:t> in C#.</a:t>
            </a:r>
            <a:endParaRPr lang="en-US" dirty="0" smtClean="0"/>
          </a:p>
          <a:p>
            <a:pPr>
              <a:buNone/>
            </a:pPr>
            <a:r>
              <a:rPr lang="en-US" dirty="0" smtClean="0"/>
              <a:t>		</a:t>
            </a:r>
            <a:r>
              <a:rPr lang="en-US" dirty="0" err="1" smtClean="0"/>
              <a:t>int</a:t>
            </a:r>
            <a:r>
              <a:rPr lang="en-US" dirty="0" smtClean="0"/>
              <a:t> </a:t>
            </a:r>
            <a:r>
              <a:rPr lang="en-US" dirty="0" err="1" smtClean="0"/>
              <a:t>i</a:t>
            </a:r>
            <a:r>
              <a:rPr lang="en-US" dirty="0" smtClean="0"/>
              <a:t> = 100;</a:t>
            </a:r>
            <a:endParaRPr lang="en-US" dirty="0" smtClean="0"/>
          </a:p>
          <a:p>
            <a:pPr>
              <a:buNone/>
            </a:pPr>
            <a:r>
              <a:rPr lang="en-US" dirty="0" smtClean="0"/>
              <a:t>	     Object </a:t>
            </a:r>
            <a:r>
              <a:rPr lang="en-US" dirty="0" err="1" smtClean="0"/>
              <a:t>obj</a:t>
            </a:r>
            <a:r>
              <a:rPr lang="en-US" dirty="0" smtClean="0"/>
              <a:t> = </a:t>
            </a:r>
            <a:r>
              <a:rPr lang="en-US" dirty="0" err="1" smtClean="0"/>
              <a:t>i</a:t>
            </a:r>
            <a:r>
              <a:rPr lang="en-US" dirty="0" smtClean="0"/>
              <a:t>; //Boxing</a:t>
            </a:r>
            <a:endParaRPr lang="en-US" dirty="0" smtClean="0"/>
          </a:p>
          <a:p>
            <a:pPr algn="just">
              <a:buNone/>
            </a:pPr>
            <a:r>
              <a:rPr lang="en-US" dirty="0" smtClean="0"/>
              <a:t>		</a:t>
            </a:r>
            <a:r>
              <a:rPr lang="en-US" dirty="0" err="1" smtClean="0"/>
              <a:t>i</a:t>
            </a:r>
            <a:r>
              <a:rPr lang="en-US" dirty="0" smtClean="0"/>
              <a:t> = (</a:t>
            </a:r>
            <a:r>
              <a:rPr lang="en-US" dirty="0" err="1" smtClean="0"/>
              <a:t>int</a:t>
            </a:r>
            <a:r>
              <a:rPr lang="en-US" dirty="0" smtClean="0"/>
              <a:t>)</a:t>
            </a:r>
            <a:r>
              <a:rPr lang="en-US" dirty="0" err="1" smtClean="0"/>
              <a:t>obj</a:t>
            </a:r>
            <a:r>
              <a:rPr lang="en-US" dirty="0" smtClean="0"/>
              <a:t>; //</a:t>
            </a:r>
            <a:r>
              <a:rPr lang="en-US" dirty="0" err="1" smtClean="0"/>
              <a:t>Unboxing</a:t>
            </a:r>
            <a:endParaRPr lang="en-US"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752600"/>
          </a:xfrm>
        </p:spPr>
        <p:txBody>
          <a:bodyPr>
            <a:normAutofit/>
          </a:bodyPr>
          <a:lstStyle/>
          <a:p>
            <a:r>
              <a:rPr lang="en-US" b="1" dirty="0" smtClean="0"/>
              <a:t>C# Operator Precedence</a:t>
            </a:r>
            <a:br>
              <a:rPr lang="en-US" b="1" dirty="0" smtClean="0"/>
            </a:br>
            <a:endParaRPr lang="en-US" dirty="0"/>
          </a:p>
        </p:txBody>
      </p:sp>
      <p:sp>
        <p:nvSpPr>
          <p:cNvPr id="3" name="Content Placeholder 2"/>
          <p:cNvSpPr>
            <a:spLocks noGrp="1"/>
          </p:cNvSpPr>
          <p:nvPr>
            <p:ph idx="1"/>
          </p:nvPr>
        </p:nvSpPr>
        <p:spPr>
          <a:xfrm>
            <a:off x="457200" y="1143000"/>
            <a:ext cx="8229600" cy="5029517"/>
          </a:xfrm>
        </p:spPr>
        <p:txBody>
          <a:bodyPr/>
          <a:lstStyle/>
          <a:p>
            <a:pPr algn="just"/>
            <a:r>
              <a:rPr lang="en-US" dirty="0" smtClean="0"/>
              <a:t>Operator precedence is a set of rules which defines how an expression is evaluated.</a:t>
            </a:r>
            <a:endParaRPr lang="en-US" dirty="0" smtClean="0"/>
          </a:p>
          <a:p>
            <a:endParaRPr lang="en-US" dirty="0" smtClean="0"/>
          </a:p>
          <a:p>
            <a:pPr algn="just"/>
            <a:r>
              <a:rPr lang="en-US" dirty="0" smtClean="0"/>
              <a:t> In C#, each </a:t>
            </a:r>
            <a:r>
              <a:rPr lang="en-US" dirty="0" smtClean="0">
                <a:hlinkClick r:id="rId1" tooltip="Operators in C#"/>
              </a:rPr>
              <a:t>C# operator</a:t>
            </a:r>
            <a:r>
              <a:rPr lang="en-US" dirty="0" smtClean="0"/>
              <a:t> has an assigned priority and based on these priorities, the expression is evaluated.</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shot (107).png"/>
          <p:cNvPicPr>
            <a:picLocks noGrp="1" noChangeAspect="1"/>
          </p:cNvPicPr>
          <p:nvPr>
            <p:ph idx="1"/>
          </p:nvPr>
        </p:nvPicPr>
        <p:blipFill>
          <a:blip r:embed="rId1">
            <a:lum bright="-30000"/>
          </a:blip>
          <a:srcRect l="35801" t="19186" r="8351" b="6734"/>
          <a:stretch>
            <a:fillRect/>
          </a:stretch>
        </p:blipFill>
        <p:spPr>
          <a:xfrm>
            <a:off x="0" y="0"/>
            <a:ext cx="9144000" cy="4267200"/>
          </a:xfrm>
        </p:spPr>
      </p:pic>
      <p:pic>
        <p:nvPicPr>
          <p:cNvPr id="5" name="Picture 4" descr="Screenshot (108).png"/>
          <p:cNvPicPr>
            <a:picLocks noChangeAspect="1"/>
          </p:cNvPicPr>
          <p:nvPr/>
        </p:nvPicPr>
        <p:blipFill>
          <a:blip r:embed="rId2">
            <a:lum bright="-30000"/>
          </a:blip>
          <a:srcRect l="33333" t="20356" r="8333" b="38142"/>
          <a:stretch>
            <a:fillRect/>
          </a:stretch>
        </p:blipFill>
        <p:spPr>
          <a:xfrm>
            <a:off x="0" y="4191000"/>
            <a:ext cx="9144000" cy="24384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shot (109).png"/>
          <p:cNvPicPr>
            <a:picLocks noGrp="1" noChangeAspect="1"/>
          </p:cNvPicPr>
          <p:nvPr>
            <p:ph idx="1"/>
          </p:nvPr>
        </p:nvPicPr>
        <p:blipFill>
          <a:blip r:embed="rId1"/>
          <a:srcRect l="35970" t="32934" r="11780" b="16880"/>
          <a:stretch>
            <a:fillRect/>
          </a:stretch>
        </p:blipFill>
        <p:spPr>
          <a:xfrm>
            <a:off x="0" y="0"/>
            <a:ext cx="9144000" cy="68580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null-coalescing operators</a:t>
            </a:r>
            <a:br>
              <a:rPr lang="en-US" b="1" dirty="0" smtClean="0"/>
            </a:br>
            <a:endParaRPr lang="en-US" dirty="0"/>
          </a:p>
        </p:txBody>
      </p:sp>
      <p:sp>
        <p:nvSpPr>
          <p:cNvPr id="3" name="Content Placeholder 2"/>
          <p:cNvSpPr>
            <a:spLocks noGrp="1"/>
          </p:cNvSpPr>
          <p:nvPr>
            <p:ph idx="1"/>
          </p:nvPr>
        </p:nvSpPr>
        <p:spPr>
          <a:xfrm>
            <a:off x="0" y="1066800"/>
            <a:ext cx="9144000" cy="5562600"/>
          </a:xfrm>
        </p:spPr>
        <p:txBody>
          <a:bodyPr>
            <a:normAutofit fontScale="85000" lnSpcReduction="10000"/>
          </a:bodyPr>
          <a:lstStyle/>
          <a:p>
            <a:pPr algn="just"/>
            <a:r>
              <a:rPr lang="en-US" dirty="0" smtClean="0"/>
              <a:t>The null-coalescing operator ?? returns the value of its left-hand operand if it isn't null. otherwise, it evaluates the right-hand operand and returns its result. </a:t>
            </a:r>
            <a:endParaRPr lang="en-US" dirty="0" smtClean="0"/>
          </a:p>
          <a:p>
            <a:pPr algn="just"/>
            <a:endParaRPr lang="en-US" dirty="0" smtClean="0"/>
          </a:p>
          <a:p>
            <a:pPr algn="just"/>
            <a:r>
              <a:rPr lang="en-US" dirty="0" smtClean="0"/>
              <a:t> The ?? operator doesn't evaluate its right-hand operand if the left-hand operand evaluates to non-null.</a:t>
            </a:r>
            <a:endParaRPr lang="en-US" dirty="0" smtClean="0"/>
          </a:p>
          <a:p>
            <a:pPr algn="just">
              <a:buNone/>
            </a:pPr>
            <a:r>
              <a:rPr lang="en-US" dirty="0" smtClean="0"/>
              <a:t> </a:t>
            </a:r>
            <a:endParaRPr lang="en-US" dirty="0" smtClean="0"/>
          </a:p>
          <a:p>
            <a:pPr algn="just"/>
            <a:r>
              <a:rPr lang="en-US" dirty="0" smtClean="0"/>
              <a:t>The null-coalescing assignment operator ??= assigns the value of its right-hand operand to its left-hand operand only if the left-hand operand evaluates to null. </a:t>
            </a:r>
            <a:endParaRPr lang="en-US" dirty="0" smtClean="0"/>
          </a:p>
          <a:p>
            <a:pPr algn="just"/>
            <a:endParaRPr lang="en-US" dirty="0" smtClean="0"/>
          </a:p>
          <a:p>
            <a:pPr algn="just"/>
            <a:r>
              <a:rPr lang="en-US" dirty="0" smtClean="0"/>
              <a:t>The ??= operator doesn't evaluate its right-hand operand if the left-hand operand evaluates to non-null.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324600"/>
          </a:xfrm>
        </p:spPr>
        <p:txBody>
          <a:bodyPr>
            <a:normAutofit fontScale="92500" lnSpcReduction="10000"/>
          </a:bodyPr>
          <a:lstStyle/>
          <a:p>
            <a:pPr algn="just"/>
            <a:r>
              <a:rPr lang="en-US" b="1" dirty="0" smtClean="0"/>
              <a:t>Automatic Management of Resources : </a:t>
            </a:r>
            <a:r>
              <a:rPr lang="en-US" dirty="0" smtClean="0"/>
              <a:t>.NET Framework provides a feature called CLR that automatically tracks the resource(files, memory, database connection) usage and relieves the users from the tasks of manual resource management. </a:t>
            </a:r>
            <a:endParaRPr lang="en-US" dirty="0" smtClean="0"/>
          </a:p>
          <a:p>
            <a:pPr algn="just"/>
            <a:endParaRPr lang="en-US" dirty="0" smtClean="0"/>
          </a:p>
          <a:p>
            <a:pPr algn="just"/>
            <a:r>
              <a:rPr lang="en-US" b="1" dirty="0" smtClean="0"/>
              <a:t>Ease of Deployment :</a:t>
            </a:r>
            <a:r>
              <a:rPr lang="en-US" dirty="0" smtClean="0"/>
              <a:t> .NET Framework makes the task of deployment easier. In .NET , applications are deployed in the form of assemblies. Registry entries are not required to store information about components and applications. Assemblies also store information about different versions of a single component used by an application.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Scope Resolution Operator</a:t>
            </a:r>
            <a:br>
              <a:rPr lang="en-US" dirty="0" smtClean="0"/>
            </a:br>
            <a:endParaRPr lang="en-US" dirty="0"/>
          </a:p>
        </p:txBody>
      </p:sp>
      <p:sp>
        <p:nvSpPr>
          <p:cNvPr id="3" name="Content Placeholder 2"/>
          <p:cNvSpPr>
            <a:spLocks noGrp="1"/>
          </p:cNvSpPr>
          <p:nvPr>
            <p:ph idx="1"/>
          </p:nvPr>
        </p:nvSpPr>
        <p:spPr>
          <a:xfrm>
            <a:off x="228600" y="838200"/>
            <a:ext cx="8915400" cy="5714999"/>
          </a:xfrm>
        </p:spPr>
        <p:txBody>
          <a:bodyPr>
            <a:normAutofit fontScale="92500" lnSpcReduction="20000"/>
          </a:bodyPr>
          <a:lstStyle/>
          <a:p>
            <a:pPr algn="just"/>
            <a:r>
              <a:rPr lang="en-US" dirty="0" smtClean="0"/>
              <a:t>The scope resolution operator in C# has a different meaning as compared with C++. In C++ the :: is used for global variables, whereas in C# it is related to namespaces.</a:t>
            </a:r>
            <a:endParaRPr lang="en-US" dirty="0" smtClean="0"/>
          </a:p>
          <a:p>
            <a:pPr algn="just"/>
            <a:endParaRPr lang="en-US" dirty="0" smtClean="0"/>
          </a:p>
          <a:p>
            <a:pPr algn="just"/>
            <a:r>
              <a:rPr lang="en-US" dirty="0" smtClean="0"/>
              <a:t>If you have a type that share an identifier in different namespace, then to identify them use the scope resolution operator.</a:t>
            </a:r>
            <a:endParaRPr lang="en-US" dirty="0" smtClean="0"/>
          </a:p>
          <a:p>
            <a:pPr algn="just"/>
            <a:endParaRPr lang="en-US" dirty="0" smtClean="0"/>
          </a:p>
          <a:p>
            <a:pPr algn="just"/>
            <a:r>
              <a:rPr lang="en-US" dirty="0" smtClean="0"/>
              <a:t>For example, to reference </a:t>
            </a:r>
            <a:r>
              <a:rPr lang="en-US" dirty="0" err="1" smtClean="0"/>
              <a:t>System.Console</a:t>
            </a:r>
            <a:r>
              <a:rPr lang="en-US" dirty="0" smtClean="0"/>
              <a:t> class, use the global namespace alias with the scope resolution operator.</a:t>
            </a:r>
            <a:endParaRPr lang="en-US" dirty="0" smtClean="0"/>
          </a:p>
          <a:p>
            <a:pPr algn="just"/>
            <a:endParaRPr lang="en-US" dirty="0" smtClean="0"/>
          </a:p>
          <a:p>
            <a:pPr algn="just">
              <a:buNone/>
            </a:pPr>
            <a:r>
              <a:rPr lang="en-US" dirty="0" err="1" smtClean="0"/>
              <a:t>Eg</a:t>
            </a:r>
            <a:r>
              <a:rPr lang="en-US" dirty="0" smtClean="0"/>
              <a:t>: global::</a:t>
            </a:r>
            <a:r>
              <a:rPr lang="en-US" dirty="0" err="1" smtClean="0"/>
              <a:t>System.Console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shot (111).png"/>
          <p:cNvPicPr>
            <a:picLocks noGrp="1" noChangeAspect="1"/>
          </p:cNvPicPr>
          <p:nvPr>
            <p:ph idx="1"/>
          </p:nvPr>
        </p:nvPicPr>
        <p:blipFill>
          <a:blip r:embed="rId1"/>
          <a:srcRect l="25389" t="36022" r="35801" b="15153"/>
          <a:stretch>
            <a:fillRect/>
          </a:stretch>
        </p:blipFill>
        <p:spPr>
          <a:xfrm>
            <a:off x="0" y="0"/>
            <a:ext cx="9144000" cy="68580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Operator</a:t>
            </a:r>
            <a:endParaRPr lang="en-US" dirty="0"/>
          </a:p>
        </p:txBody>
      </p:sp>
      <p:sp>
        <p:nvSpPr>
          <p:cNvPr id="3" name="Content Placeholder 2"/>
          <p:cNvSpPr>
            <a:spLocks noGrp="1"/>
          </p:cNvSpPr>
          <p:nvPr>
            <p:ph idx="1"/>
          </p:nvPr>
        </p:nvSpPr>
        <p:spPr>
          <a:xfrm>
            <a:off x="0" y="1646236"/>
            <a:ext cx="9144000" cy="4906963"/>
          </a:xfrm>
        </p:spPr>
        <p:txBody>
          <a:bodyPr/>
          <a:lstStyle/>
          <a:p>
            <a:pPr algn="just"/>
            <a:r>
              <a:rPr lang="en-US" dirty="0" smtClean="0"/>
              <a:t>The is operator will check if the result of the expression is compatible with a given type by simply testing an expression against a pattern. </a:t>
            </a:r>
            <a:endParaRPr lang="en-US" dirty="0" smtClean="0"/>
          </a:p>
          <a:p>
            <a:pPr algn="just"/>
            <a:endParaRPr lang="en-US" dirty="0" smtClean="0"/>
          </a:p>
          <a:p>
            <a:pPr algn="just"/>
            <a:r>
              <a:rPr lang="en-US" dirty="0" smtClean="0"/>
              <a:t>It is sometimes called the operator of type testing, and it will check whether the runtime type of an expression's result is compatible with a given type.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shot (113).png"/>
          <p:cNvPicPr>
            <a:picLocks noGrp="1" noChangeAspect="1"/>
          </p:cNvPicPr>
          <p:nvPr>
            <p:ph idx="1"/>
          </p:nvPr>
        </p:nvPicPr>
        <p:blipFill>
          <a:blip r:embed="rId1">
            <a:lum bright="-10000"/>
          </a:blip>
          <a:srcRect l="34855" t="14135" r="24443" b="13469"/>
          <a:stretch>
            <a:fillRect/>
          </a:stretch>
        </p:blipFill>
        <p:spPr>
          <a:xfrm>
            <a:off x="0" y="0"/>
            <a:ext cx="8839200" cy="7010400"/>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 Operator</a:t>
            </a:r>
            <a:br>
              <a:rPr lang="en-US" b="1" dirty="0" smtClean="0"/>
            </a:br>
            <a:endParaRPr lang="en-US" dirty="0"/>
          </a:p>
        </p:txBody>
      </p:sp>
      <p:sp>
        <p:nvSpPr>
          <p:cNvPr id="3" name="Content Placeholder 2"/>
          <p:cNvSpPr>
            <a:spLocks noGrp="1"/>
          </p:cNvSpPr>
          <p:nvPr>
            <p:ph idx="1"/>
          </p:nvPr>
        </p:nvSpPr>
        <p:spPr>
          <a:xfrm>
            <a:off x="457200" y="1143000"/>
            <a:ext cx="8229600" cy="5029517"/>
          </a:xfrm>
        </p:spPr>
        <p:txBody>
          <a:bodyPr/>
          <a:lstStyle/>
          <a:p>
            <a:pPr algn="just"/>
            <a:r>
              <a:rPr lang="en-US" dirty="0" smtClean="0"/>
              <a:t>The as operator is used to perform conversions between compatible types. </a:t>
            </a:r>
            <a:endParaRPr lang="en-US" dirty="0" smtClean="0"/>
          </a:p>
          <a:p>
            <a:pPr algn="just"/>
            <a:endParaRPr lang="en-US" dirty="0" smtClean="0"/>
          </a:p>
          <a:p>
            <a:pPr algn="just"/>
            <a:r>
              <a:rPr lang="en-US" dirty="0" smtClean="0"/>
              <a:t>It has a very similar role to the is operator, however, it works differently under the hood.</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shot (114).png"/>
          <p:cNvPicPr>
            <a:picLocks noGrp="1" noChangeAspect="1"/>
          </p:cNvPicPr>
          <p:nvPr>
            <p:ph idx="1"/>
          </p:nvPr>
        </p:nvPicPr>
        <p:blipFill>
          <a:blip r:embed="rId1"/>
          <a:srcRect l="35023" t="10102" r="29007" b="9085"/>
          <a:stretch>
            <a:fillRect/>
          </a:stretch>
        </p:blipFill>
        <p:spPr>
          <a:xfrm>
            <a:off x="0" y="0"/>
            <a:ext cx="9144000" cy="7086600"/>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Statements</a:t>
            </a:r>
            <a:endParaRPr lang="en-US" dirty="0"/>
          </a:p>
        </p:txBody>
      </p:sp>
      <p:sp>
        <p:nvSpPr>
          <p:cNvPr id="3" name="Content Placeholder 2"/>
          <p:cNvSpPr>
            <a:spLocks noGrp="1"/>
          </p:cNvSpPr>
          <p:nvPr>
            <p:ph idx="1"/>
          </p:nvPr>
        </p:nvSpPr>
        <p:spPr>
          <a:xfrm>
            <a:off x="457200" y="1646236"/>
            <a:ext cx="8534400" cy="4983163"/>
          </a:xfrm>
        </p:spPr>
        <p:txBody>
          <a:bodyPr/>
          <a:lstStyle/>
          <a:p>
            <a:pPr algn="just"/>
            <a:r>
              <a:rPr lang="en-US" dirty="0" smtClean="0"/>
              <a:t>The if statement determines which statement to execute based on a specified condition.</a:t>
            </a:r>
            <a:endParaRPr lang="en-US" dirty="0" smtClean="0"/>
          </a:p>
          <a:p>
            <a:pPr>
              <a:buNone/>
            </a:pPr>
            <a:r>
              <a:rPr lang="en-US" dirty="0" smtClean="0"/>
              <a:t>Syntax:  if (statement)</a:t>
            </a:r>
            <a:endParaRPr lang="en-US" dirty="0" smtClean="0"/>
          </a:p>
          <a:p>
            <a:pPr>
              <a:buNone/>
            </a:pPr>
            <a:r>
              <a:rPr lang="en-US" dirty="0" smtClean="0"/>
              <a:t> 		{ </a:t>
            </a:r>
            <a:endParaRPr lang="en-US" dirty="0" smtClean="0"/>
          </a:p>
          <a:p>
            <a:pPr>
              <a:buNone/>
            </a:pPr>
            <a:r>
              <a:rPr lang="en-US" dirty="0" smtClean="0"/>
              <a:t>		statement;</a:t>
            </a:r>
            <a:endParaRPr lang="en-US" dirty="0" smtClean="0"/>
          </a:p>
          <a:p>
            <a:pPr>
              <a:buNone/>
            </a:pPr>
            <a:r>
              <a:rPr lang="en-US" dirty="0" smtClean="0"/>
              <a:t> 		}</a:t>
            </a:r>
            <a:endParaRPr lang="en-US" dirty="0" smtClean="0"/>
          </a:p>
          <a:p>
            <a:pPr>
              <a:buNone/>
            </a:pPr>
            <a:r>
              <a:rPr lang="en-US" dirty="0" err="1" smtClean="0"/>
              <a:t>eg</a:t>
            </a:r>
            <a:r>
              <a:rPr lang="en-US" dirty="0" smtClean="0"/>
              <a:t>: </a:t>
            </a:r>
            <a:endParaRPr lang="en-US" dirty="0" smtClean="0"/>
          </a:p>
          <a:p>
            <a:pPr>
              <a:buNone/>
            </a:pPr>
            <a:r>
              <a:rPr lang="en-US" dirty="0" smtClean="0"/>
              <a:t>       if (BAC &gt;= 0.08) { </a:t>
            </a:r>
            <a:r>
              <a:rPr lang="en-US" dirty="0" err="1" smtClean="0"/>
              <a:t>Console.WriteLine</a:t>
            </a:r>
            <a:r>
              <a:rPr lang="en-US" dirty="0" smtClean="0"/>
              <a:t>(“Intoxicated.”);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 statement</a:t>
            </a:r>
            <a:endParaRPr lang="en-US" dirty="0"/>
          </a:p>
        </p:txBody>
      </p:sp>
      <p:sp>
        <p:nvSpPr>
          <p:cNvPr id="3" name="Content Placeholder 2"/>
          <p:cNvSpPr>
            <a:spLocks noGrp="1"/>
          </p:cNvSpPr>
          <p:nvPr>
            <p:ph idx="1"/>
          </p:nvPr>
        </p:nvSpPr>
        <p:spPr>
          <a:xfrm>
            <a:off x="457200" y="1646236"/>
            <a:ext cx="8229600" cy="4983164"/>
          </a:xfrm>
        </p:spPr>
        <p:txBody>
          <a:bodyPr/>
          <a:lstStyle/>
          <a:p>
            <a:pPr algn="just"/>
            <a:r>
              <a:rPr lang="en-US" dirty="0" smtClean="0"/>
              <a:t>The else statement provides a variation of the if statement which executes a default statement when the condition of the if statement is not true.</a:t>
            </a:r>
            <a:endParaRPr lang="en-US" dirty="0" smtClean="0"/>
          </a:p>
          <a:p>
            <a:pPr algn="just"/>
            <a:endParaRPr lang="en-US" dirty="0" smtClean="0"/>
          </a:p>
          <a:p>
            <a:pPr>
              <a:buNone/>
            </a:pPr>
            <a:r>
              <a:rPr lang="en-US" dirty="0" smtClean="0"/>
              <a:t>Syntax : 		if (statement)</a:t>
            </a:r>
            <a:endParaRPr lang="en-US" dirty="0" smtClean="0"/>
          </a:p>
          <a:p>
            <a:pPr>
              <a:buNone/>
            </a:pPr>
            <a:r>
              <a:rPr lang="en-US" dirty="0" smtClean="0"/>
              <a:t>	 			{ statement; } 	</a:t>
            </a:r>
            <a:endParaRPr lang="en-US" dirty="0" smtClean="0"/>
          </a:p>
          <a:p>
            <a:pPr>
              <a:buNone/>
            </a:pPr>
            <a:r>
              <a:rPr lang="en-US" dirty="0" smtClean="0"/>
              <a:t>					else { statement;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a:xfrm>
            <a:off x="457200" y="1447800"/>
            <a:ext cx="8686800" cy="5410200"/>
          </a:xfrm>
        </p:spPr>
        <p:txBody>
          <a:bodyPr>
            <a:normAutofit fontScale="92500" lnSpcReduction="10000"/>
          </a:bodyPr>
          <a:lstStyle/>
          <a:p>
            <a:r>
              <a:rPr lang="en-US" dirty="0" smtClean="0"/>
              <a:t>The switch statement selects from a list of possible statements based on a set of results.</a:t>
            </a:r>
            <a:endParaRPr lang="en-US" dirty="0" smtClean="0"/>
          </a:p>
          <a:p>
            <a:pPr>
              <a:buNone/>
            </a:pPr>
            <a:r>
              <a:rPr lang="en-US" dirty="0" smtClean="0"/>
              <a:t>Syntax:   		</a:t>
            </a:r>
            <a:r>
              <a:rPr lang="en-US" dirty="0" err="1" smtClean="0"/>
              <a:t>datatype</a:t>
            </a:r>
            <a:r>
              <a:rPr lang="en-US" dirty="0" smtClean="0"/>
              <a:t> </a:t>
            </a:r>
            <a:r>
              <a:rPr lang="en-US" dirty="0" err="1" smtClean="0"/>
              <a:t>AVariable</a:t>
            </a:r>
            <a:r>
              <a:rPr lang="en-US" dirty="0" smtClean="0"/>
              <a:t>;</a:t>
            </a:r>
            <a:endParaRPr lang="en-US" dirty="0" smtClean="0"/>
          </a:p>
          <a:p>
            <a:pPr>
              <a:buNone/>
            </a:pPr>
            <a:r>
              <a:rPr lang="en-US" dirty="0" smtClean="0"/>
              <a:t> 				switch (</a:t>
            </a:r>
            <a:r>
              <a:rPr lang="en-US" dirty="0" err="1" smtClean="0"/>
              <a:t>AVariable</a:t>
            </a:r>
            <a:r>
              <a:rPr lang="en-US" dirty="0" smtClean="0"/>
              <a:t>)</a:t>
            </a:r>
            <a:endParaRPr lang="en-US" dirty="0" smtClean="0"/>
          </a:p>
          <a:p>
            <a:pPr>
              <a:buNone/>
            </a:pPr>
            <a:r>
              <a:rPr lang="en-US" dirty="0" smtClean="0"/>
              <a:t> 				{ </a:t>
            </a:r>
            <a:endParaRPr lang="en-US" dirty="0" smtClean="0"/>
          </a:p>
          <a:p>
            <a:pPr>
              <a:buNone/>
            </a:pPr>
            <a:r>
              <a:rPr lang="en-US" dirty="0" smtClean="0"/>
              <a:t>				case s: statement; </a:t>
            </a:r>
            <a:endParaRPr lang="en-US" dirty="0" smtClean="0"/>
          </a:p>
          <a:p>
            <a:pPr>
              <a:buNone/>
            </a:pPr>
            <a:r>
              <a:rPr lang="en-US" dirty="0" smtClean="0"/>
              <a:t>					     break; </a:t>
            </a:r>
            <a:endParaRPr lang="en-US" dirty="0" smtClean="0"/>
          </a:p>
          <a:p>
            <a:pPr>
              <a:buNone/>
            </a:pPr>
            <a:r>
              <a:rPr lang="en-US" dirty="0" smtClean="0"/>
              <a:t>				case t: statement;</a:t>
            </a:r>
            <a:endParaRPr lang="en-US" dirty="0" smtClean="0"/>
          </a:p>
          <a:p>
            <a:pPr>
              <a:buNone/>
            </a:pPr>
            <a:r>
              <a:rPr lang="en-US" dirty="0" smtClean="0"/>
              <a:t> 					      break; </a:t>
            </a:r>
            <a:endParaRPr lang="en-US" dirty="0" smtClean="0"/>
          </a:p>
          <a:p>
            <a:pPr>
              <a:buNone/>
            </a:pPr>
            <a:r>
              <a:rPr lang="en-US" dirty="0" smtClean="0"/>
              <a:t>				default: statement; </a:t>
            </a:r>
            <a:endParaRPr lang="en-US" dirty="0" smtClean="0"/>
          </a:p>
          <a:p>
            <a:pPr>
              <a:buNone/>
            </a:pPr>
            <a:r>
              <a:rPr lang="en-US" dirty="0" smtClean="0"/>
              <a:t>				                break; </a:t>
            </a:r>
            <a:endParaRPr lang="en-US" dirty="0" smtClean="0"/>
          </a:p>
          <a:p>
            <a:pPr>
              <a:buNone/>
            </a:pPr>
            <a:r>
              <a:rPr lang="en-US" dirty="0" smtClean="0"/>
              <a:t>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ITERATION</a:t>
            </a:r>
            <a:br>
              <a:rPr lang="en-US" b="1" cap="all" dirty="0" smtClean="0"/>
            </a:br>
            <a:endParaRPr lang="en-US" dirty="0"/>
          </a:p>
        </p:txBody>
      </p:sp>
      <p:sp>
        <p:nvSpPr>
          <p:cNvPr id="3" name="Content Placeholder 2"/>
          <p:cNvSpPr>
            <a:spLocks noGrp="1"/>
          </p:cNvSpPr>
          <p:nvPr>
            <p:ph idx="1"/>
          </p:nvPr>
        </p:nvSpPr>
        <p:spPr>
          <a:xfrm>
            <a:off x="457200" y="1066800"/>
            <a:ext cx="8382000" cy="5105717"/>
          </a:xfrm>
        </p:spPr>
        <p:txBody>
          <a:bodyPr>
            <a:normAutofit fontScale="92500" lnSpcReduction="10000"/>
          </a:bodyPr>
          <a:lstStyle/>
          <a:p>
            <a:pPr algn="just"/>
            <a:r>
              <a:rPr lang="en-US" dirty="0" smtClean="0"/>
              <a:t>The do statement repeats the execution of a statement(s) until a specified condition is false. It always executes once before evaluating the condition.</a:t>
            </a:r>
            <a:endParaRPr lang="en-US" dirty="0" smtClean="0"/>
          </a:p>
          <a:p>
            <a:pPr algn="just">
              <a:buNone/>
            </a:pPr>
            <a:r>
              <a:rPr lang="en-US" dirty="0" smtClean="0"/>
              <a:t>Syntax: </a:t>
            </a:r>
            <a:endParaRPr lang="en-US" dirty="0" smtClean="0"/>
          </a:p>
          <a:p>
            <a:pPr algn="just">
              <a:buNone/>
            </a:pPr>
            <a:r>
              <a:rPr lang="en-US" dirty="0" smtClean="0"/>
              <a:t>		do</a:t>
            </a:r>
            <a:endParaRPr lang="en-US" dirty="0" smtClean="0"/>
          </a:p>
          <a:p>
            <a:pPr algn="just">
              <a:buNone/>
            </a:pPr>
            <a:r>
              <a:rPr lang="en-US" dirty="0" smtClean="0"/>
              <a:t> 			{ </a:t>
            </a:r>
            <a:endParaRPr lang="en-US" dirty="0" smtClean="0"/>
          </a:p>
          <a:p>
            <a:pPr algn="just">
              <a:buNone/>
            </a:pPr>
            <a:r>
              <a:rPr lang="en-US" dirty="0" smtClean="0"/>
              <a:t>				statement;</a:t>
            </a:r>
            <a:endParaRPr lang="en-US" dirty="0" smtClean="0"/>
          </a:p>
          <a:p>
            <a:pPr algn="just">
              <a:buNone/>
            </a:pPr>
            <a:r>
              <a:rPr lang="en-US" dirty="0" smtClean="0"/>
              <a:t> 			} </a:t>
            </a:r>
            <a:endParaRPr lang="en-US" dirty="0" smtClean="0"/>
          </a:p>
          <a:p>
            <a:pPr algn="just">
              <a:buNone/>
            </a:pPr>
            <a:r>
              <a:rPr lang="en-US" dirty="0" smtClean="0"/>
              <a:t>				While</a:t>
            </a:r>
            <a:endParaRPr lang="en-US" dirty="0" smtClean="0"/>
          </a:p>
          <a:p>
            <a:pPr algn="just">
              <a:buNone/>
            </a:pPr>
            <a:r>
              <a:rPr lang="en-US" dirty="0" smtClean="0"/>
              <a:t> 				(statement);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smtClean="0"/>
              <a:t>Architecture of </a:t>
            </a:r>
            <a:r>
              <a:rPr lang="en-US" dirty="0" err="1" smtClean="0"/>
              <a:t>.Net</a:t>
            </a:r>
            <a:r>
              <a:rPr lang="en-US" dirty="0" smtClean="0"/>
              <a:t> Framework</a:t>
            </a:r>
            <a:endParaRPr lang="en-US" dirty="0"/>
          </a:p>
        </p:txBody>
      </p:sp>
      <p:pic>
        <p:nvPicPr>
          <p:cNvPr id="4" name="Content Placeholder 3" descr="Screenshot (86).png"/>
          <p:cNvPicPr>
            <a:picLocks noGrp="1" noChangeAspect="1"/>
          </p:cNvPicPr>
          <p:nvPr>
            <p:ph idx="1"/>
          </p:nvPr>
        </p:nvPicPr>
        <p:blipFill>
          <a:blip r:embed="rId1"/>
          <a:srcRect l="18763" t="27605" r="22549" b="20203"/>
          <a:stretch>
            <a:fillRect/>
          </a:stretch>
        </p:blipFill>
        <p:spPr>
          <a:xfrm>
            <a:off x="685800" y="1828800"/>
            <a:ext cx="7772400" cy="4343400"/>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a:t>
            </a:r>
            <a:endParaRPr lang="en-US" dirty="0"/>
          </a:p>
        </p:txBody>
      </p:sp>
      <p:sp>
        <p:nvSpPr>
          <p:cNvPr id="3" name="Content Placeholder 2"/>
          <p:cNvSpPr>
            <a:spLocks noGrp="1"/>
          </p:cNvSpPr>
          <p:nvPr>
            <p:ph idx="1"/>
          </p:nvPr>
        </p:nvSpPr>
        <p:spPr>
          <a:xfrm>
            <a:off x="0" y="1371600"/>
            <a:ext cx="8991600" cy="5257800"/>
          </a:xfrm>
        </p:spPr>
        <p:txBody>
          <a:bodyPr>
            <a:normAutofit fontScale="92500"/>
          </a:bodyPr>
          <a:lstStyle/>
          <a:p>
            <a:pPr algn="just"/>
            <a:r>
              <a:rPr lang="en-US" dirty="0" smtClean="0"/>
              <a:t>The for statement repeats the execution of a statement until a specified condition is false. It proves most useful when the developer knows the exact number of necessary iterations. Its statements initialize the iteration variable, state the related condition, and state the iteration operation. Note that all statements within a for statement are optional, and omissions can create infinite loops. </a:t>
            </a:r>
            <a:endParaRPr lang="en-US" dirty="0" smtClean="0"/>
          </a:p>
          <a:p>
            <a:pPr algn="just">
              <a:buNone/>
            </a:pPr>
            <a:r>
              <a:rPr lang="en-US" dirty="0" smtClean="0"/>
              <a:t>Syntax:  		for (initializer; condition; </a:t>
            </a:r>
            <a:r>
              <a:rPr lang="en-US" dirty="0" err="1" smtClean="0"/>
              <a:t>iterator</a:t>
            </a:r>
            <a:r>
              <a:rPr lang="en-US" dirty="0" smtClean="0"/>
              <a:t>) </a:t>
            </a:r>
            <a:endParaRPr lang="en-US" dirty="0" smtClean="0"/>
          </a:p>
          <a:p>
            <a:pPr algn="just">
              <a:buNone/>
            </a:pPr>
            <a:r>
              <a:rPr lang="en-US" dirty="0" smtClean="0"/>
              <a:t>					{ statement;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statement</a:t>
            </a:r>
            <a:endParaRPr lang="en-US" dirty="0"/>
          </a:p>
        </p:txBody>
      </p:sp>
      <p:sp>
        <p:nvSpPr>
          <p:cNvPr id="3" name="Content Placeholder 2"/>
          <p:cNvSpPr>
            <a:spLocks noGrp="1"/>
          </p:cNvSpPr>
          <p:nvPr>
            <p:ph idx="1"/>
          </p:nvPr>
        </p:nvSpPr>
        <p:spPr/>
        <p:txBody>
          <a:bodyPr/>
          <a:lstStyle/>
          <a:p>
            <a:pPr algn="just"/>
            <a:r>
              <a:rPr lang="en-US" dirty="0" smtClean="0"/>
              <a:t>The while statement executes a statement(s) while a condition evaluates to true.</a:t>
            </a:r>
            <a:endParaRPr lang="en-US" dirty="0" smtClean="0"/>
          </a:p>
          <a:p>
            <a:pPr algn="just">
              <a:buNone/>
            </a:pPr>
            <a:r>
              <a:rPr lang="en-US" dirty="0" smtClean="0"/>
              <a:t>Syntax:</a:t>
            </a:r>
            <a:endParaRPr lang="en-US" dirty="0" smtClean="0"/>
          </a:p>
          <a:p>
            <a:pPr algn="just">
              <a:buNone/>
            </a:pPr>
            <a:r>
              <a:rPr lang="en-US" dirty="0" smtClean="0"/>
              <a:t>		while (statement)</a:t>
            </a:r>
            <a:endParaRPr lang="en-US" dirty="0" smtClean="0"/>
          </a:p>
          <a:p>
            <a:pPr algn="just">
              <a:buNone/>
            </a:pPr>
            <a:r>
              <a:rPr lang="en-US" dirty="0" smtClean="0"/>
              <a:t> 		{ statement;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Statements</a:t>
            </a:r>
            <a:endParaRPr lang="en-US" dirty="0"/>
          </a:p>
        </p:txBody>
      </p:sp>
      <p:pic>
        <p:nvPicPr>
          <p:cNvPr id="4" name="Content Placeholder 3" descr="Screenshot (115).png"/>
          <p:cNvPicPr>
            <a:picLocks noGrp="1" noChangeAspect="1"/>
          </p:cNvPicPr>
          <p:nvPr>
            <p:ph idx="1"/>
          </p:nvPr>
        </p:nvPicPr>
        <p:blipFill>
          <a:blip r:embed="rId1"/>
          <a:srcRect l="30122" t="51175" r="10244" b="20203"/>
          <a:stretch>
            <a:fillRect/>
          </a:stretch>
        </p:blipFill>
        <p:spPr>
          <a:xfrm>
            <a:off x="0" y="1600200"/>
            <a:ext cx="9144000" cy="4191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10517"/>
          </a:xfrm>
        </p:spPr>
        <p:txBody>
          <a:bodyPr/>
          <a:lstStyle/>
          <a:p>
            <a:r>
              <a:rPr lang="en-US" dirty="0" smtClean="0"/>
              <a:t>The two major components of .NET Framework are </a:t>
            </a:r>
            <a:endParaRPr lang="en-US" dirty="0" smtClean="0"/>
          </a:p>
          <a:p>
            <a:pPr>
              <a:buNone/>
            </a:pPr>
            <a:endParaRPr lang="en-US" dirty="0" smtClean="0"/>
          </a:p>
          <a:p>
            <a:pPr marL="514350" indent="-514350">
              <a:buAutoNum type="arabicParenR"/>
            </a:pPr>
            <a:r>
              <a:rPr lang="en-US" dirty="0" smtClean="0"/>
              <a:t>Common Language Runtime </a:t>
            </a:r>
            <a:endParaRPr lang="en-US" dirty="0" smtClean="0"/>
          </a:p>
          <a:p>
            <a:pPr marL="514350" indent="-514350">
              <a:buNone/>
            </a:pPr>
            <a:endParaRPr lang="en-US" dirty="0" smtClean="0"/>
          </a:p>
          <a:p>
            <a:pPr marL="514350" indent="-514350">
              <a:buAutoNum type="arabicParenR"/>
            </a:pPr>
            <a:r>
              <a:rPr lang="en-US" dirty="0" smtClean="0"/>
              <a:t>.NET Framework Class Library.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458200" cy="762000"/>
          </a:xfrm>
        </p:spPr>
        <p:txBody>
          <a:bodyPr>
            <a:normAutofit/>
          </a:bodyPr>
          <a:lstStyle/>
          <a:p>
            <a:r>
              <a:rPr lang="en-US" sz="3600" b="1" dirty="0" smtClean="0"/>
              <a:t>Common Language Runtime</a:t>
            </a:r>
            <a:r>
              <a:rPr lang="en-US" sz="3600" dirty="0" smtClean="0"/>
              <a:t> (CLR).</a:t>
            </a:r>
            <a:endParaRPr lang="en-US" sz="3600" dirty="0"/>
          </a:p>
        </p:txBody>
      </p:sp>
      <p:sp>
        <p:nvSpPr>
          <p:cNvPr id="3" name="Content Placeholder 2"/>
          <p:cNvSpPr>
            <a:spLocks noGrp="1"/>
          </p:cNvSpPr>
          <p:nvPr>
            <p:ph idx="1"/>
          </p:nvPr>
        </p:nvSpPr>
        <p:spPr>
          <a:xfrm>
            <a:off x="179070" y="227965"/>
            <a:ext cx="8785860" cy="6401435"/>
          </a:xfrm>
        </p:spPr>
        <p:txBody>
          <a:bodyPr>
            <a:noAutofit/>
          </a:bodyPr>
          <a:lstStyle/>
          <a:p>
            <a:pPr algn="just"/>
            <a:r>
              <a:rPr lang="en-US" sz="2400" b="1" dirty="0" smtClean="0"/>
              <a:t>Net Framework</a:t>
            </a:r>
            <a:r>
              <a:rPr lang="en-US" sz="2400" dirty="0" smtClean="0"/>
              <a:t> provides runtime environment called </a:t>
            </a:r>
            <a:r>
              <a:rPr lang="en-US" sz="2400" b="1" dirty="0" smtClean="0"/>
              <a:t>Common Language Runtime</a:t>
            </a:r>
            <a:r>
              <a:rPr lang="en-US" sz="2400" dirty="0" smtClean="0"/>
              <a:t> (CLR).</a:t>
            </a:r>
            <a:endParaRPr lang="en-US" sz="2400" dirty="0" smtClean="0"/>
          </a:p>
          <a:p>
            <a:pPr algn="just"/>
            <a:r>
              <a:rPr lang="en-US" sz="2400" dirty="0" smtClean="0"/>
              <a:t>It provides an environment to run all the </a:t>
            </a:r>
            <a:r>
              <a:rPr lang="en-US" sz="2400" dirty="0" err="1" smtClean="0"/>
              <a:t>.Net</a:t>
            </a:r>
            <a:r>
              <a:rPr lang="en-US" sz="2400" dirty="0" smtClean="0"/>
              <a:t> Programs. </a:t>
            </a:r>
            <a:endParaRPr lang="en-US" sz="2400" dirty="0" smtClean="0"/>
          </a:p>
          <a:p>
            <a:pPr algn="just"/>
            <a:r>
              <a:rPr lang="en-US" sz="2400" dirty="0" smtClean="0"/>
              <a:t>The code which runs under the CLR is called as </a:t>
            </a:r>
            <a:r>
              <a:rPr lang="en-US" sz="2400" b="1" dirty="0" smtClean="0"/>
              <a:t>Managed Code</a:t>
            </a:r>
            <a:r>
              <a:rPr lang="en-US" sz="2400" dirty="0" smtClean="0"/>
              <a:t>. </a:t>
            </a:r>
            <a:endParaRPr lang="en-US" sz="2400" dirty="0" smtClean="0"/>
          </a:p>
          <a:p>
            <a:pPr algn="just"/>
            <a:r>
              <a:rPr lang="en-US" sz="2400" dirty="0" smtClean="0"/>
              <a:t>Programmers need not to worry on managing the memory if the programs are running under the CLR as it provides memory management and thread  management.</a:t>
            </a:r>
            <a:endParaRPr lang="en-US" sz="2400" dirty="0" smtClean="0"/>
          </a:p>
          <a:p>
            <a:pPr algn="just"/>
            <a:r>
              <a:rPr lang="en-US" sz="2400" dirty="0" smtClean="0"/>
              <a:t>Programmatically, when our program needs memory, CLR allocates the memory for scope and de-allocates the memory if the scope is completed.</a:t>
            </a:r>
            <a:br>
              <a:rPr lang="en-US" sz="2400" dirty="0" smtClean="0"/>
            </a:br>
            <a:r>
              <a:rPr lang="en-US" sz="2400" dirty="0" smtClean="0"/>
              <a:t>Language Compilers (e.g. C#, </a:t>
            </a:r>
            <a:r>
              <a:rPr lang="en-US" sz="2400" dirty="0" err="1" smtClean="0"/>
              <a:t>VB.Net</a:t>
            </a:r>
            <a:r>
              <a:rPr lang="en-US" sz="2400" dirty="0" smtClean="0"/>
              <a:t>, J#) will convert the Code/Program to </a:t>
            </a:r>
            <a:r>
              <a:rPr lang="en-US" sz="2400" b="1" dirty="0" smtClean="0"/>
              <a:t>Microsoft Intermediate Language</a:t>
            </a:r>
            <a:r>
              <a:rPr lang="en-US" sz="2400" dirty="0" smtClean="0"/>
              <a:t> (MSIL) intern this will be converted to </a:t>
            </a:r>
            <a:r>
              <a:rPr lang="en-US" sz="2400" b="1" dirty="0" smtClean="0"/>
              <a:t>Native Code</a:t>
            </a:r>
            <a:r>
              <a:rPr lang="en-US" sz="2400" dirty="0" smtClean="0"/>
              <a:t> by CLR.</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fontScale="90000"/>
          </a:bodyPr>
          <a:lstStyle/>
          <a:p>
            <a:r>
              <a:rPr lang="en-US" sz="4000" b="1" dirty="0" smtClean="0"/>
              <a:t>Common Language Runtime</a:t>
            </a:r>
            <a:r>
              <a:rPr lang="en-US" sz="4000" dirty="0" smtClean="0"/>
              <a:t> (CLR)</a:t>
            </a:r>
            <a:r>
              <a:rPr lang="en-US" sz="4800" dirty="0" smtClean="0"/>
              <a:t>. </a:t>
            </a:r>
            <a:r>
              <a:rPr lang="en-US" sz="2000" dirty="0" smtClean="0"/>
              <a:t>Continued</a:t>
            </a:r>
            <a:r>
              <a:rPr lang="en-US" sz="4800" dirty="0" smtClean="0"/>
              <a:t>……</a:t>
            </a:r>
            <a:endParaRPr lang="en-US" dirty="0"/>
          </a:p>
        </p:txBody>
      </p:sp>
      <p:pic>
        <p:nvPicPr>
          <p:cNvPr id="4" name="Content Placeholder 3" descr="MSILCode.jpg"/>
          <p:cNvPicPr>
            <a:picLocks noGrp="1" noChangeAspect="1"/>
          </p:cNvPicPr>
          <p:nvPr>
            <p:ph idx="1"/>
          </p:nvPr>
        </p:nvPicPr>
        <p:blipFill>
          <a:blip r:embed="rId1"/>
          <a:stretch>
            <a:fillRect/>
          </a:stretch>
        </p:blipFill>
        <p:spPr>
          <a:xfrm>
            <a:off x="1219200" y="1752600"/>
            <a:ext cx="6400800" cy="41910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18194</Words>
  <Application>WPS Presentation</Application>
  <PresentationFormat>On-screen Show (4:3)</PresentationFormat>
  <Paragraphs>370</Paragraphs>
  <Slides>62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Arial</vt:lpstr>
      <vt:lpstr>SimSun</vt:lpstr>
      <vt:lpstr>Wingdings</vt:lpstr>
      <vt:lpstr>Wingdings 2</vt:lpstr>
      <vt:lpstr>Bodoni MT</vt:lpstr>
      <vt:lpstr>苹方-简</vt:lpstr>
      <vt:lpstr>Rockwell</vt:lpstr>
      <vt:lpstr>Microsoft YaHei</vt:lpstr>
      <vt:lpstr>汉仪旗黑</vt:lpstr>
      <vt:lpstr>Arial Unicode MS</vt:lpstr>
      <vt:lpstr>Calibri</vt:lpstr>
      <vt:lpstr>Helvetica Neue</vt:lpstr>
      <vt:lpstr>宋体-简</vt:lpstr>
      <vt:lpstr>Foundry</vt:lpstr>
      <vt:lpstr>PowerPoint 演示文稿</vt:lpstr>
      <vt:lpstr>UNIT - 01</vt:lpstr>
      <vt:lpstr>Benefits of .NET Framework</vt:lpstr>
      <vt:lpstr>PowerPoint 演示文稿</vt:lpstr>
      <vt:lpstr>PowerPoint 演示文稿</vt:lpstr>
      <vt:lpstr>Architecture of .Net Framework</vt:lpstr>
      <vt:lpstr>PowerPoint 演示文稿</vt:lpstr>
      <vt:lpstr>Common Language Runtime (CLR).</vt:lpstr>
      <vt:lpstr>Common Language Runtime (CLR). Continued……</vt:lpstr>
      <vt:lpstr>                                              Net Framework Class Library (FCL) </vt:lpstr>
      <vt:lpstr>Net Framework Class Library (FCL) Continued……</vt:lpstr>
      <vt:lpstr>Common Type System (CTS)</vt:lpstr>
      <vt:lpstr>PowerPoint 演示文稿</vt:lpstr>
      <vt:lpstr>PowerPoint 演示文稿</vt:lpstr>
      <vt:lpstr>Metadata</vt:lpstr>
      <vt:lpstr>Metadata Continued……..</vt:lpstr>
      <vt:lpstr>Assemblies  </vt:lpstr>
      <vt:lpstr>Windows forms</vt:lpstr>
      <vt:lpstr>ASP .NET</vt:lpstr>
      <vt:lpstr>           Ajax.NET Framework </vt:lpstr>
      <vt:lpstr>ADO.NET</vt:lpstr>
      <vt:lpstr>Windows Workflow Foundation</vt:lpstr>
      <vt:lpstr>Windows Presentation Windows</vt:lpstr>
      <vt:lpstr>Windows Communication Foundation</vt:lpstr>
      <vt:lpstr>Windows Card Space</vt:lpstr>
      <vt:lpstr>LINQ</vt:lpstr>
      <vt:lpstr>Need of C#</vt:lpstr>
      <vt:lpstr>Need of C# Continued…… </vt:lpstr>
      <vt:lpstr>C# Pre Processor Directives</vt:lpstr>
      <vt:lpstr>Pre Processor  Continued…….</vt:lpstr>
      <vt:lpstr>C# Keywords and Identifiers </vt:lpstr>
      <vt:lpstr>Keywords</vt:lpstr>
      <vt:lpstr>Identifiers</vt:lpstr>
      <vt:lpstr>Rules for Naming an Identifier </vt:lpstr>
      <vt:lpstr>         Find list of keywords and identifiers in a program </vt:lpstr>
      <vt:lpstr>PowerPoint 演示文稿</vt:lpstr>
      <vt:lpstr>Data type</vt:lpstr>
      <vt:lpstr>Datatype</vt:lpstr>
      <vt:lpstr>Variables</vt:lpstr>
      <vt:lpstr>The basic variable type available in C# can be categorized as:</vt:lpstr>
      <vt:lpstr>Rules for defining variables </vt:lpstr>
      <vt:lpstr>Constants </vt:lpstr>
      <vt:lpstr>Type Conversion</vt:lpstr>
      <vt:lpstr>PowerPoint 演示文稿</vt:lpstr>
      <vt:lpstr>Boxing and unboxing </vt:lpstr>
      <vt:lpstr>C# Operator Precedence </vt:lpstr>
      <vt:lpstr>PowerPoint 演示文稿</vt:lpstr>
      <vt:lpstr>PowerPoint 演示文稿</vt:lpstr>
      <vt:lpstr>The null-coalescing operators </vt:lpstr>
      <vt:lpstr>Scope Resolution Operator </vt:lpstr>
      <vt:lpstr>PowerPoint 演示文稿</vt:lpstr>
      <vt:lpstr>is Operator</vt:lpstr>
      <vt:lpstr>PowerPoint 演示文稿</vt:lpstr>
      <vt:lpstr>As Operator </vt:lpstr>
      <vt:lpstr>PowerPoint 演示文稿</vt:lpstr>
      <vt:lpstr>Selection Statements</vt:lpstr>
      <vt:lpstr>Else statement</vt:lpstr>
      <vt:lpstr>switch statement</vt:lpstr>
      <vt:lpstr>ITERATION </vt:lpstr>
      <vt:lpstr>for statement</vt:lpstr>
      <vt:lpstr>while statement</vt:lpstr>
      <vt:lpstr>Jump Statements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TECHNOLOGIES</dc:title>
  <dc:creator>Windows User</dc:creator>
  <cp:lastModifiedBy>shivu</cp:lastModifiedBy>
  <cp:revision>54</cp:revision>
  <dcterms:created xsi:type="dcterms:W3CDTF">2024-02-15T06:34:15Z</dcterms:created>
  <dcterms:modified xsi:type="dcterms:W3CDTF">2024-02-15T06:34:15Z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