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7"/>
  </p:sldMasterIdLst>
  <p:notesMasterIdLst>
    <p:notesMasterId r:id="rId15"/>
  </p:notesMasterIdLst>
  <p:sldIdLst>
    <p:sldId id="559" r:id="rId8"/>
    <p:sldId id="560" r:id="rId9"/>
    <p:sldId id="561" r:id="rId10"/>
    <p:sldId id="562" r:id="rId11"/>
    <p:sldId id="563" r:id="rId12"/>
    <p:sldId id="564" r:id="rId13"/>
    <p:sldId id="42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3A3"/>
    <a:srgbClr val="FF0000"/>
    <a:srgbClr val="00FF00"/>
    <a:srgbClr val="FFFF00"/>
    <a:srgbClr val="66FF66"/>
    <a:srgbClr val="99CCFF"/>
    <a:srgbClr val="FFFF66"/>
    <a:srgbClr val="92D050"/>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108" autoAdjust="0"/>
    <p:restoredTop sz="63113" autoAdjust="0"/>
  </p:normalViewPr>
  <p:slideViewPr>
    <p:cSldViewPr snapToGrid="0">
      <p:cViewPr varScale="1">
        <p:scale>
          <a:sx n="104" d="100"/>
          <a:sy n="104" d="100"/>
        </p:scale>
        <p:origin x="240" y="4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D890A-8142-4722-8378-B13B40DB8708}" type="datetimeFigureOut">
              <a:rPr lang="en-US" smtClean="0"/>
              <a:pPr/>
              <a:t>12/15/20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F87CA5-202F-431F-8C01-E01AAB32CC45}" type="slidenum">
              <a:rPr lang="en-US" smtClean="0"/>
              <a:pPr/>
              <a:t>‹#›</a:t>
            </a:fld>
            <a:endParaRPr lang="en-US"/>
          </a:p>
        </p:txBody>
      </p:sp>
    </p:spTree>
    <p:extLst>
      <p:ext uri="{BB962C8B-B14F-4D97-AF65-F5344CB8AC3E}">
        <p14:creationId xmlns:p14="http://schemas.microsoft.com/office/powerpoint/2010/main" val="208044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DB428853-2876-4354-8733-A1BA10FCD39E}" type="datetimeFigureOut">
              <a:rPr lang="en-US" smtClean="0"/>
              <a:pPr/>
              <a:t>12/15/20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E300E40-BBFA-4E18-8D7B-4E926F9DA19D}" type="slidenum">
              <a:rPr lang="en-US" smtClean="0"/>
              <a:pPr/>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pic>
        <p:nvPicPr>
          <p:cNvPr id="11" name="Picture 10" descr="C:\Users\Mahesh Kumar Jha\Downloads\CMRIT NEW LOGO-01.png"/>
          <p:cNvPicPr/>
          <p:nvPr/>
        </p:nvPicPr>
        <p:blipFill rotWithShape="1">
          <a:blip r:embed="rId2"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l="10241" t="16175" r="4217"/>
          <a:stretch/>
        </p:blipFill>
        <p:spPr bwMode="auto">
          <a:xfrm>
            <a:off x="15" y="78533"/>
            <a:ext cx="1207643" cy="67794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35168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428853-2876-4354-8733-A1BA10FCD39E}" type="datetimeFigureOut">
              <a:rPr lang="en-US" smtClean="0"/>
              <a:pPr/>
              <a:t>12/15/20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00E40-BBFA-4E18-8D7B-4E926F9DA19D}" type="slidenum">
              <a:rPr lang="en-US" smtClean="0"/>
              <a:pPr/>
              <a:t>‹#›</a:t>
            </a:fld>
            <a:endParaRPr lang="en-US"/>
          </a:p>
        </p:txBody>
      </p:sp>
    </p:spTree>
    <p:extLst>
      <p:ext uri="{BB962C8B-B14F-4D97-AF65-F5344CB8AC3E}">
        <p14:creationId xmlns:p14="http://schemas.microsoft.com/office/powerpoint/2010/main" val="330884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428853-2876-4354-8733-A1BA10FCD39E}" type="datetimeFigureOut">
              <a:rPr lang="en-US" smtClean="0"/>
              <a:pPr/>
              <a:t>12/15/20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00E40-BBFA-4E18-8D7B-4E926F9DA19D}" type="slidenum">
              <a:rPr lang="en-US" smtClean="0"/>
              <a:pPr/>
              <a:t>‹#›</a:t>
            </a:fld>
            <a:endParaRPr lang="en-US"/>
          </a:p>
        </p:txBody>
      </p:sp>
    </p:spTree>
    <p:extLst>
      <p:ext uri="{BB962C8B-B14F-4D97-AF65-F5344CB8AC3E}">
        <p14:creationId xmlns:p14="http://schemas.microsoft.com/office/powerpoint/2010/main" val="1130995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1914120" y="274680"/>
            <a:ext cx="9997200" cy="1142640"/>
          </a:xfrm>
          <a:prstGeom prst="rect">
            <a:avLst/>
          </a:prstGeom>
        </p:spPr>
        <p:txBody>
          <a:bodyPr lIns="0" tIns="0" rIns="0" bIns="0" anchor="ctr"/>
          <a:lstStyle/>
          <a:p>
            <a:r>
              <a:rPr lang="en-US" sz="1800" b="0" strike="noStrike" spc="-1">
                <a:solidFill>
                  <a:srgbClr val="000000"/>
                </a:solidFill>
                <a:uFill>
                  <a:solidFill>
                    <a:srgbClr val="FFFFFF"/>
                  </a:solidFill>
                </a:uFill>
                <a:latin typeface="Gill Sans MT"/>
              </a:rPr>
              <a:t>Click to edit Master title style</a:t>
            </a:r>
          </a:p>
        </p:txBody>
      </p:sp>
      <p:sp>
        <p:nvSpPr>
          <p:cNvPr id="14" name="PlaceHolder 2"/>
          <p:cNvSpPr>
            <a:spLocks noGrp="1"/>
          </p:cNvSpPr>
          <p:nvPr>
            <p:ph type="subTitle"/>
          </p:nvPr>
        </p:nvSpPr>
        <p:spPr>
          <a:xfrm>
            <a:off x="1914120" y="1447920"/>
            <a:ext cx="9997200" cy="4800240"/>
          </a:xfrm>
          <a:prstGeom prst="rect">
            <a:avLst/>
          </a:prstGeom>
        </p:spPr>
        <p:txBody>
          <a:bodyPr lIns="0" tIns="0" rIns="0" bIns="0" anchor="ctr"/>
          <a:lstStyle/>
          <a:p>
            <a:pPr algn="ctr"/>
            <a:r>
              <a:rPr lang="en-US" sz="3200" b="0" strike="noStrike" spc="-1">
                <a:solidFill>
                  <a:srgbClr val="000000"/>
                </a:solidFill>
                <a:uFill>
                  <a:solidFill>
                    <a:srgbClr val="FFFFFF"/>
                  </a:solidFill>
                </a:uFill>
                <a:latin typeface="Arial"/>
              </a:rPr>
              <a:t>Click to edit Master subtitle style</a:t>
            </a:r>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938551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914120" y="274680"/>
            <a:ext cx="9997200" cy="1142640"/>
          </a:xfrm>
          <a:prstGeom prst="rect">
            <a:avLst/>
          </a:prstGeom>
        </p:spPr>
        <p:txBody>
          <a:bodyPr lIns="0" tIns="0" rIns="0" bIns="0" anchor="ctr"/>
          <a:lstStyle/>
          <a:p>
            <a:r>
              <a:rPr lang="en-US" sz="1800" b="0" strike="noStrike" spc="-1">
                <a:solidFill>
                  <a:srgbClr val="000000"/>
                </a:solidFill>
                <a:uFill>
                  <a:solidFill>
                    <a:srgbClr val="FFFFFF"/>
                  </a:solidFill>
                </a:uFill>
                <a:latin typeface="Gill Sans MT"/>
              </a:rPr>
              <a:t>Click to edit Master title style</a:t>
            </a:r>
          </a:p>
        </p:txBody>
      </p:sp>
      <p:sp>
        <p:nvSpPr>
          <p:cNvPr id="16" name="PlaceHolder 2"/>
          <p:cNvSpPr>
            <a:spLocks noGrp="1"/>
          </p:cNvSpPr>
          <p:nvPr>
            <p:ph type="body"/>
          </p:nvPr>
        </p:nvSpPr>
        <p:spPr>
          <a:xfrm>
            <a:off x="1914120" y="1447920"/>
            <a:ext cx="9997200" cy="4800240"/>
          </a:xfrm>
          <a:prstGeom prst="rect">
            <a:avLst/>
          </a:prstGeom>
        </p:spPr>
        <p:txBody>
          <a:bodyPr lIns="0" tIns="0" rIns="0" bIns="0"/>
          <a:lstStyle/>
          <a:p>
            <a:pPr lvl="0"/>
            <a:r>
              <a:rPr lang="en-US" sz="3200" b="0" strike="noStrike" spc="-1">
                <a:solidFill>
                  <a:srgbClr val="000000"/>
                </a:solidFill>
                <a:uFill>
                  <a:solidFill>
                    <a:srgbClr val="FFFFFF"/>
                  </a:solidFill>
                </a:uFill>
                <a:latin typeface="Gill Sans MT"/>
              </a:rPr>
              <a:t>Click to edit Master text styles</a:t>
            </a:r>
          </a:p>
        </p:txBody>
      </p:sp>
    </p:spTree>
    <p:extLst>
      <p:ext uri="{BB962C8B-B14F-4D97-AF65-F5344CB8AC3E}">
        <p14:creationId xmlns:p14="http://schemas.microsoft.com/office/powerpoint/2010/main" val="249767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428853-2876-4354-8733-A1BA10FCD39E}" type="datetimeFigureOut">
              <a:rPr lang="en-US" smtClean="0"/>
              <a:pPr/>
              <a:t>12/15/20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00E40-BBFA-4E18-8D7B-4E926F9DA19D}" type="slidenum">
              <a:rPr lang="en-US" smtClean="0"/>
              <a:pPr/>
              <a:t>‹#›</a:t>
            </a:fld>
            <a:endParaRPr lang="en-US"/>
          </a:p>
        </p:txBody>
      </p:sp>
      <p:pic>
        <p:nvPicPr>
          <p:cNvPr id="7" name="Picture 6" descr="C:\Users\Mahesh Kumar Jha\Downloads\CMRIT NEW LOGO-01.png"/>
          <p:cNvPicPr/>
          <p:nvPr/>
        </p:nvPicPr>
        <p:blipFill rotWithShape="1">
          <a:blip r:embed="rId2"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l="10241" t="16175" r="4217"/>
          <a:stretch/>
        </p:blipFill>
        <p:spPr bwMode="auto">
          <a:xfrm>
            <a:off x="15" y="78533"/>
            <a:ext cx="1207643" cy="67794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28495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B428853-2876-4354-8733-A1BA10FCD39E}" type="datetimeFigureOut">
              <a:rPr lang="en-US" smtClean="0"/>
              <a:pPr/>
              <a:t>12/15/20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00E40-BBFA-4E18-8D7B-4E926F9DA19D}" type="slidenum">
              <a:rPr lang="en-US" smtClean="0"/>
              <a:pPr/>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2068159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428853-2876-4354-8733-A1BA10FCD39E}" type="datetimeFigureOut">
              <a:rPr lang="en-US" smtClean="0"/>
              <a:pPr/>
              <a:t>12/15/20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300E40-BBFA-4E18-8D7B-4E926F9DA19D}" type="slidenum">
              <a:rPr lang="en-US" smtClean="0"/>
              <a:pPr/>
              <a:t>‹#›</a:t>
            </a:fld>
            <a:endParaRPr lang="en-US"/>
          </a:p>
        </p:txBody>
      </p:sp>
    </p:spTree>
    <p:extLst>
      <p:ext uri="{BB962C8B-B14F-4D97-AF65-F5344CB8AC3E}">
        <p14:creationId xmlns:p14="http://schemas.microsoft.com/office/powerpoint/2010/main" val="341656724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B428853-2876-4354-8733-A1BA10FCD39E}" type="datetimeFigureOut">
              <a:rPr lang="en-US" smtClean="0"/>
              <a:pPr/>
              <a:t>12/15/20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300E40-BBFA-4E18-8D7B-4E926F9DA19D}" type="slidenum">
              <a:rPr lang="en-US" smtClean="0"/>
              <a:pPr/>
              <a:t>‹#›</a:t>
            </a:fld>
            <a:endParaRPr lang="en-US"/>
          </a:p>
        </p:txBody>
      </p:sp>
    </p:spTree>
    <p:extLst>
      <p:ext uri="{BB962C8B-B14F-4D97-AF65-F5344CB8AC3E}">
        <p14:creationId xmlns:p14="http://schemas.microsoft.com/office/powerpoint/2010/main" val="52497392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B428853-2876-4354-8733-A1BA10FCD39E}" type="datetimeFigureOut">
              <a:rPr lang="en-US" smtClean="0"/>
              <a:pPr/>
              <a:t>12/15/20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300E40-BBFA-4E18-8D7B-4E926F9DA19D}" type="slidenum">
              <a:rPr lang="en-US" smtClean="0"/>
              <a:pPr/>
              <a:t>‹#›</a:t>
            </a:fld>
            <a:endParaRPr lang="en-US"/>
          </a:p>
        </p:txBody>
      </p:sp>
    </p:spTree>
    <p:extLst>
      <p:ext uri="{BB962C8B-B14F-4D97-AF65-F5344CB8AC3E}">
        <p14:creationId xmlns:p14="http://schemas.microsoft.com/office/powerpoint/2010/main" val="308727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B428853-2876-4354-8733-A1BA10FCD39E}" type="datetimeFigureOut">
              <a:rPr lang="en-US" smtClean="0"/>
              <a:pPr/>
              <a:t>12/15/20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300E40-BBFA-4E18-8D7B-4E926F9DA19D}" type="slidenum">
              <a:rPr lang="en-US" smtClean="0"/>
              <a:pPr/>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2571118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428853-2876-4354-8733-A1BA10FCD39E}" type="datetimeFigureOut">
              <a:rPr lang="en-US" smtClean="0"/>
              <a:pPr/>
              <a:t>12/15/20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300E40-BBFA-4E18-8D7B-4E926F9DA19D}" type="slidenum">
              <a:rPr lang="en-US" smtClean="0"/>
              <a:pPr/>
              <a:t>‹#›</a:t>
            </a:fld>
            <a:endParaRPr lang="en-US"/>
          </a:p>
        </p:txBody>
      </p:sp>
    </p:spTree>
    <p:extLst>
      <p:ext uri="{BB962C8B-B14F-4D97-AF65-F5344CB8AC3E}">
        <p14:creationId xmlns:p14="http://schemas.microsoft.com/office/powerpoint/2010/main" val="75375235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B428853-2876-4354-8733-A1BA10FCD39E}" type="datetimeFigureOut">
              <a:rPr lang="en-US" smtClean="0"/>
              <a:pPr/>
              <a:t>12/15/20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300E40-BBFA-4E18-8D7B-4E926F9DA19D}" type="slidenum">
              <a:rPr lang="en-US" smtClean="0"/>
              <a:pPr/>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extLst>
      <p:ext uri="{BB962C8B-B14F-4D97-AF65-F5344CB8AC3E}">
        <p14:creationId xmlns:p14="http://schemas.microsoft.com/office/powerpoint/2010/main" val="3874862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B428853-2876-4354-8733-A1BA10FCD39E}" type="datetimeFigureOut">
              <a:rPr lang="en-US" smtClean="0"/>
              <a:pPr/>
              <a:t>12/15/20</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E300E40-BBFA-4E18-8D7B-4E926F9DA19D}" type="slidenum">
              <a:rPr lang="en-US" smtClean="0"/>
              <a:pPr/>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4843533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thinkpython2.com/code/Point1_soln.py" TargetMode="External"/><Relationship Id="rId2" Type="http://schemas.openxmlformats.org/officeDocument/2006/relationships/hyperlink" Target="http://greenteapress.com/thinkpython2/thinkpython2.pdf" TargetMode="External"/><Relationship Id="rId1" Type="http://schemas.openxmlformats.org/officeDocument/2006/relationships/slideLayout" Target="../slideLayouts/slideLayout2.xml"/><Relationship Id="rId4" Type="http://schemas.openxmlformats.org/officeDocument/2006/relationships/hyperlink" Target="http://thinkpython2.com/code/Time2.p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a:bodyPr>
          <a:lstStyle/>
          <a:p>
            <a:r>
              <a:rPr lang="en-US" sz="2800" b="1" dirty="0"/>
              <a:t>Important Questions for University Exam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430756"/>
          </a:xfrm>
        </p:spPr>
        <p:txBody>
          <a:bodyPr>
            <a:normAutofit fontScale="90000"/>
          </a:bodyPr>
          <a:lstStyle/>
          <a:p>
            <a:r>
              <a:rPr lang="en-US" sz="2800" dirty="0"/>
              <a:t>Questions</a:t>
            </a:r>
          </a:p>
        </p:txBody>
      </p:sp>
      <p:sp>
        <p:nvSpPr>
          <p:cNvPr id="3" name="Content Placeholder 2"/>
          <p:cNvSpPr>
            <a:spLocks noGrp="1"/>
          </p:cNvSpPr>
          <p:nvPr>
            <p:ph idx="1"/>
          </p:nvPr>
        </p:nvSpPr>
        <p:spPr>
          <a:xfrm>
            <a:off x="1489166" y="875211"/>
            <a:ext cx="10422418" cy="5373189"/>
          </a:xfrm>
          <a:ln>
            <a:solidFill>
              <a:schemeClr val="tx1"/>
            </a:solidFill>
          </a:ln>
        </p:spPr>
        <p:txBody>
          <a:bodyPr>
            <a:normAutofit fontScale="70000" lnSpcReduction="20000"/>
          </a:bodyPr>
          <a:lstStyle/>
          <a:p>
            <a:pPr marL="596646" lvl="0" indent="-514350">
              <a:buFont typeface="+mj-lt"/>
              <a:buAutoNum type="arabicPeriod"/>
            </a:pPr>
            <a:r>
              <a:rPr lang="en-US" dirty="0"/>
              <a:t>Explain the rules precedence used by Python to evaluate an expression.</a:t>
            </a:r>
            <a:endParaRPr lang="en-US" sz="2800" dirty="0"/>
          </a:p>
          <a:p>
            <a:pPr marL="596646" lvl="0" indent="-514350">
              <a:buFont typeface="+mj-lt"/>
              <a:buAutoNum type="arabicPeriod"/>
            </a:pPr>
            <a:r>
              <a:rPr lang="en-US" dirty="0"/>
              <a:t>Write a Python program to find the best of two average marks out of 3 tests marks accepted from user.</a:t>
            </a:r>
            <a:endParaRPr lang="en-US" sz="2800" dirty="0"/>
          </a:p>
          <a:p>
            <a:pPr marL="596646" lvl="0" indent="-514350">
              <a:buFont typeface="+mj-lt"/>
              <a:buAutoNum type="arabicPeriod"/>
            </a:pPr>
            <a:r>
              <a:rPr lang="en-US" dirty="0"/>
              <a:t>How Python handles the exceptions? Explain with a sample program</a:t>
            </a:r>
            <a:endParaRPr lang="en-US" sz="2800" dirty="0"/>
          </a:p>
          <a:p>
            <a:pPr marL="596646" lvl="0" indent="-514350">
              <a:buFont typeface="+mj-lt"/>
              <a:buAutoNum type="arabicPeriod"/>
            </a:pPr>
            <a:r>
              <a:rPr lang="en-US" dirty="0"/>
              <a:t>What is an expression made up of? What do all expressions do? Evaluate following expressions step-by-step</a:t>
            </a:r>
          </a:p>
          <a:p>
            <a:pPr marL="916686" lvl="1" indent="-514350">
              <a:buFont typeface="+mj-lt"/>
              <a:buAutoNum type="alphaLcPeriod"/>
            </a:pPr>
            <a:r>
              <a:rPr lang="en-US" dirty="0"/>
              <a:t> (5 - 1) * ((7 + 1) / (3 - 1))</a:t>
            </a:r>
          </a:p>
          <a:p>
            <a:pPr marL="916686" lvl="1" indent="-514350">
              <a:buFont typeface="+mj-lt"/>
              <a:buAutoNum type="alphaLcPeriod"/>
            </a:pPr>
            <a:r>
              <a:rPr lang="en-US" dirty="0"/>
              <a:t> 2 + 2 == 4 and not 2 + 2 == 5 and 2 * 2 == 2 + 2</a:t>
            </a:r>
          </a:p>
          <a:p>
            <a:pPr marL="596646" lvl="0" indent="-514350">
              <a:buFont typeface="+mj-lt"/>
              <a:buAutoNum type="arabicPeriod"/>
            </a:pPr>
            <a:r>
              <a:rPr lang="en-US" dirty="0"/>
              <a:t>Write a Python program to compute grade based on marks of our university. Write a program which repeatedly reads numbers until the user enters “done”. Once “done” is entered, print out the total, count, and average of the numbers. If the user enters anything other than a number, detect their mistake using try and except and print an error message and skip to the next number (use break &amp; continue also).  </a:t>
            </a:r>
          </a:p>
          <a:p>
            <a:pPr marL="596646" lvl="0" indent="-514350">
              <a:buFont typeface="+mj-lt"/>
              <a:buAutoNum type="arabicPeriod"/>
            </a:pPr>
            <a:r>
              <a:rPr lang="en-US" dirty="0"/>
              <a:t>Explain append(), insert(), sort(), del() &amp; pop() with example for the list,</a:t>
            </a:r>
            <a:endParaRPr lang="en-US" sz="2800" dirty="0"/>
          </a:p>
          <a:p>
            <a:pPr marL="596646" lvl="0" indent="-514350">
              <a:buFont typeface="+mj-lt"/>
              <a:buAutoNum type="arabicPeriod"/>
            </a:pPr>
            <a:r>
              <a:rPr lang="en-US" dirty="0"/>
              <a:t>Write a list comprehension to display Fibonacci series </a:t>
            </a:r>
            <a:r>
              <a:rPr lang="en-US" dirty="0" err="1"/>
              <a:t>upto</a:t>
            </a:r>
            <a:r>
              <a:rPr lang="en-US" dirty="0"/>
              <a:t> 30 terms</a:t>
            </a:r>
            <a:endParaRPr lang="en-US" sz="2800" dirty="0"/>
          </a:p>
          <a:p>
            <a:pPr marL="539496" indent="-457200">
              <a:buFont typeface="+mj-lt"/>
              <a:buAutoNum type="arabicPeriod"/>
            </a:pPr>
            <a:endParaRPr lang="en-US"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430756"/>
          </a:xfrm>
        </p:spPr>
        <p:txBody>
          <a:bodyPr>
            <a:normAutofit fontScale="90000"/>
          </a:bodyPr>
          <a:lstStyle/>
          <a:p>
            <a:r>
              <a:rPr lang="en-US" sz="2800" dirty="0"/>
              <a:t>Questions</a:t>
            </a:r>
          </a:p>
        </p:txBody>
      </p:sp>
      <p:sp>
        <p:nvSpPr>
          <p:cNvPr id="3" name="Content Placeholder 2"/>
          <p:cNvSpPr>
            <a:spLocks noGrp="1"/>
          </p:cNvSpPr>
          <p:nvPr>
            <p:ph idx="1"/>
          </p:nvPr>
        </p:nvSpPr>
        <p:spPr>
          <a:xfrm>
            <a:off x="1489166" y="875211"/>
            <a:ext cx="10422418" cy="5373189"/>
          </a:xfrm>
          <a:ln>
            <a:solidFill>
              <a:schemeClr val="tx1"/>
            </a:solidFill>
          </a:ln>
        </p:spPr>
        <p:txBody>
          <a:bodyPr>
            <a:normAutofit/>
          </a:bodyPr>
          <a:lstStyle/>
          <a:p>
            <a:pPr marL="539496" lvl="0" indent="-457200">
              <a:buFont typeface="+mj-lt"/>
              <a:buAutoNum type="arabicPeriod" startAt="8"/>
            </a:pPr>
            <a:r>
              <a:rPr lang="en-US" sz="2000" dirty="0"/>
              <a:t>Write a function that takes a list value as an argument and returns a string with all the items separated by a comma and a space, with and inserted before the last item. For example, passing the previous spam list to the function would return 'apples, bananas, tofu, and cats'. But your function should be able to work with any list value passed to it.</a:t>
            </a:r>
          </a:p>
          <a:p>
            <a:pPr marL="539496" lvl="0" indent="-457200">
              <a:buFont typeface="+mj-lt"/>
              <a:buAutoNum type="arabicPeriod" startAt="8"/>
            </a:pPr>
            <a:r>
              <a:rPr lang="en-US" sz="2000" dirty="0"/>
              <a:t>Write a Python program to read a string from user and to display frequency of characters in the string (using dictionary)</a:t>
            </a:r>
          </a:p>
          <a:p>
            <a:pPr marL="539496" lvl="0" indent="-457200">
              <a:buFont typeface="+mj-lt"/>
              <a:buAutoNum type="arabicPeriod" startAt="8"/>
            </a:pPr>
            <a:r>
              <a:rPr lang="en-US" sz="2000" dirty="0"/>
              <a:t>The </a:t>
            </a:r>
            <a:r>
              <a:rPr lang="en-US" sz="2000" dirty="0" err="1"/>
              <a:t>Collatz</a:t>
            </a:r>
            <a:r>
              <a:rPr lang="en-US" sz="2000" dirty="0"/>
              <a:t> Sequence: Write a function named </a:t>
            </a:r>
            <a:r>
              <a:rPr lang="en-US" sz="2000" dirty="0" err="1"/>
              <a:t>collatz</a:t>
            </a:r>
            <a:r>
              <a:rPr lang="en-US" sz="2000" dirty="0"/>
              <a:t>() that has one parameter named number. If number is even, then </a:t>
            </a:r>
            <a:r>
              <a:rPr lang="en-US" sz="2000" dirty="0" err="1"/>
              <a:t>collatz</a:t>
            </a:r>
            <a:r>
              <a:rPr lang="en-US" sz="2000" dirty="0"/>
              <a:t>() should print number // 2 and return this value. If number is odd, then </a:t>
            </a:r>
            <a:r>
              <a:rPr lang="en-US" sz="2000" dirty="0" err="1"/>
              <a:t>collatz</a:t>
            </a:r>
            <a:r>
              <a:rPr lang="en-US" sz="2000" dirty="0"/>
              <a:t>() should print and return 3 * number + 1. Then write a program that lets the user type in an integer and that keeps calling </a:t>
            </a:r>
            <a:r>
              <a:rPr lang="en-US" sz="2000" dirty="0" err="1"/>
              <a:t>collatz</a:t>
            </a:r>
            <a:r>
              <a:rPr lang="en-US" sz="2000" dirty="0"/>
              <a:t>() on that number until the function returns the value 1Write a program to read through a </a:t>
            </a:r>
            <a:r>
              <a:rPr lang="en-US" sz="2000" dirty="0" err="1"/>
              <a:t>ﬁle</a:t>
            </a:r>
            <a:r>
              <a:rPr lang="en-US" sz="2000" dirty="0"/>
              <a:t> and print the contents of the </a:t>
            </a:r>
            <a:r>
              <a:rPr lang="en-US" sz="2000" dirty="0" err="1"/>
              <a:t>ﬁle</a:t>
            </a:r>
            <a:r>
              <a:rPr lang="en-US" sz="2000" dirty="0"/>
              <a:t> (line by line) all in upper case.</a:t>
            </a:r>
          </a:p>
          <a:p>
            <a:pPr marL="539496" indent="-457200">
              <a:buFont typeface="+mj-lt"/>
              <a:buAutoNum type="arabicPeriod" startAt="8"/>
            </a:pPr>
            <a:r>
              <a:rPr lang="en-US" sz="2000" dirty="0"/>
              <a:t>Write a Mad </a:t>
            </a:r>
            <a:r>
              <a:rPr lang="en-US" sz="2000" dirty="0" err="1"/>
              <a:t>Libs</a:t>
            </a:r>
            <a:r>
              <a:rPr lang="en-US" sz="2000" dirty="0"/>
              <a:t> program in Python that reads in text files and lets the user add their own text anywhere the word ADJECTIVE, NOUN, ADVERB, or VERB appears in the text file. For example, a text file may look like this:      The ADJECTIVE panda walked to the NOUN and then VERB. A nearby NOUN was unaffected by these events.</a:t>
            </a:r>
            <a:endParaRPr lang="en-US"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430756"/>
          </a:xfrm>
        </p:spPr>
        <p:txBody>
          <a:bodyPr>
            <a:normAutofit fontScale="90000"/>
          </a:bodyPr>
          <a:lstStyle/>
          <a:p>
            <a:r>
              <a:rPr lang="en-US" sz="2800" dirty="0"/>
              <a:t>Questions</a:t>
            </a:r>
          </a:p>
        </p:txBody>
      </p:sp>
      <p:sp>
        <p:nvSpPr>
          <p:cNvPr id="3" name="Content Placeholder 2"/>
          <p:cNvSpPr>
            <a:spLocks noGrp="1"/>
          </p:cNvSpPr>
          <p:nvPr>
            <p:ph idx="1"/>
          </p:nvPr>
        </p:nvSpPr>
        <p:spPr>
          <a:xfrm>
            <a:off x="1489166" y="875211"/>
            <a:ext cx="10422418" cy="5373189"/>
          </a:xfrm>
          <a:ln>
            <a:solidFill>
              <a:schemeClr val="tx1"/>
            </a:solidFill>
          </a:ln>
        </p:spPr>
        <p:txBody>
          <a:bodyPr>
            <a:normAutofit/>
          </a:bodyPr>
          <a:lstStyle/>
          <a:p>
            <a:pPr marL="539496" lvl="0" indent="-457200">
              <a:buFont typeface="+mj-lt"/>
              <a:buAutoNum type="arabicPeriod" startAt="12"/>
            </a:pPr>
            <a:r>
              <a:rPr lang="en-US" sz="2000" dirty="0"/>
              <a:t>Write difference between step and over button of IDLE's debugger.</a:t>
            </a:r>
          </a:p>
          <a:p>
            <a:pPr marL="539496" lvl="0" indent="-457200">
              <a:buFont typeface="+mj-lt"/>
              <a:buAutoNum type="arabicPeriod" startAt="12"/>
            </a:pPr>
            <a:r>
              <a:rPr lang="en-US" sz="2000" dirty="0"/>
              <a:t>Explain copy() &amp; </a:t>
            </a:r>
            <a:r>
              <a:rPr lang="en-US" sz="2000" dirty="0" err="1"/>
              <a:t>deepcopy</a:t>
            </a:r>
            <a:r>
              <a:rPr lang="en-US" sz="2000" dirty="0"/>
              <a:t>() methods of copy module with examples.</a:t>
            </a:r>
          </a:p>
          <a:p>
            <a:pPr marL="539496" lvl="0" indent="-457200">
              <a:buFont typeface="+mj-lt"/>
              <a:buAutoNum type="arabicPeriod" startAt="12"/>
            </a:pPr>
            <a:r>
              <a:rPr lang="en-US" sz="2000" dirty="0"/>
              <a:t>How do we match multiple expressions using pipe ( | )? Write with example of raw strings also.</a:t>
            </a:r>
          </a:p>
          <a:p>
            <a:pPr marL="539496" lvl="0" indent="-457200">
              <a:buFont typeface="+mj-lt"/>
              <a:buAutoNum type="arabicPeriod" startAt="12"/>
            </a:pPr>
            <a:r>
              <a:rPr lang="en-US" sz="2000" dirty="0"/>
              <a:t>Write with examples about optional match with (question mark)?, (star) *, (plus)+, (dot) . , grouping with parentheses ( ) , curly brackets { }, caret ^ &amp; dollar $. </a:t>
            </a:r>
          </a:p>
          <a:p>
            <a:pPr marL="539496" lvl="0" indent="-457200">
              <a:buFont typeface="+mj-lt"/>
              <a:buAutoNum type="arabicPeriod" startAt="12"/>
            </a:pPr>
            <a:r>
              <a:rPr lang="en-US" sz="2000" dirty="0"/>
              <a:t>How do you combine </a:t>
            </a:r>
            <a:r>
              <a:rPr lang="en-US" sz="2000" dirty="0" err="1"/>
              <a:t>re.IGNORECASE</a:t>
            </a:r>
            <a:r>
              <a:rPr lang="en-US" sz="2000" dirty="0"/>
              <a:t>, </a:t>
            </a:r>
            <a:r>
              <a:rPr lang="en-US" sz="2000" dirty="0" err="1"/>
              <a:t>re.DOTALL</a:t>
            </a:r>
            <a:r>
              <a:rPr lang="en-US" sz="2000" dirty="0"/>
              <a:t> &amp; </a:t>
            </a:r>
            <a:r>
              <a:rPr lang="en-US" sz="2000" dirty="0" err="1"/>
              <a:t>re.VERBOSE</a:t>
            </a:r>
            <a:r>
              <a:rPr lang="en-US" sz="2000" dirty="0"/>
              <a:t>? write with example.</a:t>
            </a:r>
          </a:p>
          <a:p>
            <a:pPr marL="539496" lvl="0" indent="-457200">
              <a:buFont typeface="+mj-lt"/>
              <a:buAutoNum type="arabicPeriod" startAt="12"/>
            </a:pPr>
            <a:r>
              <a:rPr lang="en-US" sz="2000" dirty="0"/>
              <a:t>Write a Python code to extract phone numbers (10 digits) &amp; mail ids creating a text file address.txt.</a:t>
            </a:r>
          </a:p>
          <a:p>
            <a:pPr marL="539496" lvl="0" indent="-457200">
              <a:buFont typeface="+mj-lt"/>
              <a:buAutoNum type="arabicPeriod" startAt="12"/>
            </a:pPr>
            <a:r>
              <a:rPr lang="en-US" sz="2000" dirty="0"/>
              <a:t>Define the terms attributes instantiation, programmer defined type, object &amp; state diagram with examples</a:t>
            </a:r>
          </a:p>
          <a:p>
            <a:pPr marL="539496" lvl="0" indent="-457200">
              <a:buFont typeface="+mj-lt"/>
              <a:buAutoNum type="arabicPeriod" startAt="12"/>
            </a:pPr>
            <a:endParaRPr lang="en-US" sz="20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430756"/>
          </a:xfrm>
        </p:spPr>
        <p:txBody>
          <a:bodyPr>
            <a:normAutofit fontScale="90000"/>
          </a:bodyPr>
          <a:lstStyle/>
          <a:p>
            <a:r>
              <a:rPr lang="en-US" sz="2800" dirty="0"/>
              <a:t>Questions</a:t>
            </a:r>
          </a:p>
        </p:txBody>
      </p:sp>
      <p:sp>
        <p:nvSpPr>
          <p:cNvPr id="3" name="Content Placeholder 2"/>
          <p:cNvSpPr>
            <a:spLocks noGrp="1"/>
          </p:cNvSpPr>
          <p:nvPr>
            <p:ph idx="1"/>
          </p:nvPr>
        </p:nvSpPr>
        <p:spPr>
          <a:xfrm>
            <a:off x="1489166" y="875211"/>
            <a:ext cx="10422418" cy="5373189"/>
          </a:xfrm>
          <a:ln>
            <a:solidFill>
              <a:schemeClr val="tx1"/>
            </a:solidFill>
          </a:ln>
        </p:spPr>
        <p:txBody>
          <a:bodyPr>
            <a:normAutofit fontScale="85000" lnSpcReduction="20000"/>
          </a:bodyPr>
          <a:lstStyle/>
          <a:p>
            <a:pPr marL="596646" lvl="0" indent="-514350">
              <a:buFont typeface="+mj-lt"/>
              <a:buAutoNum type="arabicPeriod" startAt="19"/>
            </a:pPr>
            <a:r>
              <a:rPr lang="en-US" dirty="0"/>
              <a:t>Differentiate aliasing &amp; copying objects And deep copy &amp; shallow copy with example program in Python. </a:t>
            </a:r>
          </a:p>
          <a:p>
            <a:pPr marL="596646" lvl="0" indent="-514350">
              <a:buFont typeface="+mj-lt"/>
              <a:buAutoNum type="arabicPeriod" startAt="19"/>
            </a:pPr>
            <a:r>
              <a:rPr lang="en-US" dirty="0"/>
              <a:t>Write a definition for a class named Circle with attributes center and radius, where center is a Point object and radius is a number. Then write code for followings:</a:t>
            </a:r>
          </a:p>
          <a:p>
            <a:pPr marL="916686" lvl="1" indent="-514350">
              <a:buFont typeface="+mj-lt"/>
              <a:buAutoNum type="alphaLcPeriod"/>
            </a:pPr>
            <a:r>
              <a:rPr lang="en-US" dirty="0"/>
              <a:t>Instantiate a Circle object that represents a circle with its center at (150, 100) and radius 75.</a:t>
            </a:r>
            <a:endParaRPr lang="en-US" sz="2400" dirty="0"/>
          </a:p>
          <a:p>
            <a:pPr marL="916686" lvl="1" indent="-514350">
              <a:buFont typeface="+mj-lt"/>
              <a:buAutoNum type="alphaLcPeriod"/>
            </a:pPr>
            <a:r>
              <a:rPr lang="en-US" dirty="0"/>
              <a:t>Write a function named </a:t>
            </a:r>
            <a:r>
              <a:rPr lang="en-US" dirty="0" err="1"/>
              <a:t>point_in_circle</a:t>
            </a:r>
            <a:r>
              <a:rPr lang="en-US" dirty="0"/>
              <a:t> that takes a Circle and a Point and returns True if the Point lies in or on the boundary of the circle.</a:t>
            </a:r>
            <a:endParaRPr lang="en-US" sz="2400" dirty="0"/>
          </a:p>
          <a:p>
            <a:pPr marL="916686" lvl="1" indent="-514350">
              <a:buFont typeface="+mj-lt"/>
              <a:buAutoNum type="alphaLcPeriod"/>
            </a:pPr>
            <a:r>
              <a:rPr lang="en-US" dirty="0"/>
              <a:t>Write a function named </a:t>
            </a:r>
            <a:r>
              <a:rPr lang="en-US" dirty="0" err="1"/>
              <a:t>rect_in_circle</a:t>
            </a:r>
            <a:r>
              <a:rPr lang="en-US" dirty="0"/>
              <a:t> that takes a Circle and a Rectangle and returns True if the Rectangle lies entirely in or on the boundary of the circle.</a:t>
            </a:r>
            <a:endParaRPr lang="en-US" sz="2400" dirty="0"/>
          </a:p>
          <a:p>
            <a:pPr marL="916686" lvl="1" indent="-514350">
              <a:buFont typeface="+mj-lt"/>
              <a:buAutoNum type="alphaLcPeriod"/>
            </a:pPr>
            <a:r>
              <a:rPr lang="en-US" dirty="0"/>
              <a:t>Write a function named </a:t>
            </a:r>
            <a:r>
              <a:rPr lang="en-US" dirty="0" err="1"/>
              <a:t>rect_circle_overlap</a:t>
            </a:r>
            <a:r>
              <a:rPr lang="en-US" dirty="0"/>
              <a:t> that takes a Circle and a Rectangle and returns True if any of the corners of the Rectangle fall inside the circle. Or as a more challenging version, return True if any part of the Rectangle falls inside the circle.</a:t>
            </a:r>
            <a:endParaRPr lang="en-US" sz="2400" dirty="0"/>
          </a:p>
          <a:p>
            <a:pPr marL="539496" lvl="0" indent="-457200">
              <a:buFont typeface="+mj-lt"/>
              <a:buAutoNum type="arabicPeriod" startAt="19"/>
            </a:pPr>
            <a:endParaRPr lang="en-US"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430756"/>
          </a:xfrm>
        </p:spPr>
        <p:txBody>
          <a:bodyPr>
            <a:normAutofit fontScale="90000"/>
          </a:bodyPr>
          <a:lstStyle/>
          <a:p>
            <a:r>
              <a:rPr lang="en-US" sz="2800" dirty="0"/>
              <a:t>Questions</a:t>
            </a:r>
          </a:p>
        </p:txBody>
      </p:sp>
      <p:sp>
        <p:nvSpPr>
          <p:cNvPr id="3" name="Content Placeholder 2"/>
          <p:cNvSpPr>
            <a:spLocks noGrp="1"/>
          </p:cNvSpPr>
          <p:nvPr>
            <p:ph idx="1"/>
          </p:nvPr>
        </p:nvSpPr>
        <p:spPr>
          <a:xfrm>
            <a:off x="1489166" y="875211"/>
            <a:ext cx="10422418" cy="5373189"/>
          </a:xfrm>
          <a:ln>
            <a:solidFill>
              <a:schemeClr val="tx1"/>
            </a:solidFill>
          </a:ln>
        </p:spPr>
        <p:txBody>
          <a:bodyPr>
            <a:normAutofit lnSpcReduction="10000"/>
          </a:bodyPr>
          <a:lstStyle/>
          <a:p>
            <a:pPr marL="539496" lvl="0" indent="-457200">
              <a:buFont typeface="+mj-lt"/>
              <a:buAutoNum type="arabicPeriod" startAt="21"/>
            </a:pPr>
            <a:r>
              <a:rPr lang="en-US" sz="2000" dirty="0">
                <a:solidFill>
                  <a:srgbClr val="FF0000"/>
                </a:solidFill>
              </a:rPr>
              <a:t>Describe Pure functions and modifiers with example programs. </a:t>
            </a:r>
          </a:p>
          <a:p>
            <a:pPr marL="539496" lvl="0" indent="-457200">
              <a:buFont typeface="+mj-lt"/>
              <a:buAutoNum type="arabicPeriod" startAt="21"/>
            </a:pPr>
            <a:r>
              <a:rPr lang="en-US" sz="2000" dirty="0">
                <a:solidFill>
                  <a:srgbClr val="FF0000"/>
                </a:solidFill>
              </a:rPr>
              <a:t>Implement a Time class with methods for following features:</a:t>
            </a:r>
          </a:p>
          <a:p>
            <a:pPr marL="813816" lvl="1" indent="-457200">
              <a:buFont typeface="+mj-lt"/>
              <a:buAutoNum type="alphaLcPeriod"/>
            </a:pPr>
            <a:r>
              <a:rPr lang="en-US" sz="1600" dirty="0">
                <a:solidFill>
                  <a:srgbClr val="FF0000"/>
                </a:solidFill>
              </a:rPr>
              <a:t>To display time in HH:MM:SS with __</a:t>
            </a:r>
            <a:r>
              <a:rPr lang="en-US" sz="1600" dirty="0" err="1">
                <a:solidFill>
                  <a:srgbClr val="FF0000"/>
                </a:solidFill>
              </a:rPr>
              <a:t>str</a:t>
            </a:r>
            <a:r>
              <a:rPr lang="en-US" sz="1600" dirty="0">
                <a:solidFill>
                  <a:srgbClr val="FF0000"/>
                </a:solidFill>
              </a:rPr>
              <a:t>__ () method</a:t>
            </a:r>
          </a:p>
          <a:p>
            <a:pPr marL="813816" lvl="1" indent="-457200">
              <a:buFont typeface="+mj-lt"/>
              <a:buAutoNum type="alphaLcPeriod"/>
            </a:pPr>
            <a:r>
              <a:rPr lang="en-US" sz="1600" dirty="0">
                <a:solidFill>
                  <a:srgbClr val="FF0000"/>
                </a:solidFill>
              </a:rPr>
              <a:t>To add two time objects (using function overloading)</a:t>
            </a:r>
          </a:p>
          <a:p>
            <a:pPr marL="539496" lvl="0" indent="-457200">
              <a:buFont typeface="+mj-lt"/>
              <a:buAutoNum type="arabicPeriod" startAt="21"/>
            </a:pPr>
            <a:r>
              <a:rPr lang="en-US" sz="2000" dirty="0">
                <a:solidFill>
                  <a:srgbClr val="FF0000"/>
                </a:solidFill>
              </a:rPr>
              <a:t>To add number of seconds (as 1</a:t>
            </a:r>
            <a:r>
              <a:rPr lang="en-US" sz="2000" baseline="30000" dirty="0">
                <a:solidFill>
                  <a:srgbClr val="FF0000"/>
                </a:solidFill>
              </a:rPr>
              <a:t>st</a:t>
            </a:r>
            <a:r>
              <a:rPr lang="en-US" sz="2000" dirty="0">
                <a:solidFill>
                  <a:srgbClr val="FF0000"/>
                </a:solidFill>
              </a:rPr>
              <a:t>  or 2</a:t>
            </a:r>
            <a:r>
              <a:rPr lang="en-US" sz="2000" baseline="30000" dirty="0">
                <a:solidFill>
                  <a:srgbClr val="FF0000"/>
                </a:solidFill>
              </a:rPr>
              <a:t>nd</a:t>
            </a:r>
            <a:r>
              <a:rPr lang="en-US" sz="2000" dirty="0">
                <a:solidFill>
                  <a:srgbClr val="FF0000"/>
                </a:solidFill>
              </a:rPr>
              <a:t> argument) with a time object &amp; display the result.</a:t>
            </a:r>
          </a:p>
          <a:p>
            <a:pPr marL="539496" lvl="0" indent="-457200">
              <a:buFont typeface="+mj-lt"/>
              <a:buAutoNum type="arabicPeriod" startAt="21"/>
            </a:pPr>
            <a:r>
              <a:rPr lang="en-US" sz="2000" dirty="0">
                <a:solidFill>
                  <a:srgbClr val="FF0000"/>
                </a:solidFill>
              </a:rPr>
              <a:t>Describe </a:t>
            </a:r>
            <a:r>
              <a:rPr lang="en-US" sz="2000" dirty="0" err="1">
                <a:solidFill>
                  <a:srgbClr val="FF0000"/>
                </a:solidFill>
              </a:rPr>
              <a:t>BeautyfulSoup</a:t>
            </a:r>
            <a:r>
              <a:rPr lang="en-US" sz="2000" dirty="0">
                <a:solidFill>
                  <a:srgbClr val="FF0000"/>
                </a:solidFill>
              </a:rPr>
              <a:t> module with example of extracting the information from a HTML page.</a:t>
            </a:r>
          </a:p>
          <a:p>
            <a:pPr marL="539496" lvl="0" indent="-457200">
              <a:buFont typeface="+mj-lt"/>
              <a:buAutoNum type="arabicPeriod" startAt="21"/>
            </a:pPr>
            <a:r>
              <a:rPr lang="en-US" sz="2000" dirty="0">
                <a:solidFill>
                  <a:srgbClr val="FF0000"/>
                </a:solidFill>
              </a:rPr>
              <a:t>Write notes on </a:t>
            </a:r>
            <a:r>
              <a:rPr lang="en-US" sz="2000" dirty="0" err="1">
                <a:solidFill>
                  <a:srgbClr val="FF0000"/>
                </a:solidFill>
              </a:rPr>
              <a:t>i</a:t>
            </a:r>
            <a:r>
              <a:rPr lang="en-US" sz="2000" dirty="0">
                <a:solidFill>
                  <a:srgbClr val="FF0000"/>
                </a:solidFill>
              </a:rPr>
              <a:t>. CSS selectors &amp; ii. selenium modules with examples.</a:t>
            </a:r>
          </a:p>
          <a:p>
            <a:pPr marL="539496" lvl="0" indent="-457200">
              <a:buFont typeface="+mj-lt"/>
              <a:buAutoNum type="arabicPeriod" startAt="21"/>
            </a:pPr>
            <a:r>
              <a:rPr lang="en-US" sz="2000" dirty="0">
                <a:solidFill>
                  <a:srgbClr val="FF0000"/>
                </a:solidFill>
              </a:rPr>
              <a:t>Write Python Codes/Program to print row values of active sheet in separate lines importing </a:t>
            </a:r>
            <a:r>
              <a:rPr lang="en-US" sz="2000" dirty="0" err="1">
                <a:solidFill>
                  <a:srgbClr val="FF0000"/>
                </a:solidFill>
              </a:rPr>
              <a:t>openpyxl</a:t>
            </a:r>
            <a:r>
              <a:rPr lang="en-US" sz="2000" dirty="0">
                <a:solidFill>
                  <a:srgbClr val="FF0000"/>
                </a:solidFill>
              </a:rPr>
              <a:t> module.</a:t>
            </a:r>
          </a:p>
          <a:p>
            <a:pPr marL="539496" lvl="0" indent="-457200">
              <a:buFont typeface="+mj-lt"/>
              <a:buAutoNum type="arabicPeriod" startAt="21"/>
            </a:pPr>
            <a:r>
              <a:rPr lang="en-US" sz="2000" dirty="0">
                <a:solidFill>
                  <a:srgbClr val="FF0000"/>
                </a:solidFill>
              </a:rPr>
              <a:t>Write Python code to display a chart for the data series reference 1,1 to 10,1 in the active sheet of 'cse5b.xlsx'</a:t>
            </a:r>
          </a:p>
          <a:p>
            <a:pPr marL="539496" lvl="0" indent="-457200">
              <a:buFont typeface="+mj-lt"/>
              <a:buAutoNum type="arabicPeriod" startAt="21"/>
            </a:pPr>
            <a:r>
              <a:rPr lang="en-US" sz="2000" dirty="0">
                <a:solidFill>
                  <a:srgbClr val="FF0000"/>
                </a:solidFill>
              </a:rPr>
              <a:t>Write Python cods/program to overlay contents of one page of a </a:t>
            </a:r>
            <a:r>
              <a:rPr lang="en-US" sz="2000" dirty="0" err="1">
                <a:solidFill>
                  <a:srgbClr val="FF0000"/>
                </a:solidFill>
              </a:rPr>
              <a:t>pdf</a:t>
            </a:r>
            <a:r>
              <a:rPr lang="en-US" sz="2000" dirty="0">
                <a:solidFill>
                  <a:srgbClr val="FF0000"/>
                </a:solidFill>
              </a:rPr>
              <a:t> file over another </a:t>
            </a:r>
            <a:r>
              <a:rPr lang="en-US" sz="2000" dirty="0" err="1">
                <a:solidFill>
                  <a:srgbClr val="FF0000"/>
                </a:solidFill>
              </a:rPr>
              <a:t>pdf</a:t>
            </a:r>
            <a:r>
              <a:rPr lang="en-US" sz="2000" dirty="0">
                <a:solidFill>
                  <a:srgbClr val="FF0000"/>
                </a:solidFill>
              </a:rPr>
              <a:t> file.  </a:t>
            </a:r>
          </a:p>
          <a:p>
            <a:pPr marL="539496" lvl="0" indent="-457200">
              <a:buFont typeface="+mj-lt"/>
              <a:buAutoNum type="arabicPeriod" startAt="21"/>
            </a:pPr>
            <a:r>
              <a:rPr lang="en-US" sz="2000" dirty="0">
                <a:solidFill>
                  <a:srgbClr val="FF0000"/>
                </a:solidFill>
              </a:rPr>
              <a:t>Define reader object of CSV module. Write python code to print all the lines of active sheet of a file 'Example.csv'</a:t>
            </a:r>
          </a:p>
          <a:p>
            <a:pPr marL="539496" lvl="0" indent="-457200">
              <a:buFont typeface="+mj-lt"/>
              <a:buAutoNum type="arabicPeriod" startAt="21"/>
            </a:pPr>
            <a:r>
              <a:rPr lang="en-US" sz="2000" dirty="0">
                <a:solidFill>
                  <a:srgbClr val="FF0000"/>
                </a:solidFill>
              </a:rPr>
              <a:t>Explain JSON module with its methods loads() and dumps() with example codes.</a:t>
            </a:r>
          </a:p>
          <a:p>
            <a:pPr marL="539496" lvl="0" indent="-457200">
              <a:buFont typeface="+mj-lt"/>
              <a:buAutoNum type="arabicPeriod" startAt="21"/>
            </a:pPr>
            <a:endParaRPr lang="en-US"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and credits</a:t>
            </a:r>
          </a:p>
        </p:txBody>
      </p:sp>
      <p:sp>
        <p:nvSpPr>
          <p:cNvPr id="3" name="Content Placeholder 2"/>
          <p:cNvSpPr>
            <a:spLocks noGrp="1"/>
          </p:cNvSpPr>
          <p:nvPr>
            <p:ph idx="1"/>
          </p:nvPr>
        </p:nvSpPr>
        <p:spPr>
          <a:xfrm>
            <a:off x="1251678" y="1268590"/>
            <a:ext cx="10178322" cy="4975456"/>
          </a:xfrm>
          <a:ln>
            <a:solidFill>
              <a:schemeClr val="tx1"/>
            </a:solidFill>
          </a:ln>
        </p:spPr>
        <p:txBody>
          <a:bodyPr>
            <a:noAutofit/>
          </a:bodyPr>
          <a:lstStyle/>
          <a:p>
            <a:pPr>
              <a:buNone/>
            </a:pPr>
            <a:r>
              <a:rPr lang="en-US" sz="2000" dirty="0"/>
              <a:t>Text Books</a:t>
            </a:r>
          </a:p>
          <a:p>
            <a:r>
              <a:rPr lang="en-US" sz="2000" dirty="0"/>
              <a:t>2. Allen B. Downey, </a:t>
            </a:r>
            <a:r>
              <a:rPr lang="en-US" sz="2000" b="1" dirty="0"/>
              <a:t>“Think Python: How to Think Like a Computer Scientist”, 2nd Edition, </a:t>
            </a:r>
            <a:r>
              <a:rPr lang="en-US" sz="2000" dirty="0"/>
              <a:t>Green Tea Press, 2015. (Available under CC-BY-NC license at </a:t>
            </a:r>
            <a:r>
              <a:rPr lang="en-US" sz="2000" dirty="0">
                <a:hlinkClick r:id="rId2"/>
              </a:rPr>
              <a:t>http://greenteapress.com/thinkpython2/thinkpython2.pdf</a:t>
            </a:r>
            <a:r>
              <a:rPr lang="en-US" sz="2000" dirty="0"/>
              <a:t>) (Chapters 15 to 18) </a:t>
            </a:r>
          </a:p>
          <a:p>
            <a:pPr>
              <a:buNone/>
            </a:pPr>
            <a:r>
              <a:rPr lang="en-US" sz="2000" dirty="0"/>
              <a:t>    (Download </a:t>
            </a:r>
            <a:r>
              <a:rPr lang="en-US" sz="2000" dirty="0" err="1"/>
              <a:t>pdf</a:t>
            </a:r>
            <a:r>
              <a:rPr lang="en-US" sz="2000" dirty="0"/>
              <a:t>/html files from the above links)</a:t>
            </a:r>
          </a:p>
          <a:p>
            <a:r>
              <a:rPr lang="en-US" sz="2000" dirty="0"/>
              <a:t>Code examples from this chapter are available from http://thinkpython2.com/code/ Point1.py; solutions to the exercises are available from </a:t>
            </a:r>
          </a:p>
          <a:p>
            <a:pPr>
              <a:buNone/>
            </a:pPr>
            <a:r>
              <a:rPr lang="en-US" sz="2000" dirty="0"/>
              <a:t>     </a:t>
            </a:r>
            <a:r>
              <a:rPr lang="en-US" sz="2000" dirty="0">
                <a:hlinkClick r:id="rId3"/>
              </a:rPr>
              <a:t>http://thinkpython2.com/code/Point1_soln.py</a:t>
            </a:r>
            <a:endParaRPr lang="en-US" sz="2000" dirty="0"/>
          </a:p>
          <a:p>
            <a:pPr>
              <a:buNone/>
            </a:pPr>
            <a:r>
              <a:rPr lang="en-US" sz="2000" dirty="0"/>
              <a:t>     </a:t>
            </a:r>
            <a:r>
              <a:rPr lang="en-US" sz="2000" dirty="0">
                <a:hlinkClick r:id="rId4"/>
              </a:rPr>
              <a:t>http://thinkpython2.com/code/Time2.py</a:t>
            </a:r>
            <a:endParaRPr lang="en-US" sz="2000" dirty="0"/>
          </a:p>
          <a:p>
            <a:r>
              <a:rPr lang="en-US" sz="2000" dirty="0"/>
              <a:t>Visit Faulty portal for PAP &amp; ADP for lecture notes &amp; Programs</a:t>
            </a:r>
          </a:p>
          <a:p>
            <a:endParaRPr lang="en-US" sz="2000" dirty="0"/>
          </a:p>
          <a:p>
            <a:pPr>
              <a:buNone/>
            </a:pPr>
            <a:endParaRPr lang="en-US" sz="2000" dirty="0"/>
          </a:p>
          <a:p>
            <a:pPr>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athena xmlns="http://schemas.microsoft.com/edu/athena" version="0.1.3209.0">
  <media streamable="true" recordStart="71561" recordEnd="118427" recordLength="283509" start="71561" end="118427" audioFormat="{00001610-0000-0010-8000-00AA00389B71}" audioRate="44100" muted="false" volume="0.8" fadeIn="0" fadeOut="0" videoFormat="{34363248-0000-0010-8000-00AA00389B71}" videoRate="20" videoWidth="320" videoHeight="240"/>
</athena>
</file>

<file path=customXml/item2.xml><?xml version="1.0" encoding="utf-8"?>
<athena xmlns="http://schemas.microsoft.com/edu/athena" version="0.1.3209.0">
  <media streamable="true" recordStart="32081" recordEnd="66691" recordLength="283509" start="32081" end="66691" audioFormat="{00001610-0000-0010-8000-00AA00389B71}" audioRate="44100" muted="false" volume="0.8" fadeIn="0" fadeOut="0" videoFormat="{34363248-0000-0010-8000-00AA00389B71}" videoRate="20" videoWidth="320" videoHeight="240"/>
</athena>
</file>

<file path=customXml/item3.xml><?xml version="1.0" encoding="utf-8"?>
<athena xmlns="http://schemas.microsoft.com/edu/athena" version="0.1.3209.0">
  <media streamable="true" recordStart="0" recordEnd="32081" recordLength="283509" start="0" end="32081" audioFormat="{00001610-0000-0010-8000-00AA00389B71}" audioRate="44100" muted="false" volume="0.8" fadeIn="0" fadeOut="0" videoFormat="{34363248-0000-0010-8000-00AA00389B71}" videoRate="20" videoWidth="320" videoHeight="240"/>
</athena>
</file>

<file path=customXml/item4.xml><?xml version="1.0" encoding="utf-8"?>
<athena xmlns="http://schemas.microsoft.com/edu/athena" version="0.1.3209.0">
  <media streamable="true" recordStart="118427" recordEnd="155524" recordLength="283509" start="118427" end="155524" audioFormat="{00001610-0000-0010-8000-00AA00389B71}" audioRate="44100" muted="false" volume="0.8" fadeIn="0" fadeOut="0" videoFormat="{34363248-0000-0010-8000-00AA00389B71}" videoRate="20" videoWidth="320" videoHeight="240"/>
</athena>
</file>

<file path=customXml/item5.xml><?xml version="1.0" encoding="utf-8"?>
<athena xmlns="http://schemas.microsoft.com/edu/athena" version="0.1.3209.0">
  <media streamable="true" recordStart="66691" recordEnd="71561" recordLength="283509" start="66691" end="71561" audioFormat="{00001610-0000-0010-8000-00AA00389B71}" audioRate="44100" muted="false" volume="0.8" fadeIn="0" fadeOut="0" videoFormat="{34363248-0000-0010-8000-00AA00389B71}" videoRate="20" videoWidth="320" videoHeight="240"/>
</athena>
</file>

<file path=customXml/item6.xml><?xml version="1.0" encoding="utf-8"?>
<athena xmlns="http://schemas.microsoft.com/edu/athena" version="0.1.3209.0">
  <media streamable="true" recordStart="155524" recordEnd="283509" recordLength="283509" start="155524" end="283509" audioFormat="{00001610-0000-0010-8000-00AA00389B71}" audioRate="44100" muted="false" volume="0.8" fadeIn="0" fadeOut="0" videoFormat="{34363248-0000-0010-8000-00AA00389B71}" videoRate="20" videoWidth="320" videoHeight="240"/>
</athena>
</file>

<file path=customXml/itemProps1.xml><?xml version="1.0" encoding="utf-8"?>
<ds:datastoreItem xmlns:ds="http://schemas.openxmlformats.org/officeDocument/2006/customXml" ds:itemID="{377819B2-C589-4647-A5B1-89EB54CD73F6}">
  <ds:schemaRefs>
    <ds:schemaRef ds:uri="http://schemas.microsoft.com/edu/athena"/>
  </ds:schemaRefs>
</ds:datastoreItem>
</file>

<file path=customXml/itemProps2.xml><?xml version="1.0" encoding="utf-8"?>
<ds:datastoreItem xmlns:ds="http://schemas.openxmlformats.org/officeDocument/2006/customXml" ds:itemID="{00A079E2-4C9E-4E8C-84BD-AFD7B5023C69}">
  <ds:schemaRefs>
    <ds:schemaRef ds:uri="http://schemas.microsoft.com/edu/athena"/>
  </ds:schemaRefs>
</ds:datastoreItem>
</file>

<file path=customXml/itemProps3.xml><?xml version="1.0" encoding="utf-8"?>
<ds:datastoreItem xmlns:ds="http://schemas.openxmlformats.org/officeDocument/2006/customXml" ds:itemID="{5D10E7BD-5377-48A8-84E7-594B7AEE9871}">
  <ds:schemaRefs>
    <ds:schemaRef ds:uri="http://schemas.microsoft.com/edu/athena"/>
  </ds:schemaRefs>
</ds:datastoreItem>
</file>

<file path=customXml/itemProps4.xml><?xml version="1.0" encoding="utf-8"?>
<ds:datastoreItem xmlns:ds="http://schemas.openxmlformats.org/officeDocument/2006/customXml" ds:itemID="{65F97D64-55F2-4183-B5C3-5751FD118940}">
  <ds:schemaRefs>
    <ds:schemaRef ds:uri="http://schemas.microsoft.com/edu/athena"/>
  </ds:schemaRefs>
</ds:datastoreItem>
</file>

<file path=customXml/itemProps5.xml><?xml version="1.0" encoding="utf-8"?>
<ds:datastoreItem xmlns:ds="http://schemas.openxmlformats.org/officeDocument/2006/customXml" ds:itemID="{2CF3068E-A0F0-462C-9743-904AD89C8CEB}">
  <ds:schemaRefs>
    <ds:schemaRef ds:uri="http://schemas.microsoft.com/edu/athena"/>
  </ds:schemaRefs>
</ds:datastoreItem>
</file>

<file path=customXml/itemProps6.xml><?xml version="1.0" encoding="utf-8"?>
<ds:datastoreItem xmlns:ds="http://schemas.openxmlformats.org/officeDocument/2006/customXml" ds:itemID="{14FBD0BD-F8AE-4AB9-83C4-46B5D17D0E96}">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CSE_HOD presentation 2019-20 Even FINAL</Template>
  <TotalTime>22296</TotalTime>
  <Words>1151</Words>
  <Application>Microsoft Macintosh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Verdana</vt:lpstr>
      <vt:lpstr>Wingdings 2</vt:lpstr>
      <vt:lpstr>Solstice</vt:lpstr>
      <vt:lpstr>Contents</vt:lpstr>
      <vt:lpstr>Questions</vt:lpstr>
      <vt:lpstr>Questions</vt:lpstr>
      <vt:lpstr>Questions</vt:lpstr>
      <vt:lpstr>Questions</vt:lpstr>
      <vt:lpstr>Questions</vt:lpstr>
      <vt:lpstr>References and credits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Sree</dc:creator>
  <cp:lastModifiedBy>madhava gaikwad</cp:lastModifiedBy>
  <cp:revision>1327</cp:revision>
  <dcterms:created xsi:type="dcterms:W3CDTF">2020-04-01T12:35:58Z</dcterms:created>
  <dcterms:modified xsi:type="dcterms:W3CDTF">2020-12-16T03:56:19Z</dcterms:modified>
</cp:coreProperties>
</file>