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1" r:id="rId5"/>
    <p:sldId id="262" r:id="rId6"/>
    <p:sldId id="265" r:id="rId7"/>
    <p:sldId id="266" r:id="rId8"/>
    <p:sldId id="267" r:id="rId9"/>
    <p:sldId id="268" r:id="rId10"/>
    <p:sldId id="269"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63.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524" y="804333"/>
            <a:ext cx="12188952" cy="5249334"/>
          </a:xfrm>
          <a:prstGeom prst="rect">
            <a:avLst/>
          </a:prstGeom>
          <a:pattFill prst="lgGrid">
            <a:fgClr>
              <a:srgbClr val="EBEEF2"/>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6096000" y="0"/>
            <a:ext cx="6096000"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a:off x="763425" y="2818150"/>
            <a:ext cx="6769707" cy="25718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ctrTitle"/>
          </p:nvPr>
        </p:nvSpPr>
        <p:spPr>
          <a:xfrm>
            <a:off x="973836" y="2818256"/>
            <a:ext cx="6318854" cy="1871330"/>
          </a:xfrm>
        </p:spPr>
        <p:txBody>
          <a:bodyPr anchor="b">
            <a:normAutofit fontScale="90000"/>
          </a:bodyPr>
          <a:lstStyle/>
          <a:p>
            <a:pPr algn="l"/>
            <a:r>
              <a:rPr kumimoji="1" lang="ru-RU" altLang="zh-CN" sz="4800" b="1" dirty="0">
                <a:solidFill>
                  <a:schemeClr val="bg1"/>
                </a:solidFill>
                <a:effectLst>
                  <a:glow>
                    <a:schemeClr val="tx1">
                      <a:alpha val="40000"/>
                    </a:schemeClr>
                  </a:glow>
                </a:effectLst>
                <a:latin typeface="Consolas" panose="020B0609020204030204" pitchFamily="49" charset="0"/>
                <a:cs typeface="Consolas" panose="020B0609020204030204" pitchFamily="49" charset="0"/>
              </a:rPr>
              <a:t>Распределитель задач</a:t>
            </a:r>
            <a:r>
              <a:rPr kumimoji="1" lang="en-US" altLang="zh-CN" sz="4800" b="1" dirty="0">
                <a:solidFill>
                  <a:schemeClr val="bg1"/>
                </a:solidFill>
                <a:effectLst>
                  <a:glow>
                    <a:schemeClr val="tx1">
                      <a:alpha val="40000"/>
                    </a:schemeClr>
                  </a:glow>
                </a:effectLst>
                <a:latin typeface="Consolas" panose="020B0609020204030204" pitchFamily="49" charset="0"/>
                <a:cs typeface="Consolas" panose="020B0609020204030204" pitchFamily="49" charset="0"/>
              </a:rPr>
              <a:t> </a:t>
            </a:r>
            <a:r>
              <a:rPr kumimoji="1" lang="ru-RU" altLang="zh-CN" sz="4800" b="1" dirty="0">
                <a:solidFill>
                  <a:schemeClr val="bg1"/>
                </a:solidFill>
                <a:effectLst>
                  <a:glow>
                    <a:schemeClr val="tx1">
                      <a:alpha val="40000"/>
                    </a:schemeClr>
                  </a:glow>
                </a:effectLst>
                <a:latin typeface="Consolas" panose="020B0609020204030204" pitchFamily="49" charset="0"/>
                <a:cs typeface="Consolas" panose="020B0609020204030204" pitchFamily="49" charset="0"/>
              </a:rPr>
              <a:t>для командной работы</a:t>
            </a:r>
            <a:endParaRPr kumimoji="1" lang="zh-CN" altLang="en-US" sz="4800" b="1" dirty="0">
              <a:solidFill>
                <a:schemeClr val="bg1"/>
              </a:solidFill>
              <a:effectLst>
                <a:glow>
                  <a:schemeClr val="tx1">
                    <a:alpha val="40000"/>
                  </a:schemeClr>
                </a:glow>
              </a:effectLst>
              <a:latin typeface="Consolas" panose="020B0609020204030204" pitchFamily="49" charset="0"/>
              <a:cs typeface="Consolas" panose="020B0609020204030204" pitchFamily="49" charset="0"/>
            </a:endParaRPr>
          </a:p>
        </p:txBody>
      </p:sp>
      <p:sp>
        <p:nvSpPr>
          <p:cNvPr id="3" name="副标题 2"/>
          <p:cNvSpPr>
            <a:spLocks noGrp="1"/>
          </p:cNvSpPr>
          <p:nvPr>
            <p:ph type="subTitle" idx="1"/>
          </p:nvPr>
        </p:nvSpPr>
        <p:spPr>
          <a:xfrm>
            <a:off x="973836" y="4657063"/>
            <a:ext cx="6320378" cy="648583"/>
          </a:xfrm>
        </p:spPr>
        <p:txBody>
          <a:bodyPr>
            <a:normAutofit/>
          </a:bodyPr>
          <a:lstStyle/>
          <a:p>
            <a:pPr algn="l"/>
            <a:r>
              <a:rPr kumimoji="1" lang="zh-CN" altLang="en-US" sz="2000" dirty="0">
                <a:solidFill>
                  <a:schemeClr val="bg1"/>
                </a:solidFill>
                <a:effectLst>
                  <a:glow>
                    <a:schemeClr val="tx1">
                      <a:alpha val="40000"/>
                    </a:schemeClr>
                  </a:glow>
                </a:effectLst>
                <a:latin typeface="Consolas" panose="020B0609020204030204" pitchFamily="49" charset="0"/>
                <a:cs typeface="Consolas" panose="020B0609020204030204" pitchFamily="49" charset="0"/>
              </a:rPr>
              <a:t>Е Хэн</a:t>
            </a:r>
            <a:endParaRPr kumimoji="1" lang="zh-CN" altLang="en-US" sz="2000" dirty="0">
              <a:solidFill>
                <a:schemeClr val="bg1"/>
              </a:solidFill>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36330" y="1160326"/>
            <a:ext cx="6852745" cy="4537348"/>
          </a:xfrm>
        </p:spPr>
        <p:txBody>
          <a:bodyPr anchor="ctr">
            <a:normAutofit/>
          </a:bodyPr>
          <a:lstStyle/>
          <a:p>
            <a:pPr marL="0" indent="0">
              <a:buNone/>
            </a:pPr>
            <a:r>
              <a:rPr kumimoji="1" altLang="zh-CN" dirty="0"/>
              <a:t>In this era full of creativity and imagination, everyone has their own unique ideas and understandings, but the fast pace of life always makes our good ideas fleeting. When we come to the coffee shop and prepare to start drinking a cup of hot coffee, and continued our ideas, but found that there was no inspiration at this time. In this case, how to collect people's ideas efficiently and immediately is exactly what we want to do. Sounds fun? We think so too. We don’t just copy existing companies’ models, but we also provide new features that make collecting ideas from our lives more convenient and fun!</a:t>
            </a:r>
            <a:endParaRPr kumimoji="1" altLang="zh-CN" dirty="0"/>
          </a:p>
        </p:txBody>
      </p:sp>
      <p:sp useBgFill="1">
        <p:nvSpPr>
          <p:cNvPr id="13" name="Rectangle 12"/>
          <p:cNvSpPr>
            <a:spLocks noGrp="1" noRot="1" noChangeAspect="1" noMove="1" noResize="1" noEditPoints="1" noAdjustHandles="1" noChangeArrowheads="1" noChangeShapeType="1" noTextEdit="1"/>
          </p:cNvSpPr>
          <p:nvPr/>
        </p:nvSpPr>
        <p:spPr>
          <a:xfrm>
            <a:off x="7533132" y="0"/>
            <a:ext cx="465734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p:cNvSpPr>
            <a:spLocks noGrp="1"/>
          </p:cNvSpPr>
          <p:nvPr>
            <p:ph type="sldNum" sz="quarter" idx="12"/>
          </p:nvPr>
        </p:nvSpPr>
        <p:spPr>
          <a:xfrm>
            <a:off x="10707624" y="6356349"/>
            <a:ext cx="841248" cy="365125"/>
          </a:xfrm>
        </p:spPr>
        <p:txBody>
          <a:bodyPr>
            <a:normAutofit/>
          </a:bodyPr>
          <a:lstStyle/>
          <a:p>
            <a:pPr>
              <a:spcAft>
                <a:spcPts val="600"/>
              </a:spcAft>
            </a:pPr>
            <a:fld id="{81D2C36F-4504-47C0-B82F-A167342A2754}" type="slidenum">
              <a:rPr lang="en-US">
                <a:solidFill>
                  <a:srgbClr val="000000"/>
                </a:solidFill>
              </a:rPr>
            </a:fld>
            <a:endParaRPr lang="en-US">
              <a:solidFill>
                <a:srgbClr val="000000"/>
              </a:solidFill>
            </a:endParaRPr>
          </a:p>
        </p:txBody>
      </p:sp>
      <p:sp>
        <p:nvSpPr>
          <p:cNvPr id="2" name="标题 1"/>
          <p:cNvSpPr txBox="1"/>
          <p:nvPr/>
        </p:nvSpPr>
        <p:spPr>
          <a:xfrm>
            <a:off x="8544197" y="2242510"/>
            <a:ext cx="4326854" cy="18713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ru-RU" altLang="zh-CN" sz="4800" b="1" dirty="0">
                <a:effectLst>
                  <a:glow>
                    <a:schemeClr val="tx1">
                      <a:alpha val="40000"/>
                    </a:schemeClr>
                  </a:glow>
                </a:effectLst>
                <a:latin typeface="Consolas" panose="020B0609020204030204" pitchFamily="49" charset="0"/>
                <a:cs typeface="Consolas" panose="020B0609020204030204" pitchFamily="49" charset="0"/>
              </a:rPr>
              <a:t>Описание Проблема</a:t>
            </a:r>
            <a:endParaRPr kumimoji="1" lang="zh-CN" altLang="en-US" sz="4800" b="1" dirty="0">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36330" y="1160326"/>
            <a:ext cx="6852745" cy="4537348"/>
          </a:xfrm>
        </p:spPr>
        <p:txBody>
          <a:bodyPr anchor="ctr">
            <a:normAutofit/>
          </a:bodyPr>
          <a:lstStyle/>
          <a:p>
            <a:pPr marL="0" indent="0">
              <a:buNone/>
            </a:pPr>
            <a:r>
              <a:rPr kumimoji="1" altLang="zh-CN" dirty="0"/>
              <a:t>Our target audience is anyone in life because we believe everyone is unique and has their own things or ideas they want to record. No matter your age or occupation, you can use this software. Not only do clients choose to consciously store ideas, but they can also customize their approach to those ideas!</a:t>
            </a:r>
            <a:endParaRPr kumimoji="1" altLang="zh-CN" dirty="0"/>
          </a:p>
        </p:txBody>
      </p:sp>
      <p:sp useBgFill="1">
        <p:nvSpPr>
          <p:cNvPr id="13" name="Rectangle 12"/>
          <p:cNvSpPr>
            <a:spLocks noGrp="1" noRot="1" noChangeAspect="1" noMove="1" noResize="1" noEditPoints="1" noAdjustHandles="1" noChangeArrowheads="1" noChangeShapeType="1" noTextEdit="1"/>
          </p:cNvSpPr>
          <p:nvPr/>
        </p:nvSpPr>
        <p:spPr>
          <a:xfrm>
            <a:off x="7533132" y="0"/>
            <a:ext cx="465734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p:cNvSpPr>
            <a:spLocks noGrp="1"/>
          </p:cNvSpPr>
          <p:nvPr>
            <p:ph type="sldNum" sz="quarter" idx="12"/>
          </p:nvPr>
        </p:nvSpPr>
        <p:spPr>
          <a:xfrm>
            <a:off x="10707624" y="6356349"/>
            <a:ext cx="841248" cy="365125"/>
          </a:xfrm>
        </p:spPr>
        <p:txBody>
          <a:bodyPr>
            <a:normAutofit/>
          </a:bodyPr>
          <a:lstStyle/>
          <a:p>
            <a:pPr>
              <a:spcAft>
                <a:spcPts val="600"/>
              </a:spcAft>
            </a:pPr>
            <a:fld id="{81D2C36F-4504-47C0-B82F-A167342A2754}" type="slidenum">
              <a:rPr lang="en-US">
                <a:solidFill>
                  <a:srgbClr val="000000"/>
                </a:solidFill>
              </a:rPr>
            </a:fld>
            <a:endParaRPr lang="en-US">
              <a:solidFill>
                <a:srgbClr val="000000"/>
              </a:solidFill>
            </a:endParaRPr>
          </a:p>
        </p:txBody>
      </p:sp>
      <p:sp>
        <p:nvSpPr>
          <p:cNvPr id="2" name="标题 1"/>
          <p:cNvSpPr txBox="1"/>
          <p:nvPr/>
        </p:nvSpPr>
        <p:spPr>
          <a:xfrm>
            <a:off x="7864112" y="1800550"/>
            <a:ext cx="4326854" cy="18713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ru-RU" altLang="zh-CN" sz="4800" b="1" dirty="0">
                <a:solidFill>
                  <a:prstClr val="black"/>
                </a:solidFill>
                <a:effectLst>
                  <a:glow>
                    <a:prstClr val="black">
                      <a:alpha val="40000"/>
                    </a:prstClr>
                  </a:glow>
                </a:effectLst>
                <a:latin typeface="Consolas" panose="020B0609020204030204" pitchFamily="49" charset="0"/>
                <a:ea typeface="等线 Light" panose="02010600030101010101" pitchFamily="2" charset="-122"/>
                <a:cs typeface="Consolas" panose="020B0609020204030204" pitchFamily="49" charset="0"/>
                <a:sym typeface="+mn-ea"/>
              </a:rPr>
              <a:t>Пользователь </a:t>
            </a:r>
            <a:endParaRPr kumimoji="1" lang="zh-CN" altLang="en-US" sz="4800" b="1" dirty="0">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36330" y="1160326"/>
            <a:ext cx="6852745" cy="4537348"/>
          </a:xfrm>
        </p:spPr>
        <p:txBody>
          <a:bodyPr anchor="ctr">
            <a:normAutofit/>
          </a:bodyPr>
          <a:lstStyle/>
          <a:p>
            <a:pPr marL="0" indent="0">
              <a:buNone/>
            </a:pPr>
            <a:r>
              <a:rPr kumimoji="1" altLang="zh-CN" dirty="0"/>
              <a:t>In order to help people better record every bit of life, whether it is photos, recordings or impromptu notes that you suddenly burst out with inspiration.</a:t>
            </a:r>
            <a:endParaRPr kumimoji="1" altLang="zh-CN" dirty="0"/>
          </a:p>
        </p:txBody>
      </p:sp>
      <p:sp useBgFill="1">
        <p:nvSpPr>
          <p:cNvPr id="13" name="Rectangle 12"/>
          <p:cNvSpPr>
            <a:spLocks noGrp="1" noRot="1" noChangeAspect="1" noMove="1" noResize="1" noEditPoints="1" noAdjustHandles="1" noChangeArrowheads="1" noChangeShapeType="1" noTextEdit="1"/>
          </p:cNvSpPr>
          <p:nvPr/>
        </p:nvSpPr>
        <p:spPr>
          <a:xfrm>
            <a:off x="7533132" y="0"/>
            <a:ext cx="465734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p:cNvSpPr>
            <a:spLocks noGrp="1"/>
          </p:cNvSpPr>
          <p:nvPr>
            <p:ph type="sldNum" sz="quarter" idx="12"/>
          </p:nvPr>
        </p:nvSpPr>
        <p:spPr>
          <a:xfrm>
            <a:off x="10707624" y="6356349"/>
            <a:ext cx="841248" cy="365125"/>
          </a:xfrm>
        </p:spPr>
        <p:txBody>
          <a:bodyPr>
            <a:normAutofit/>
          </a:bodyPr>
          <a:lstStyle/>
          <a:p>
            <a:pPr>
              <a:spcAft>
                <a:spcPts val="600"/>
              </a:spcAft>
            </a:pPr>
            <a:fld id="{81D2C36F-4504-47C0-B82F-A167342A2754}" type="slidenum">
              <a:rPr lang="en-US">
                <a:solidFill>
                  <a:srgbClr val="000000"/>
                </a:solidFill>
              </a:rPr>
            </a:fld>
            <a:endParaRPr lang="en-US">
              <a:solidFill>
                <a:srgbClr val="000000"/>
              </a:solidFill>
            </a:endParaRPr>
          </a:p>
        </p:txBody>
      </p:sp>
      <p:sp>
        <p:nvSpPr>
          <p:cNvPr id="2" name="标题 1"/>
          <p:cNvSpPr txBox="1"/>
          <p:nvPr/>
        </p:nvSpPr>
        <p:spPr>
          <a:xfrm>
            <a:off x="9113792" y="2241875"/>
            <a:ext cx="4326854" cy="18713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rPr>
              <a:t>Цель</a:t>
            </a:r>
            <a:endParaRPr kumimoji="1" lang="zh-CN" altLang="en-US" sz="4800" b="1" i="0" u="none" strike="noStrike" kern="1200" cap="none" spc="0" normalizeH="0" baseline="0"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endParaRPr>
          </a:p>
          <a:p>
            <a:r>
              <a:rPr kumimoji="1" lang="ru-RU" altLang="zh-CN" sz="4800" b="1" dirty="0">
                <a:solidFill>
                  <a:prstClr val="black"/>
                </a:solidFill>
                <a:effectLst>
                  <a:glow>
                    <a:prstClr val="black">
                      <a:alpha val="40000"/>
                    </a:prstClr>
                  </a:glow>
                </a:effectLst>
                <a:latin typeface="Consolas" panose="020B0609020204030204" pitchFamily="49" charset="0"/>
                <a:ea typeface="等线 Light" panose="02010600030101010101" pitchFamily="2" charset="-122"/>
                <a:cs typeface="Consolas" panose="020B0609020204030204" pitchFamily="49" charset="0"/>
                <a:sym typeface="+mn-ea"/>
              </a:rPr>
              <a:t> </a:t>
            </a:r>
            <a:endParaRPr kumimoji="1" lang="zh-CN" altLang="en-US" sz="4800" b="1" dirty="0">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36330" y="1160326"/>
            <a:ext cx="6852745" cy="4537348"/>
          </a:xfrm>
        </p:spPr>
        <p:txBody>
          <a:bodyPr anchor="ctr">
            <a:normAutofit/>
          </a:bodyPr>
          <a:lstStyle/>
          <a:p>
            <a:pPr marL="0" indent="0">
              <a:buNone/>
            </a:pPr>
            <a:r>
              <a:rPr kumimoji="1" altLang="zh-CN" dirty="0"/>
              <a:t>There seems to be no very similar products in the current app market. I think the only ones that are similar are the "Photos" and "Memos" that come with smartphones, but I think both of them are not perfect</a:t>
            </a:r>
            <a:endParaRPr kumimoji="1" altLang="zh-CN" dirty="0"/>
          </a:p>
        </p:txBody>
      </p:sp>
      <p:sp useBgFill="1">
        <p:nvSpPr>
          <p:cNvPr id="13" name="Rectangle 12"/>
          <p:cNvSpPr>
            <a:spLocks noGrp="1" noRot="1" noChangeAspect="1" noMove="1" noResize="1" noEditPoints="1" noAdjustHandles="1" noChangeArrowheads="1" noChangeShapeType="1" noTextEdit="1"/>
          </p:cNvSpPr>
          <p:nvPr/>
        </p:nvSpPr>
        <p:spPr>
          <a:xfrm>
            <a:off x="7533132" y="0"/>
            <a:ext cx="465734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p:cNvSpPr>
            <a:spLocks noGrp="1"/>
          </p:cNvSpPr>
          <p:nvPr>
            <p:ph type="sldNum" sz="quarter" idx="12"/>
          </p:nvPr>
        </p:nvSpPr>
        <p:spPr>
          <a:xfrm>
            <a:off x="10707624" y="6356349"/>
            <a:ext cx="841248" cy="365125"/>
          </a:xfrm>
        </p:spPr>
        <p:txBody>
          <a:bodyPr>
            <a:normAutofit/>
          </a:bodyPr>
          <a:lstStyle/>
          <a:p>
            <a:pPr>
              <a:spcAft>
                <a:spcPts val="600"/>
              </a:spcAft>
            </a:pPr>
            <a:fld id="{81D2C36F-4504-47C0-B82F-A167342A2754}" type="slidenum">
              <a:rPr lang="en-US">
                <a:solidFill>
                  <a:srgbClr val="000000"/>
                </a:solidFill>
              </a:rPr>
            </a:fld>
            <a:endParaRPr lang="en-US">
              <a:solidFill>
                <a:srgbClr val="000000"/>
              </a:solidFill>
            </a:endParaRPr>
          </a:p>
        </p:txBody>
      </p:sp>
      <p:sp>
        <p:nvSpPr>
          <p:cNvPr id="2" name="标题 1"/>
          <p:cNvSpPr txBox="1"/>
          <p:nvPr/>
        </p:nvSpPr>
        <p:spPr>
          <a:xfrm>
            <a:off x="8549277" y="2241875"/>
            <a:ext cx="4326854" cy="18713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rPr>
              <a:t>Аналоги</a:t>
            </a:r>
            <a:endPar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endParaRPr>
          </a:p>
          <a:p>
            <a:r>
              <a:rPr kumimoji="1" lang="ru-RU" altLang="zh-CN" sz="4800" b="1" dirty="0">
                <a:solidFill>
                  <a:prstClr val="black"/>
                </a:solidFill>
                <a:effectLst>
                  <a:glow>
                    <a:prstClr val="black">
                      <a:alpha val="40000"/>
                    </a:prstClr>
                  </a:glow>
                </a:effectLst>
                <a:latin typeface="Consolas" panose="020B0609020204030204" pitchFamily="49" charset="0"/>
                <a:ea typeface="等线 Light" panose="02010600030101010101" pitchFamily="2" charset="-122"/>
                <a:cs typeface="Consolas" panose="020B0609020204030204" pitchFamily="49" charset="0"/>
                <a:sym typeface="+mn-ea"/>
              </a:rPr>
              <a:t> </a:t>
            </a:r>
            <a:endParaRPr kumimoji="1" lang="zh-CN" altLang="en-US" sz="4800" b="1" dirty="0">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36330" y="1160326"/>
            <a:ext cx="6852745" cy="4537348"/>
          </a:xfrm>
        </p:spPr>
        <p:txBody>
          <a:bodyPr anchor="ctr">
            <a:normAutofit/>
          </a:bodyPr>
          <a:lstStyle/>
          <a:p>
            <a:pPr marL="0" indent="0">
              <a:buNone/>
            </a:pPr>
            <a:r>
              <a:rPr kumimoji="1" altLang="zh-CN" dirty="0"/>
              <a:t>1. Although "Photos" has a grouping function, it cannot add comments. Of course, it can add text to the picture, but it cannot add additional text - although it can be done through "Memo". But "Memo" also has a problem: it cannot be grouped, it can only be sorted by date or name. For example, the diaries and novels you wrote - these are very troublesome to sort by date or name.</a:t>
            </a:r>
            <a:endParaRPr kumimoji="1" altLang="zh-CN" dirty="0"/>
          </a:p>
        </p:txBody>
      </p:sp>
      <p:sp useBgFill="1">
        <p:nvSpPr>
          <p:cNvPr id="13" name="Rectangle 12"/>
          <p:cNvSpPr>
            <a:spLocks noGrp="1" noRot="1" noChangeAspect="1" noMove="1" noResize="1" noEditPoints="1" noAdjustHandles="1" noChangeArrowheads="1" noChangeShapeType="1" noTextEdit="1"/>
          </p:cNvSpPr>
          <p:nvPr/>
        </p:nvSpPr>
        <p:spPr>
          <a:xfrm>
            <a:off x="7533132" y="0"/>
            <a:ext cx="465734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p:cNvSpPr>
            <a:spLocks noGrp="1"/>
          </p:cNvSpPr>
          <p:nvPr>
            <p:ph type="sldNum" sz="quarter" idx="12"/>
          </p:nvPr>
        </p:nvSpPr>
        <p:spPr>
          <a:xfrm>
            <a:off x="10707624" y="6356349"/>
            <a:ext cx="841248" cy="365125"/>
          </a:xfrm>
        </p:spPr>
        <p:txBody>
          <a:bodyPr>
            <a:normAutofit/>
          </a:bodyPr>
          <a:lstStyle/>
          <a:p>
            <a:pPr>
              <a:spcAft>
                <a:spcPts val="600"/>
              </a:spcAft>
            </a:pPr>
            <a:fld id="{81D2C36F-4504-47C0-B82F-A167342A2754}" type="slidenum">
              <a:rPr lang="en-US">
                <a:solidFill>
                  <a:srgbClr val="000000"/>
                </a:solidFill>
              </a:rPr>
            </a:fld>
            <a:endParaRPr lang="en-US">
              <a:solidFill>
                <a:srgbClr val="000000"/>
              </a:solidFill>
            </a:endParaRPr>
          </a:p>
        </p:txBody>
      </p:sp>
      <p:sp>
        <p:nvSpPr>
          <p:cNvPr id="2" name="标题 1"/>
          <p:cNvSpPr txBox="1"/>
          <p:nvPr/>
        </p:nvSpPr>
        <p:spPr>
          <a:xfrm>
            <a:off x="8549277" y="2241875"/>
            <a:ext cx="4326854" cy="18713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rPr>
              <a:t>Аналоги</a:t>
            </a:r>
            <a:endPar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endParaRPr>
          </a:p>
          <a:p>
            <a:r>
              <a:rPr kumimoji="1" lang="ru-RU" altLang="zh-CN" sz="4800" b="1" dirty="0">
                <a:solidFill>
                  <a:prstClr val="black"/>
                </a:solidFill>
                <a:effectLst>
                  <a:glow>
                    <a:prstClr val="black">
                      <a:alpha val="40000"/>
                    </a:prstClr>
                  </a:glow>
                </a:effectLst>
                <a:latin typeface="Consolas" panose="020B0609020204030204" pitchFamily="49" charset="0"/>
                <a:ea typeface="等线 Light" panose="02010600030101010101" pitchFamily="2" charset="-122"/>
                <a:cs typeface="Consolas" panose="020B0609020204030204" pitchFamily="49" charset="0"/>
                <a:sym typeface="+mn-ea"/>
              </a:rPr>
              <a:t> </a:t>
            </a:r>
            <a:endParaRPr kumimoji="1" lang="zh-CN" altLang="en-US" sz="4800" b="1" dirty="0">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36330" y="1160326"/>
            <a:ext cx="6852745" cy="4537348"/>
          </a:xfrm>
        </p:spPr>
        <p:txBody>
          <a:bodyPr anchor="ctr">
            <a:normAutofit/>
          </a:bodyPr>
          <a:lstStyle/>
          <a:p>
            <a:pPr marL="0" indent="0">
              <a:buNone/>
            </a:pPr>
            <a:r>
              <a:rPr kumimoji="1" altLang="zh-CN" dirty="0"/>
              <a:t>2. Neither of these two can store language. Of course, some people may say that this can be achieved through "voice memo", but please assume a scenario where you suddenly see a beautiful thing on the road, and then you take a photo, and suddenly there is You want to record some insights, but you are in a hurry to do other things and don't have time to stop and write them out. Then you can open "Voice Memo" and record them, but who can guarantee that you will remember them later?</a:t>
            </a:r>
            <a:endParaRPr kumimoji="1" altLang="zh-CN" dirty="0"/>
          </a:p>
        </p:txBody>
      </p:sp>
      <p:sp useBgFill="1">
        <p:nvSpPr>
          <p:cNvPr id="13" name="Rectangle 12"/>
          <p:cNvSpPr>
            <a:spLocks noGrp="1" noRot="1" noChangeAspect="1" noMove="1" noResize="1" noEditPoints="1" noAdjustHandles="1" noChangeArrowheads="1" noChangeShapeType="1" noTextEdit="1"/>
          </p:cNvSpPr>
          <p:nvPr/>
        </p:nvSpPr>
        <p:spPr>
          <a:xfrm>
            <a:off x="7533132" y="0"/>
            <a:ext cx="465734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p:cNvSpPr>
            <a:spLocks noGrp="1"/>
          </p:cNvSpPr>
          <p:nvPr>
            <p:ph type="sldNum" sz="quarter" idx="12"/>
          </p:nvPr>
        </p:nvSpPr>
        <p:spPr>
          <a:xfrm>
            <a:off x="10707624" y="6356349"/>
            <a:ext cx="841248" cy="365125"/>
          </a:xfrm>
        </p:spPr>
        <p:txBody>
          <a:bodyPr>
            <a:normAutofit/>
          </a:bodyPr>
          <a:lstStyle/>
          <a:p>
            <a:pPr>
              <a:spcAft>
                <a:spcPts val="600"/>
              </a:spcAft>
            </a:pPr>
            <a:fld id="{81D2C36F-4504-47C0-B82F-A167342A2754}" type="slidenum">
              <a:rPr lang="en-US">
                <a:solidFill>
                  <a:srgbClr val="000000"/>
                </a:solidFill>
              </a:rPr>
            </a:fld>
            <a:endParaRPr lang="en-US">
              <a:solidFill>
                <a:srgbClr val="000000"/>
              </a:solidFill>
            </a:endParaRPr>
          </a:p>
        </p:txBody>
      </p:sp>
      <p:sp>
        <p:nvSpPr>
          <p:cNvPr id="2" name="标题 1"/>
          <p:cNvSpPr txBox="1"/>
          <p:nvPr/>
        </p:nvSpPr>
        <p:spPr>
          <a:xfrm>
            <a:off x="8549277" y="2241875"/>
            <a:ext cx="4326854" cy="18713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rPr>
              <a:t>Аналоги</a:t>
            </a:r>
            <a:endPar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endParaRPr>
          </a:p>
          <a:p>
            <a:r>
              <a:rPr kumimoji="1" lang="ru-RU" altLang="zh-CN" sz="4800" b="1" dirty="0">
                <a:solidFill>
                  <a:prstClr val="black"/>
                </a:solidFill>
                <a:effectLst>
                  <a:glow>
                    <a:prstClr val="black">
                      <a:alpha val="40000"/>
                    </a:prstClr>
                  </a:glow>
                </a:effectLst>
                <a:latin typeface="Consolas" panose="020B0609020204030204" pitchFamily="49" charset="0"/>
                <a:ea typeface="等线 Light" panose="02010600030101010101" pitchFamily="2" charset="-122"/>
                <a:cs typeface="Consolas" panose="020B0609020204030204" pitchFamily="49" charset="0"/>
                <a:sym typeface="+mn-ea"/>
              </a:rPr>
              <a:t> </a:t>
            </a:r>
            <a:endParaRPr kumimoji="1" lang="zh-CN" altLang="en-US" sz="4800" b="1" dirty="0">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36330" y="1160326"/>
            <a:ext cx="6852745" cy="4537348"/>
          </a:xfrm>
        </p:spPr>
        <p:txBody>
          <a:bodyPr anchor="ctr">
            <a:normAutofit/>
          </a:bodyPr>
          <a:lstStyle/>
          <a:p>
            <a:pPr marL="0" indent="0">
              <a:buNone/>
            </a:pPr>
            <a:r>
              <a:rPr kumimoji="1" altLang="zh-CN" dirty="0"/>
              <a:t>Our initial idea is to create a simple page that has a concise page. We can choose the operations we need, such as input content, camera, recording, etc. </a:t>
            </a:r>
            <a:r>
              <a:rPr kumimoji="1" lang="en-US" dirty="0"/>
              <a:t>After</a:t>
            </a:r>
            <a:r>
              <a:rPr kumimoji="1" altLang="zh-CN" dirty="0"/>
              <a:t> we edit, take pictures, and record, we need to choose to add annotations. Explain or summarize these contents, after which we need to put them into the specified folder (create a new folder yourself or add to an existing folder)</a:t>
            </a:r>
            <a:endParaRPr kumimoji="1" altLang="zh-CN" dirty="0"/>
          </a:p>
        </p:txBody>
      </p:sp>
      <p:sp useBgFill="1">
        <p:nvSpPr>
          <p:cNvPr id="13" name="Rectangle 12"/>
          <p:cNvSpPr>
            <a:spLocks noGrp="1" noRot="1" noChangeAspect="1" noMove="1" noResize="1" noEditPoints="1" noAdjustHandles="1" noChangeArrowheads="1" noChangeShapeType="1" noTextEdit="1"/>
          </p:cNvSpPr>
          <p:nvPr/>
        </p:nvSpPr>
        <p:spPr>
          <a:xfrm>
            <a:off x="7533132" y="0"/>
            <a:ext cx="465734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p:cNvSpPr>
            <a:spLocks noGrp="1"/>
          </p:cNvSpPr>
          <p:nvPr>
            <p:ph type="sldNum" sz="quarter" idx="12"/>
          </p:nvPr>
        </p:nvSpPr>
        <p:spPr>
          <a:xfrm>
            <a:off x="10707624" y="6356349"/>
            <a:ext cx="841248" cy="365125"/>
          </a:xfrm>
        </p:spPr>
        <p:txBody>
          <a:bodyPr>
            <a:normAutofit/>
          </a:bodyPr>
          <a:lstStyle/>
          <a:p>
            <a:pPr>
              <a:spcAft>
                <a:spcPts val="600"/>
              </a:spcAft>
            </a:pPr>
            <a:fld id="{81D2C36F-4504-47C0-B82F-A167342A2754}" type="slidenum">
              <a:rPr lang="en-US">
                <a:solidFill>
                  <a:srgbClr val="000000"/>
                </a:solidFill>
              </a:rPr>
            </a:fld>
            <a:endParaRPr lang="en-US">
              <a:solidFill>
                <a:srgbClr val="000000"/>
              </a:solidFill>
            </a:endParaRPr>
          </a:p>
        </p:txBody>
      </p:sp>
      <p:sp>
        <p:nvSpPr>
          <p:cNvPr id="2" name="标题 1"/>
          <p:cNvSpPr txBox="1"/>
          <p:nvPr/>
        </p:nvSpPr>
        <p:spPr>
          <a:xfrm>
            <a:off x="7447915" y="2108835"/>
            <a:ext cx="4985385" cy="2004060"/>
          </a:xfrm>
          <a:prstGeom prst="rect">
            <a:avLst/>
          </a:prstGeom>
        </p:spPr>
        <p:txBody>
          <a:bodyPr vert="horz" lIns="91440" tIns="45720" rIns="91440" bIns="45720" rtlCol="0" anchor="b">
            <a:normAutofit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rPr>
              <a:t>Первоначальное планирование</a:t>
            </a:r>
            <a:r>
              <a:rPr kumimoji="1" lang="ru-RU" altLang="zh-CN" sz="4800" b="1" dirty="0">
                <a:solidFill>
                  <a:prstClr val="black"/>
                </a:solidFill>
                <a:effectLst>
                  <a:glow>
                    <a:prstClr val="black">
                      <a:alpha val="40000"/>
                    </a:prstClr>
                  </a:glow>
                </a:effectLst>
                <a:latin typeface="Consolas" panose="020B0609020204030204" pitchFamily="49" charset="0"/>
                <a:ea typeface="等线 Light" panose="02010600030101010101" pitchFamily="2" charset="-122"/>
                <a:cs typeface="Consolas" panose="020B0609020204030204" pitchFamily="49" charset="0"/>
                <a:sym typeface="+mn-ea"/>
              </a:rPr>
              <a:t> </a:t>
            </a:r>
            <a:endParaRPr kumimoji="1" lang="zh-CN" altLang="en-US" sz="4800" b="1" dirty="0">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36330" y="1160326"/>
            <a:ext cx="6852745" cy="4537348"/>
          </a:xfrm>
        </p:spPr>
        <p:txBody>
          <a:bodyPr anchor="ctr">
            <a:normAutofit/>
          </a:bodyPr>
          <a:lstStyle/>
          <a:p>
            <a:pPr marL="0" indent="0">
              <a:buNone/>
            </a:pPr>
            <a:r>
              <a:rPr kumimoji="1" dirty="0"/>
              <a:t>Of course, we also want to add many other functions to it, such as a scheduled reminder function (set a time, and it will remind you after a certain time), anniversary mode (tell you how long ago something memorable happened), and of course, sharing function, you can send things you think are interesting to your friends. It is like a combination of memo, camera, and circle of friends, but we will make the operation more simple and practical</a:t>
            </a:r>
            <a:endParaRPr kumimoji="1" dirty="0"/>
          </a:p>
        </p:txBody>
      </p:sp>
      <p:sp useBgFill="1">
        <p:nvSpPr>
          <p:cNvPr id="13" name="Rectangle 12"/>
          <p:cNvSpPr>
            <a:spLocks noGrp="1" noRot="1" noChangeAspect="1" noMove="1" noResize="1" noEditPoints="1" noAdjustHandles="1" noChangeArrowheads="1" noChangeShapeType="1" noTextEdit="1"/>
          </p:cNvSpPr>
          <p:nvPr/>
        </p:nvSpPr>
        <p:spPr>
          <a:xfrm>
            <a:off x="7533132" y="0"/>
            <a:ext cx="465734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p:cNvSpPr>
            <a:spLocks noGrp="1"/>
          </p:cNvSpPr>
          <p:nvPr>
            <p:ph type="sldNum" sz="quarter" idx="12"/>
          </p:nvPr>
        </p:nvSpPr>
        <p:spPr>
          <a:xfrm>
            <a:off x="10707624" y="6356349"/>
            <a:ext cx="841248" cy="365125"/>
          </a:xfrm>
        </p:spPr>
        <p:txBody>
          <a:bodyPr>
            <a:normAutofit/>
          </a:bodyPr>
          <a:lstStyle/>
          <a:p>
            <a:pPr>
              <a:spcAft>
                <a:spcPts val="600"/>
              </a:spcAft>
            </a:pPr>
            <a:fld id="{81D2C36F-4504-47C0-B82F-A167342A2754}" type="slidenum">
              <a:rPr lang="en-US">
                <a:solidFill>
                  <a:srgbClr val="000000"/>
                </a:solidFill>
              </a:rPr>
            </a:fld>
            <a:endParaRPr lang="en-US">
              <a:solidFill>
                <a:srgbClr val="000000"/>
              </a:solidFill>
            </a:endParaRPr>
          </a:p>
        </p:txBody>
      </p:sp>
      <p:sp>
        <p:nvSpPr>
          <p:cNvPr id="2" name="标题 1"/>
          <p:cNvSpPr txBox="1"/>
          <p:nvPr/>
        </p:nvSpPr>
        <p:spPr>
          <a:xfrm>
            <a:off x="7447915" y="2108835"/>
            <a:ext cx="4985385" cy="2004060"/>
          </a:xfrm>
          <a:prstGeom prst="rect">
            <a:avLst/>
          </a:prstGeom>
        </p:spPr>
        <p:txBody>
          <a:bodyPr vert="horz" lIns="91440" tIns="45720" rIns="91440" bIns="45720" rtlCol="0" anchor="b">
            <a:normAutofit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ru-RU" altLang="zh-CN" sz="4800" b="1" noProof="0" dirty="0">
                <a:ln>
                  <a:noFill/>
                </a:ln>
                <a:solidFill>
                  <a:prstClr val="black"/>
                </a:solidFill>
                <a:effectLst>
                  <a:glow>
                    <a:prstClr val="black">
                      <a:alpha val="40000"/>
                    </a:prstClr>
                  </a:glow>
                </a:effectLst>
                <a:uLnTx/>
                <a:uFillTx/>
                <a:latin typeface="Consolas" panose="020B0609020204030204" pitchFamily="49" charset="0"/>
                <a:ea typeface="等线 Light" panose="02010600030101010101" pitchFamily="2" charset="-122"/>
                <a:cs typeface="Consolas" panose="020B0609020204030204" pitchFamily="49" charset="0"/>
                <a:sym typeface="+mn-ea"/>
              </a:rPr>
              <a:t>Первоначальное планирование</a:t>
            </a:r>
            <a:r>
              <a:rPr kumimoji="1" lang="ru-RU" altLang="zh-CN" sz="4800" b="1" dirty="0">
                <a:solidFill>
                  <a:prstClr val="black"/>
                </a:solidFill>
                <a:effectLst>
                  <a:glow>
                    <a:prstClr val="black">
                      <a:alpha val="40000"/>
                    </a:prstClr>
                  </a:glow>
                </a:effectLst>
                <a:latin typeface="Consolas" panose="020B0609020204030204" pitchFamily="49" charset="0"/>
                <a:ea typeface="等线 Light" panose="02010600030101010101" pitchFamily="2" charset="-122"/>
                <a:cs typeface="Consolas" panose="020B0609020204030204" pitchFamily="49" charset="0"/>
                <a:sym typeface="+mn-ea"/>
              </a:rPr>
              <a:t> </a:t>
            </a:r>
            <a:endParaRPr kumimoji="1" lang="zh-CN" altLang="en-US" sz="4800" b="1" dirty="0">
              <a:effectLst>
                <a:glow>
                  <a:schemeClr val="tx1">
                    <a:alpha val="40000"/>
                  </a:schemeClr>
                </a:glow>
              </a:effectLst>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MzNiNmRjOWVjYTEzYTdmYTljNDk1Y2QzMmJmNjczOGU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3137</Words>
  <Application>WPS 演示</Application>
  <PresentationFormat>宽屏</PresentationFormat>
  <Paragraphs>56</Paragraphs>
  <Slides>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Wingdings</vt:lpstr>
      <vt:lpstr>微软雅黑</vt:lpstr>
      <vt:lpstr>Arial Unicode MS</vt:lpstr>
      <vt:lpstr>Calibri</vt:lpstr>
      <vt:lpstr>Consolas</vt:lpstr>
      <vt:lpstr>等线 Light</vt:lpstr>
      <vt:lpstr>WPS</vt:lpstr>
      <vt:lpstr>Распределитель задач для командной работы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Sandman.</cp:lastModifiedBy>
  <cp:revision>155</cp:revision>
  <dcterms:created xsi:type="dcterms:W3CDTF">2019-06-19T02:08:00Z</dcterms:created>
  <dcterms:modified xsi:type="dcterms:W3CDTF">2023-09-10T21:30:09Z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299F24773C5241CCA1E1244B161E096D_11</vt:lpwstr>
  </property>
</Properties>
</file>