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257" r:id="rId2"/>
    <p:sldId id="258" r:id="rId3"/>
    <p:sldId id="277" r:id="rId4"/>
    <p:sldId id="278" r:id="rId5"/>
    <p:sldId id="259" r:id="rId6"/>
    <p:sldId id="271" r:id="rId7"/>
    <p:sldId id="272" r:id="rId8"/>
    <p:sldId id="273" r:id="rId9"/>
    <p:sldId id="274" r:id="rId10"/>
    <p:sldId id="276" r:id="rId11"/>
    <p:sldId id="279" r:id="rId12"/>
    <p:sldId id="280" r:id="rId13"/>
    <p:sldId id="281" r:id="rId14"/>
    <p:sldId id="282" r:id="rId15"/>
    <p:sldId id="283" r:id="rId16"/>
    <p:sldId id="284" r:id="rId1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91E6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69" autoAdjust="0"/>
  </p:normalViewPr>
  <p:slideViewPr>
    <p:cSldViewPr>
      <p:cViewPr varScale="1">
        <p:scale>
          <a:sx n="82" d="100"/>
          <a:sy n="82" d="100"/>
        </p:scale>
        <p:origin x="-150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3/14/2024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9955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3/14/2024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234377340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extLst>
      <p:ext uri="{BB962C8B-B14F-4D97-AF65-F5344CB8AC3E}">
        <p14:creationId xmlns:p14="http://schemas.microsoft.com/office/powerpoint/2010/main" xmlns="" val="8657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10</a:t>
            </a:fld>
            <a:endParaRPr lang="en-US"/>
          </a:p>
        </p:txBody>
      </p:sp>
    </p:spTree>
    <p:extLst>
      <p:ext uri="{BB962C8B-B14F-4D97-AF65-F5344CB8AC3E}">
        <p14:creationId xmlns:p14="http://schemas.microsoft.com/office/powerpoint/2010/main" xmlns="" val="24916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11</a:t>
            </a:fld>
            <a:endParaRPr lang="en-US"/>
          </a:p>
        </p:txBody>
      </p:sp>
    </p:spTree>
    <p:extLst>
      <p:ext uri="{BB962C8B-B14F-4D97-AF65-F5344CB8AC3E}">
        <p14:creationId xmlns:p14="http://schemas.microsoft.com/office/powerpoint/2010/main" xmlns="" val="2883475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12</a:t>
            </a:fld>
            <a:endParaRPr lang="en-US"/>
          </a:p>
        </p:txBody>
      </p:sp>
    </p:spTree>
    <p:extLst>
      <p:ext uri="{BB962C8B-B14F-4D97-AF65-F5344CB8AC3E}">
        <p14:creationId xmlns:p14="http://schemas.microsoft.com/office/powerpoint/2010/main" xmlns="" val="126990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61807874-5299-41B2-A37A-6AA3547857F4}" type="slidenum">
              <a:rPr lang="en-US" smtClean="0"/>
              <a:pPr/>
              <a:t>13</a:t>
            </a:fld>
            <a:endParaRPr lang="en-US"/>
          </a:p>
        </p:txBody>
      </p:sp>
    </p:spTree>
    <p:extLst>
      <p:ext uri="{BB962C8B-B14F-4D97-AF65-F5344CB8AC3E}">
        <p14:creationId xmlns:p14="http://schemas.microsoft.com/office/powerpoint/2010/main" xmlns="" val="101285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14</a:t>
            </a:fld>
            <a:endParaRPr lang="en-US"/>
          </a:p>
        </p:txBody>
      </p:sp>
    </p:spTree>
    <p:extLst>
      <p:ext uri="{BB962C8B-B14F-4D97-AF65-F5344CB8AC3E}">
        <p14:creationId xmlns:p14="http://schemas.microsoft.com/office/powerpoint/2010/main" xmlns="" val="1726413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15</a:t>
            </a:fld>
            <a:endParaRPr lang="en-US"/>
          </a:p>
        </p:txBody>
      </p:sp>
    </p:spTree>
    <p:extLst>
      <p:ext uri="{BB962C8B-B14F-4D97-AF65-F5344CB8AC3E}">
        <p14:creationId xmlns:p14="http://schemas.microsoft.com/office/powerpoint/2010/main" xmlns="" val="170397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16</a:t>
            </a:fld>
            <a:endParaRPr lang="en-US"/>
          </a:p>
        </p:txBody>
      </p:sp>
    </p:spTree>
    <p:extLst>
      <p:ext uri="{BB962C8B-B14F-4D97-AF65-F5344CB8AC3E}">
        <p14:creationId xmlns:p14="http://schemas.microsoft.com/office/powerpoint/2010/main" xmlns="" val="125019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2</a:t>
            </a:fld>
            <a:endParaRPr lang="en-US"/>
          </a:p>
        </p:txBody>
      </p:sp>
    </p:spTree>
    <p:extLst>
      <p:ext uri="{BB962C8B-B14F-4D97-AF65-F5344CB8AC3E}">
        <p14:creationId xmlns:p14="http://schemas.microsoft.com/office/powerpoint/2010/main" xmlns="" val="166837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3</a:t>
            </a:fld>
            <a:endParaRPr lang="en-US"/>
          </a:p>
        </p:txBody>
      </p:sp>
    </p:spTree>
    <p:extLst>
      <p:ext uri="{BB962C8B-B14F-4D97-AF65-F5344CB8AC3E}">
        <p14:creationId xmlns:p14="http://schemas.microsoft.com/office/powerpoint/2010/main" xmlns="" val="350611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4</a:t>
            </a:fld>
            <a:endParaRPr lang="en-US"/>
          </a:p>
        </p:txBody>
      </p:sp>
    </p:spTree>
    <p:extLst>
      <p:ext uri="{BB962C8B-B14F-4D97-AF65-F5344CB8AC3E}">
        <p14:creationId xmlns:p14="http://schemas.microsoft.com/office/powerpoint/2010/main" xmlns="" val="138850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5</a:t>
            </a:fld>
            <a:endParaRPr lang="en-US"/>
          </a:p>
        </p:txBody>
      </p:sp>
    </p:spTree>
    <p:extLst>
      <p:ext uri="{BB962C8B-B14F-4D97-AF65-F5344CB8AC3E}">
        <p14:creationId xmlns:p14="http://schemas.microsoft.com/office/powerpoint/2010/main" xmlns="" val="216089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6</a:t>
            </a:fld>
            <a:endParaRPr lang="en-US"/>
          </a:p>
        </p:txBody>
      </p:sp>
    </p:spTree>
    <p:extLst>
      <p:ext uri="{BB962C8B-B14F-4D97-AF65-F5344CB8AC3E}">
        <p14:creationId xmlns:p14="http://schemas.microsoft.com/office/powerpoint/2010/main" xmlns="" val="221541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7</a:t>
            </a:fld>
            <a:endParaRPr lang="en-US"/>
          </a:p>
        </p:txBody>
      </p:sp>
    </p:spTree>
    <p:extLst>
      <p:ext uri="{BB962C8B-B14F-4D97-AF65-F5344CB8AC3E}">
        <p14:creationId xmlns:p14="http://schemas.microsoft.com/office/powerpoint/2010/main" xmlns="" val="3866387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8</a:t>
            </a:fld>
            <a:endParaRPr lang="en-US"/>
          </a:p>
        </p:txBody>
      </p:sp>
    </p:spTree>
    <p:extLst>
      <p:ext uri="{BB962C8B-B14F-4D97-AF65-F5344CB8AC3E}">
        <p14:creationId xmlns:p14="http://schemas.microsoft.com/office/powerpoint/2010/main" xmlns="" val="178635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9</a:t>
            </a:fld>
            <a:endParaRPr lang="en-US"/>
          </a:p>
        </p:txBody>
      </p:sp>
    </p:spTree>
    <p:extLst>
      <p:ext uri="{BB962C8B-B14F-4D97-AF65-F5344CB8AC3E}">
        <p14:creationId xmlns:p14="http://schemas.microsoft.com/office/powerpoint/2010/main" xmlns="" val="302057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3/14/2024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3/14/2024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3/14/2024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3/14/2024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3/14/2024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3/14/2024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3/14/2024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3/14/2024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3/14/2024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www.twitter.com/" TargetMode="External"/><Relationship Id="rId4" Type="http://schemas.openxmlformats.org/officeDocument/2006/relationships/hyperlink" Target="http://www.instagram.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p:txBody>
          <a:bodyPr>
            <a:normAutofit/>
          </a:bodyPr>
          <a:lstStyle>
            <a:extLst/>
          </a:lstStyle>
          <a:p>
            <a:r>
              <a:rPr sz="3200" dirty="0" smtClean="0"/>
              <a:t>Studies of Machine </a:t>
            </a:r>
            <a:r>
              <a:rPr sz="3200" dirty="0" err="1" smtClean="0"/>
              <a:t>Learing</a:t>
            </a:r>
            <a:r>
              <a:rPr sz="3200" dirty="0" smtClean="0"/>
              <a:t> approach based Sentiment </a:t>
            </a:r>
            <a:r>
              <a:rPr sz="3200" dirty="0" err="1" smtClean="0"/>
              <a:t>Ananlysis</a:t>
            </a:r>
            <a:r>
              <a:rPr sz="3200" dirty="0" smtClean="0"/>
              <a:t> in Social Media: public Mood based on their posts</a:t>
            </a:r>
            <a:endParaRPr lang="en-US" sz="3200" dirty="0"/>
          </a:p>
        </p:txBody>
      </p:sp>
      <p:sp>
        <p:nvSpPr>
          <p:cNvPr id="18" name="Rectangle 25"/>
          <p:cNvSpPr>
            <a:spLocks noGrp="1"/>
          </p:cNvSpPr>
          <p:nvPr>
            <p:ph type="subTitle" idx="1"/>
          </p:nvPr>
        </p:nvSpPr>
        <p:spPr>
          <a:xfrm>
            <a:off x="457200" y="5357826"/>
            <a:ext cx="8098302" cy="1285884"/>
          </a:xfrm>
        </p:spPr>
        <p:txBody>
          <a:bodyPr>
            <a:noAutofit/>
          </a:bodyPr>
          <a:lstStyle>
            <a:extLst/>
          </a:lstStyle>
          <a:p>
            <a:pPr marR="5080">
              <a:spcBef>
                <a:spcPts val="700"/>
              </a:spcBef>
            </a:pPr>
            <a:r>
              <a:rPr lang="en-US" dirty="0" smtClean="0"/>
              <a:t>Guided by : Prof. </a:t>
            </a:r>
            <a:r>
              <a:rPr lang="en-GB" spc="-45" dirty="0" smtClean="0">
                <a:solidFill>
                  <a:srgbClr val="FFFFFF"/>
                </a:solidFill>
                <a:latin typeface="Constantia"/>
                <a:cs typeface="Constantia"/>
              </a:rPr>
              <a:t>(Dr.)</a:t>
            </a:r>
            <a:r>
              <a:rPr lang="en-GB" spc="-90" dirty="0" smtClean="0">
                <a:solidFill>
                  <a:srgbClr val="FFFFFF"/>
                </a:solidFill>
                <a:latin typeface="Constantia"/>
                <a:cs typeface="Constantia"/>
              </a:rPr>
              <a:t> </a:t>
            </a:r>
            <a:r>
              <a:rPr lang="en-GB" dirty="0" err="1" smtClean="0">
                <a:solidFill>
                  <a:srgbClr val="FFFFFF"/>
                </a:solidFill>
                <a:latin typeface="Constantia"/>
                <a:cs typeface="Constantia"/>
              </a:rPr>
              <a:t>Abhoy</a:t>
            </a:r>
            <a:r>
              <a:rPr lang="en-GB" spc="-120" dirty="0" smtClean="0">
                <a:solidFill>
                  <a:srgbClr val="FFFFFF"/>
                </a:solidFill>
                <a:latin typeface="Constantia"/>
                <a:cs typeface="Constantia"/>
              </a:rPr>
              <a:t> </a:t>
            </a:r>
            <a:r>
              <a:rPr lang="en-GB" dirty="0" err="1" smtClean="0">
                <a:solidFill>
                  <a:srgbClr val="FFFFFF"/>
                </a:solidFill>
                <a:latin typeface="Constantia"/>
                <a:cs typeface="Constantia"/>
              </a:rPr>
              <a:t>Chand</a:t>
            </a:r>
            <a:r>
              <a:rPr lang="en-GB" spc="-85" dirty="0" smtClean="0">
                <a:solidFill>
                  <a:srgbClr val="FFFFFF"/>
                </a:solidFill>
                <a:latin typeface="Constantia"/>
                <a:cs typeface="Constantia"/>
              </a:rPr>
              <a:t> </a:t>
            </a:r>
            <a:r>
              <a:rPr lang="en-GB" spc="-10" dirty="0" err="1" smtClean="0">
                <a:solidFill>
                  <a:srgbClr val="FFFFFF"/>
                </a:solidFill>
                <a:latin typeface="Constantia"/>
                <a:cs typeface="Constantia"/>
              </a:rPr>
              <a:t>Mondal</a:t>
            </a:r>
            <a:endParaRPr lang="en-GB" dirty="0" smtClean="0">
              <a:latin typeface="Constantia"/>
              <a:cs typeface="Constantia"/>
            </a:endParaRPr>
          </a:p>
          <a:p>
            <a:pPr marL="1452245" marR="6350" indent="591185">
              <a:lnSpc>
                <a:spcPct val="120000"/>
              </a:lnSpc>
            </a:pPr>
            <a:r>
              <a:rPr lang="en-GB" spc="-10" dirty="0" smtClean="0">
                <a:solidFill>
                  <a:srgbClr val="FFFFFF"/>
                </a:solidFill>
                <a:latin typeface="Constantia"/>
                <a:cs typeface="Constantia"/>
              </a:rPr>
              <a:t>Presented</a:t>
            </a:r>
            <a:r>
              <a:rPr lang="en-GB" spc="-80" dirty="0" smtClean="0">
                <a:solidFill>
                  <a:srgbClr val="FFFFFF"/>
                </a:solidFill>
                <a:latin typeface="Constantia"/>
                <a:cs typeface="Constantia"/>
              </a:rPr>
              <a:t> </a:t>
            </a:r>
            <a:r>
              <a:rPr lang="en-GB" dirty="0" smtClean="0">
                <a:solidFill>
                  <a:srgbClr val="FFFFFF"/>
                </a:solidFill>
                <a:latin typeface="Constantia"/>
                <a:cs typeface="Constantia"/>
              </a:rPr>
              <a:t>by:</a:t>
            </a:r>
            <a:r>
              <a:rPr lang="en-GB" spc="-75" dirty="0" smtClean="0">
                <a:solidFill>
                  <a:srgbClr val="FFFFFF"/>
                </a:solidFill>
                <a:latin typeface="Constantia"/>
                <a:cs typeface="Constantia"/>
              </a:rPr>
              <a:t> </a:t>
            </a:r>
            <a:r>
              <a:rPr lang="en-GB" spc="-25" dirty="0" smtClean="0">
                <a:solidFill>
                  <a:srgbClr val="FFFFFF"/>
                </a:solidFill>
                <a:latin typeface="Constantia"/>
                <a:cs typeface="Constantia"/>
              </a:rPr>
              <a:t> </a:t>
            </a:r>
            <a:r>
              <a:rPr lang="en-GB" spc="-25" dirty="0" err="1" smtClean="0">
                <a:solidFill>
                  <a:srgbClr val="FFFFFF"/>
                </a:solidFill>
                <a:latin typeface="Constantia"/>
                <a:cs typeface="Constantia"/>
              </a:rPr>
              <a:t>Soumi</a:t>
            </a:r>
            <a:r>
              <a:rPr lang="en-GB" spc="-25" dirty="0" smtClean="0">
                <a:solidFill>
                  <a:srgbClr val="FFFFFF"/>
                </a:solidFill>
                <a:latin typeface="Constantia"/>
                <a:cs typeface="Constantia"/>
              </a:rPr>
              <a:t> </a:t>
            </a:r>
            <a:r>
              <a:rPr lang="en-GB" spc="-25" dirty="0" err="1" smtClean="0">
                <a:solidFill>
                  <a:srgbClr val="FFFFFF"/>
                </a:solidFill>
                <a:latin typeface="Constantia"/>
                <a:cs typeface="Constantia"/>
              </a:rPr>
              <a:t>Samanta</a:t>
            </a:r>
            <a:r>
              <a:rPr lang="en-GB" spc="-25" dirty="0" smtClean="0">
                <a:solidFill>
                  <a:srgbClr val="FFFFFF"/>
                </a:solidFill>
                <a:latin typeface="Constantia"/>
                <a:cs typeface="Constantia"/>
              </a:rPr>
              <a:t> &amp; </a:t>
            </a:r>
            <a:r>
              <a:rPr lang="en-GB" spc="-25" dirty="0" err="1" smtClean="0">
                <a:solidFill>
                  <a:srgbClr val="FFFFFF"/>
                </a:solidFill>
                <a:latin typeface="Constantia"/>
                <a:cs typeface="Constantia"/>
              </a:rPr>
              <a:t>Moupriya</a:t>
            </a:r>
            <a:r>
              <a:rPr lang="en-GB" spc="-25" dirty="0" smtClean="0">
                <a:solidFill>
                  <a:srgbClr val="FFFFFF"/>
                </a:solidFill>
                <a:latin typeface="Constantia"/>
                <a:cs typeface="Constantia"/>
              </a:rPr>
              <a:t> Manna</a:t>
            </a:r>
            <a:endParaRPr lang="en-GB" spc="-10" dirty="0" smtClean="0">
              <a:solidFill>
                <a:srgbClr val="FFFFFF"/>
              </a:solidFill>
              <a:latin typeface="Constantia"/>
              <a:cs typeface="Constantia"/>
            </a:endParaRPr>
          </a:p>
          <a:p>
            <a:pPr marL="1452245" marR="6350" indent="591185">
              <a:lnSpc>
                <a:spcPct val="120000"/>
              </a:lnSpc>
            </a:pPr>
            <a:r>
              <a:rPr lang="en-GB" spc="-10" dirty="0" smtClean="0">
                <a:solidFill>
                  <a:srgbClr val="FFFFFF"/>
                </a:solidFill>
                <a:latin typeface="Constantia"/>
                <a:cs typeface="Constantia"/>
              </a:rPr>
              <a:t> </a:t>
            </a:r>
            <a:r>
              <a:rPr lang="en-GB" spc="-20" dirty="0" smtClean="0">
                <a:solidFill>
                  <a:srgbClr val="FFFFFF"/>
                </a:solidFill>
                <a:latin typeface="Constantia"/>
                <a:cs typeface="Constantia"/>
              </a:rPr>
              <a:t>Department</a:t>
            </a:r>
            <a:r>
              <a:rPr lang="en-GB" spc="-125" dirty="0" smtClean="0">
                <a:solidFill>
                  <a:srgbClr val="FFFFFF"/>
                </a:solidFill>
                <a:latin typeface="Constantia"/>
                <a:cs typeface="Constantia"/>
              </a:rPr>
              <a:t> </a:t>
            </a:r>
            <a:r>
              <a:rPr lang="en-GB" dirty="0" smtClean="0">
                <a:solidFill>
                  <a:srgbClr val="FFFFFF"/>
                </a:solidFill>
                <a:latin typeface="Constantia"/>
                <a:cs typeface="Constantia"/>
              </a:rPr>
              <a:t>of</a:t>
            </a:r>
            <a:r>
              <a:rPr lang="en-GB" spc="30" dirty="0" smtClean="0">
                <a:solidFill>
                  <a:srgbClr val="FFFFFF"/>
                </a:solidFill>
                <a:latin typeface="Constantia"/>
                <a:cs typeface="Constantia"/>
              </a:rPr>
              <a:t> </a:t>
            </a:r>
            <a:r>
              <a:rPr lang="en-GB" spc="-20" dirty="0" smtClean="0">
                <a:solidFill>
                  <a:srgbClr val="FFFFFF"/>
                </a:solidFill>
                <a:latin typeface="Constantia"/>
                <a:cs typeface="Constantia"/>
              </a:rPr>
              <a:t>Computer</a:t>
            </a:r>
            <a:r>
              <a:rPr lang="en-GB" spc="-55" dirty="0" smtClean="0">
                <a:solidFill>
                  <a:srgbClr val="FFFFFF"/>
                </a:solidFill>
                <a:latin typeface="Constantia"/>
                <a:cs typeface="Constantia"/>
              </a:rPr>
              <a:t> </a:t>
            </a:r>
            <a:r>
              <a:rPr lang="en-GB" spc="-10" dirty="0" smtClean="0">
                <a:solidFill>
                  <a:srgbClr val="FFFFFF"/>
                </a:solidFill>
                <a:latin typeface="Constantia"/>
                <a:cs typeface="Constantia"/>
              </a:rPr>
              <a:t>Science </a:t>
            </a:r>
          </a:p>
          <a:p>
            <a:pPr marL="1452245" marR="6350" indent="591185">
              <a:lnSpc>
                <a:spcPct val="120000"/>
              </a:lnSpc>
            </a:pPr>
            <a:r>
              <a:rPr lang="en-GB" dirty="0" smtClean="0">
                <a:solidFill>
                  <a:srgbClr val="FFFFFF"/>
                </a:solidFill>
                <a:latin typeface="Constantia"/>
                <a:cs typeface="Constantia"/>
              </a:rPr>
              <a:t>The</a:t>
            </a:r>
            <a:r>
              <a:rPr lang="en-GB" spc="-90" dirty="0" smtClean="0">
                <a:solidFill>
                  <a:srgbClr val="FFFFFF"/>
                </a:solidFill>
                <a:latin typeface="Constantia"/>
                <a:cs typeface="Constantia"/>
              </a:rPr>
              <a:t> </a:t>
            </a:r>
            <a:r>
              <a:rPr lang="en-GB" spc="-30" dirty="0" smtClean="0">
                <a:solidFill>
                  <a:srgbClr val="FFFFFF"/>
                </a:solidFill>
                <a:latin typeface="Constantia"/>
                <a:cs typeface="Constantia"/>
              </a:rPr>
              <a:t>University</a:t>
            </a:r>
            <a:r>
              <a:rPr lang="en-GB" spc="-110" dirty="0" smtClean="0">
                <a:solidFill>
                  <a:srgbClr val="FFFFFF"/>
                </a:solidFill>
                <a:latin typeface="Constantia"/>
                <a:cs typeface="Constantia"/>
              </a:rPr>
              <a:t> </a:t>
            </a:r>
            <a:r>
              <a:rPr lang="en-GB" dirty="0" smtClean="0">
                <a:solidFill>
                  <a:srgbClr val="FFFFFF"/>
                </a:solidFill>
                <a:latin typeface="Constantia"/>
                <a:cs typeface="Constantia"/>
              </a:rPr>
              <a:t>of</a:t>
            </a:r>
            <a:r>
              <a:rPr lang="en-GB" spc="55" dirty="0" smtClean="0">
                <a:solidFill>
                  <a:srgbClr val="FFFFFF"/>
                </a:solidFill>
                <a:latin typeface="Constantia"/>
                <a:cs typeface="Constantia"/>
              </a:rPr>
              <a:t> </a:t>
            </a:r>
            <a:r>
              <a:rPr lang="en-GB" spc="-10" dirty="0" err="1" smtClean="0">
                <a:solidFill>
                  <a:srgbClr val="FFFFFF"/>
                </a:solidFill>
                <a:latin typeface="Constantia"/>
                <a:cs typeface="Constantia"/>
              </a:rPr>
              <a:t>Burdwan</a:t>
            </a:r>
            <a:endParaRPr lang="en-GB" dirty="0" smtClean="0">
              <a:latin typeface="Constantia"/>
              <a:cs typeface="Constantia"/>
            </a:endParaRPr>
          </a:p>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p:cNvPicPr/>
          <p:nvPr/>
        </p:nvPicPr>
        <p:blipFill>
          <a:blip r:embed="rId3" cstate="print"/>
          <a:stretch>
            <a:fillRect/>
          </a:stretch>
        </p:blipFill>
        <p:spPr>
          <a:xfrm>
            <a:off x="1000100" y="785794"/>
            <a:ext cx="7215238" cy="5643602"/>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5918" y="2500306"/>
            <a:ext cx="6429420" cy="1569660"/>
          </a:xfrm>
          <a:prstGeom prst="rect">
            <a:avLst/>
          </a:prstGeom>
        </p:spPr>
        <p:txBody>
          <a:bodyPr wrap="square">
            <a:spAutoFit/>
          </a:bodyPr>
          <a:lstStyle/>
          <a:p>
            <a:r>
              <a:rPr lang="en-GB" sz="4800" b="1" dirty="0" smtClean="0">
                <a:solidFill>
                  <a:srgbClr val="00CC00"/>
                </a:solidFill>
                <a:effectLst>
                  <a:outerShdw blurRad="38100" dist="38100" dir="2700000" algn="tl">
                    <a:srgbClr val="000000">
                      <a:alpha val="43137"/>
                    </a:srgbClr>
                  </a:outerShdw>
                </a:effectLst>
              </a:rPr>
              <a:t>Literature Review</a:t>
            </a:r>
            <a:br>
              <a:rPr lang="en-GB" sz="4800" b="1" dirty="0" smtClean="0">
                <a:solidFill>
                  <a:srgbClr val="00CC00"/>
                </a:solidFill>
                <a:effectLst>
                  <a:outerShdw blurRad="38100" dist="38100" dir="2700000" algn="tl">
                    <a:srgbClr val="000000">
                      <a:alpha val="43137"/>
                    </a:srgbClr>
                  </a:outerShdw>
                </a:effectLst>
              </a:rPr>
            </a:br>
            <a:endParaRPr lang="en-GB" sz="4800" b="1" dirty="0">
              <a:solidFill>
                <a:srgbClr val="00CC00"/>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40312_190148.jpg"/>
          <p:cNvPicPr>
            <a:picLocks noChangeAspect="1"/>
          </p:cNvPicPr>
          <p:nvPr/>
        </p:nvPicPr>
        <p:blipFill>
          <a:blip r:embed="rId3" cstate="print"/>
          <a:stretch>
            <a:fillRect/>
          </a:stretch>
        </p:blipFill>
        <p:spPr>
          <a:xfrm>
            <a:off x="0" y="908720"/>
            <a:ext cx="9144000" cy="5328592"/>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39752" y="260648"/>
            <a:ext cx="5875586" cy="1569660"/>
          </a:xfrm>
          <a:prstGeom prst="rect">
            <a:avLst/>
          </a:prstGeom>
        </p:spPr>
        <p:txBody>
          <a:bodyPr wrap="square">
            <a:spAutoFit/>
          </a:bodyPr>
          <a:lstStyle/>
          <a:p>
            <a:r>
              <a:rPr lang="en-GB" sz="4800" b="1" dirty="0" smtClean="0">
                <a:solidFill>
                  <a:srgbClr val="00CC00"/>
                </a:solidFill>
                <a:effectLst>
                  <a:outerShdw blurRad="38100" dist="38100" dir="2700000" algn="tl">
                    <a:srgbClr val="000000">
                      <a:alpha val="43137"/>
                    </a:srgbClr>
                  </a:outerShdw>
                </a:effectLst>
              </a:rPr>
              <a:t>Limitations</a:t>
            </a:r>
            <a:br>
              <a:rPr lang="en-GB" sz="4800" b="1" dirty="0" smtClean="0">
                <a:solidFill>
                  <a:srgbClr val="00CC00"/>
                </a:solidFill>
                <a:effectLst>
                  <a:outerShdw blurRad="38100" dist="38100" dir="2700000" algn="tl">
                    <a:srgbClr val="000000">
                      <a:alpha val="43137"/>
                    </a:srgbClr>
                  </a:outerShdw>
                </a:effectLst>
              </a:rPr>
            </a:br>
            <a:endParaRPr lang="en-GB" sz="4800" b="1" dirty="0">
              <a:solidFill>
                <a:srgbClr val="00CC00"/>
              </a:solidFill>
              <a:effectLst>
                <a:outerShdw blurRad="38100" dist="38100" dir="2700000" algn="tl">
                  <a:srgbClr val="000000">
                    <a:alpha val="43137"/>
                  </a:srgbClr>
                </a:outerShdw>
              </a:effectLst>
            </a:endParaRPr>
          </a:p>
        </p:txBody>
      </p:sp>
      <p:sp>
        <p:nvSpPr>
          <p:cNvPr id="6" name="Rectangle 5"/>
          <p:cNvSpPr/>
          <p:nvPr/>
        </p:nvSpPr>
        <p:spPr>
          <a:xfrm>
            <a:off x="755576" y="1556792"/>
            <a:ext cx="7704856" cy="4154984"/>
          </a:xfrm>
          <a:prstGeom prst="rect">
            <a:avLst/>
          </a:prstGeom>
        </p:spPr>
        <p:txBody>
          <a:bodyPr wrap="square">
            <a:spAutoFit/>
          </a:bodyPr>
          <a:lstStyle/>
          <a:p>
            <a:r>
              <a:rPr lang="en-GB" sz="2400" dirty="0" smtClean="0">
                <a:solidFill>
                  <a:schemeClr val="accent4">
                    <a:lumMod val="20000"/>
                    <a:lumOff val="80000"/>
                  </a:schemeClr>
                </a:solidFill>
                <a:effectLst>
                  <a:outerShdw blurRad="38100" dist="38100" dir="2700000" algn="tl">
                    <a:srgbClr val="000000">
                      <a:alpha val="43137"/>
                    </a:srgbClr>
                  </a:outerShdw>
                </a:effectLst>
              </a:rPr>
              <a:t>Sentiment analysis in social media has limitations stemming from the complexity of human language. These include ambiguity, sarcasm, cultural nuances, and evolving language trends, making it challenging for algorithms to accurately interpret context and sentiment. Additionally, sentiment analysis may struggle with domain-specific jargon and the inability to understand non-textual elements such as </a:t>
            </a:r>
            <a:r>
              <a:rPr lang="en-GB" sz="2400" dirty="0" err="1" smtClean="0">
                <a:solidFill>
                  <a:schemeClr val="accent4">
                    <a:lumMod val="20000"/>
                    <a:lumOff val="80000"/>
                  </a:schemeClr>
                </a:solidFill>
                <a:effectLst>
                  <a:outerShdw blurRad="38100" dist="38100" dir="2700000" algn="tl">
                    <a:srgbClr val="000000">
                      <a:alpha val="43137"/>
                    </a:srgbClr>
                  </a:outerShdw>
                </a:effectLst>
              </a:rPr>
              <a:t>emojis</a:t>
            </a:r>
            <a:r>
              <a:rPr lang="en-GB" sz="2400" dirty="0" smtClean="0">
                <a:solidFill>
                  <a:schemeClr val="accent4">
                    <a:lumMod val="20000"/>
                    <a:lumOff val="80000"/>
                  </a:schemeClr>
                </a:solidFill>
                <a:effectLst>
                  <a:outerShdw blurRad="38100" dist="38100" dir="2700000" algn="tl">
                    <a:srgbClr val="000000">
                      <a:alpha val="43137"/>
                    </a:srgbClr>
                  </a:outerShdw>
                </a:effectLst>
              </a:rPr>
              <a:t> or tone of voice. These limitations can lead to inaccurate assessments of sentiment, potentially affecting the reliability of insights derived from social media data.</a:t>
            </a:r>
            <a:endParaRPr lang="en-GB" sz="2400" dirty="0">
              <a:solidFill>
                <a:schemeClr val="accent4">
                  <a:lumMod val="20000"/>
                  <a:lumOff val="80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5918" y="332656"/>
            <a:ext cx="6429420" cy="830997"/>
          </a:xfrm>
          <a:prstGeom prst="rect">
            <a:avLst/>
          </a:prstGeom>
        </p:spPr>
        <p:txBody>
          <a:bodyPr wrap="square">
            <a:spAutoFit/>
          </a:bodyPr>
          <a:lstStyle/>
          <a:p>
            <a:r>
              <a:rPr lang="en-GB" sz="4800" b="1" dirty="0" smtClean="0">
                <a:solidFill>
                  <a:srgbClr val="00CC00"/>
                </a:solidFill>
                <a:effectLst>
                  <a:outerShdw blurRad="38100" dist="38100" dir="2700000" algn="tl">
                    <a:srgbClr val="000000">
                      <a:alpha val="43137"/>
                    </a:srgbClr>
                  </a:outerShdw>
                </a:effectLst>
              </a:rPr>
              <a:t>Future</a:t>
            </a:r>
            <a:endParaRPr lang="en-GB" sz="4800" b="1" dirty="0">
              <a:solidFill>
                <a:srgbClr val="00CC00"/>
              </a:solidFill>
              <a:effectLst>
                <a:outerShdw blurRad="38100" dist="38100" dir="2700000" algn="tl">
                  <a:srgbClr val="000000">
                    <a:alpha val="43137"/>
                  </a:srgbClr>
                </a:outerShdw>
              </a:effectLst>
            </a:endParaRPr>
          </a:p>
        </p:txBody>
      </p:sp>
      <p:sp>
        <p:nvSpPr>
          <p:cNvPr id="4" name="Rectangle 3"/>
          <p:cNvSpPr/>
          <p:nvPr/>
        </p:nvSpPr>
        <p:spPr>
          <a:xfrm>
            <a:off x="395536" y="1628800"/>
            <a:ext cx="8136903" cy="4154984"/>
          </a:xfrm>
          <a:prstGeom prst="rect">
            <a:avLst/>
          </a:prstGeom>
        </p:spPr>
        <p:txBody>
          <a:bodyPr wrap="square">
            <a:spAutoFit/>
          </a:bodyPr>
          <a:lstStyle/>
          <a:p>
            <a:r>
              <a:rPr lang="en-GB" sz="2400" dirty="0" smtClean="0">
                <a:solidFill>
                  <a:srgbClr val="FFFF00"/>
                </a:solidFill>
                <a:effectLst>
                  <a:outerShdw blurRad="38100" dist="38100" dir="2700000" algn="tl">
                    <a:srgbClr val="000000">
                      <a:alpha val="43137"/>
                    </a:srgbClr>
                  </a:outerShdw>
                </a:effectLst>
              </a:rPr>
              <a:t>The future of sentiment analysis in social media lies in advancing artificial intelligence and natural language processing technologies to better understand nuanced human emotions, context, and sarcasm. This includes deeper integration of machine learning algorithms to handle multilingual data, identify evolving trends, and provide more accurate sentiment insights for businesses, marketers, and researchers. Additionally, privacy concerns and ethical considerations will play a crucial role in shaping the development and adoption of sentiment analysis tools in social media platforms.</a:t>
            </a:r>
            <a:endParaRPr lang="en-GB" sz="2400" dirty="0">
              <a:solidFill>
                <a:srgbClr val="FFFF00"/>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3728" y="-17359"/>
            <a:ext cx="4896544" cy="830997"/>
          </a:xfrm>
          <a:prstGeom prst="rect">
            <a:avLst/>
          </a:prstGeom>
        </p:spPr>
        <p:txBody>
          <a:bodyPr wrap="square" anchor="ctr">
            <a:spAutoFit/>
          </a:bodyPr>
          <a:lstStyle/>
          <a:p>
            <a:r>
              <a:rPr lang="en-GB" sz="4800" b="1" dirty="0" smtClean="0">
                <a:solidFill>
                  <a:srgbClr val="00CC00"/>
                </a:solidFill>
                <a:effectLst>
                  <a:outerShdw blurRad="38100" dist="38100" dir="2700000" algn="tl">
                    <a:srgbClr val="000000">
                      <a:alpha val="43137"/>
                    </a:srgbClr>
                  </a:outerShdw>
                </a:effectLst>
              </a:rPr>
              <a:t>References</a:t>
            </a:r>
            <a:endParaRPr lang="en-GB" sz="4800" b="1" dirty="0">
              <a:solidFill>
                <a:srgbClr val="00CC00"/>
              </a:solidFill>
              <a:effectLst>
                <a:outerShdw blurRad="38100" dist="38100" dir="2700000" algn="tl">
                  <a:srgbClr val="000000">
                    <a:alpha val="43137"/>
                  </a:srgbClr>
                </a:outerShdw>
              </a:effectLst>
            </a:endParaRPr>
          </a:p>
        </p:txBody>
      </p:sp>
      <p:sp>
        <p:nvSpPr>
          <p:cNvPr id="5" name="Rectangle 4"/>
          <p:cNvSpPr/>
          <p:nvPr/>
        </p:nvSpPr>
        <p:spPr>
          <a:xfrm>
            <a:off x="323528" y="836712"/>
            <a:ext cx="8496944" cy="6263253"/>
          </a:xfrm>
          <a:prstGeom prst="rect">
            <a:avLst/>
          </a:prstGeom>
        </p:spPr>
        <p:txBody>
          <a:bodyPr wrap="square">
            <a:spAutoFit/>
          </a:bodyPr>
          <a:lstStyle/>
          <a:p>
            <a:pPr>
              <a:lnSpc>
                <a:spcPct val="150000"/>
              </a:lnSpc>
              <a:buFont typeface="Arial" pitchFamily="34" charset="0"/>
              <a:buChar char="•"/>
            </a:pPr>
            <a:r>
              <a:rPr lang="en-GB" sz="1400" b="1" dirty="0" smtClean="0">
                <a:solidFill>
                  <a:srgbClr val="FFFF00"/>
                </a:solidFill>
                <a:effectLst>
                  <a:outerShdw blurRad="38100" dist="38100" dir="2700000" algn="tl">
                    <a:srgbClr val="000000">
                      <a:alpha val="43137"/>
                    </a:srgbClr>
                  </a:outerShdw>
                </a:effectLst>
                <a:hlinkClick r:id="rId3"/>
              </a:rPr>
              <a:t>www.facebook.com</a:t>
            </a:r>
            <a:endParaRPr lang="en-GB" sz="1400" b="1" dirty="0" smtClean="0">
              <a:solidFill>
                <a:srgbClr val="FFFF00"/>
              </a:solidFill>
              <a:effectLst>
                <a:outerShdw blurRad="38100" dist="38100" dir="2700000" algn="tl">
                  <a:srgbClr val="000000">
                    <a:alpha val="43137"/>
                  </a:srgbClr>
                </a:outerShdw>
              </a:effectLst>
            </a:endParaRPr>
          </a:p>
          <a:p>
            <a:pPr>
              <a:lnSpc>
                <a:spcPct val="150000"/>
              </a:lnSpc>
              <a:buFont typeface="Arial" pitchFamily="34" charset="0"/>
              <a:buChar char="•"/>
            </a:pPr>
            <a:r>
              <a:rPr lang="en-GB" sz="1400" b="1" dirty="0" smtClean="0">
                <a:solidFill>
                  <a:srgbClr val="FFFF00"/>
                </a:solidFill>
                <a:effectLst>
                  <a:outerShdw blurRad="38100" dist="38100" dir="2700000" algn="tl">
                    <a:srgbClr val="000000">
                      <a:alpha val="43137"/>
                    </a:srgbClr>
                  </a:outerShdw>
                </a:effectLst>
                <a:hlinkClick r:id="rId4"/>
              </a:rPr>
              <a:t>www.instagram.com</a:t>
            </a:r>
            <a:endParaRPr lang="en-GB" sz="1400" b="1" dirty="0" smtClean="0">
              <a:solidFill>
                <a:srgbClr val="FFFF00"/>
              </a:solidFill>
              <a:effectLst>
                <a:outerShdw blurRad="38100" dist="38100" dir="2700000" algn="tl">
                  <a:srgbClr val="000000">
                    <a:alpha val="43137"/>
                  </a:srgbClr>
                </a:outerShdw>
              </a:effectLst>
            </a:endParaRPr>
          </a:p>
          <a:p>
            <a:pPr>
              <a:lnSpc>
                <a:spcPct val="150000"/>
              </a:lnSpc>
              <a:buFont typeface="Arial" pitchFamily="34" charset="0"/>
              <a:buChar char="•"/>
            </a:pPr>
            <a:r>
              <a:rPr lang="en-GB" sz="1400" b="1" dirty="0" smtClean="0">
                <a:solidFill>
                  <a:srgbClr val="FFFF00"/>
                </a:solidFill>
                <a:effectLst>
                  <a:outerShdw blurRad="38100" dist="38100" dir="2700000" algn="tl">
                    <a:srgbClr val="000000">
                      <a:alpha val="43137"/>
                    </a:srgbClr>
                  </a:outerShdw>
                </a:effectLst>
                <a:hlinkClick r:id="rId5"/>
              </a:rPr>
              <a:t>www.twitter.com</a:t>
            </a:r>
            <a:endParaRPr lang="en-GB" sz="1400" b="1" dirty="0" smtClean="0">
              <a:solidFill>
                <a:srgbClr val="FFFF00"/>
              </a:solidFill>
              <a:effectLst>
                <a:outerShdw blurRad="38100" dist="38100" dir="2700000" algn="tl">
                  <a:srgbClr val="000000">
                    <a:alpha val="43137"/>
                  </a:srgbClr>
                </a:outerShdw>
              </a:effectLst>
            </a:endParaRPr>
          </a:p>
          <a:p>
            <a:pPr marL="285750" lvl="0" indent="-285750">
              <a:buFont typeface="Arial" panose="020B0604020202020204" pitchFamily="34" charset="0"/>
              <a:buChar char="•"/>
            </a:pPr>
            <a:r>
              <a:rPr lang="en-GB" sz="1400" b="1" dirty="0" err="1" smtClean="0">
                <a:solidFill>
                  <a:schemeClr val="accent6">
                    <a:lumMod val="40000"/>
                    <a:lumOff val="60000"/>
                  </a:schemeClr>
                </a:solidFill>
              </a:rPr>
              <a:t>Chekima</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Khalifa</a:t>
            </a:r>
            <a:r>
              <a:rPr lang="en-GB" sz="1400" b="1" dirty="0" smtClean="0">
                <a:solidFill>
                  <a:schemeClr val="accent6">
                    <a:lumMod val="40000"/>
                    <a:lumOff val="60000"/>
                  </a:schemeClr>
                </a:solidFill>
              </a:rPr>
              <a:t>, and </a:t>
            </a:r>
            <a:r>
              <a:rPr lang="en-GB" sz="1400" b="1" dirty="0" err="1" smtClean="0">
                <a:solidFill>
                  <a:schemeClr val="accent6">
                    <a:lumMod val="40000"/>
                    <a:lumOff val="60000"/>
                  </a:schemeClr>
                </a:solidFill>
              </a:rPr>
              <a:t>Rayner</a:t>
            </a:r>
            <a:r>
              <a:rPr lang="en-GB" sz="1400" b="1" dirty="0" smtClean="0">
                <a:solidFill>
                  <a:schemeClr val="accent6">
                    <a:lumMod val="40000"/>
                    <a:lumOff val="60000"/>
                  </a:schemeClr>
                </a:solidFill>
              </a:rPr>
              <a:t> Alfred. (2018) Sentiment Analysis of Malay Social Media Text. pp. 205-  219.</a:t>
            </a:r>
          </a:p>
          <a:p>
            <a:pPr marL="285750" lvl="0" indent="-285750">
              <a:buFont typeface="Arial" panose="020B0604020202020204" pitchFamily="34" charset="0"/>
              <a:buChar char="•"/>
            </a:pPr>
            <a:r>
              <a:rPr lang="en-GB" sz="1400" b="1" dirty="0" err="1" smtClean="0">
                <a:solidFill>
                  <a:schemeClr val="accent6">
                    <a:lumMod val="40000"/>
                    <a:lumOff val="60000"/>
                  </a:schemeClr>
                </a:solidFill>
              </a:rPr>
              <a:t>Ebrahimi</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M.m</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Yazdavar</a:t>
            </a:r>
            <a:r>
              <a:rPr lang="en-GB" sz="1400" b="1" dirty="0" smtClean="0">
                <a:solidFill>
                  <a:schemeClr val="accent6">
                    <a:lumMod val="40000"/>
                    <a:lumOff val="60000"/>
                  </a:schemeClr>
                </a:solidFill>
              </a:rPr>
              <a:t>, A., and A. </a:t>
            </a:r>
            <a:r>
              <a:rPr lang="en-GB" sz="1400" b="1" dirty="0" err="1" smtClean="0">
                <a:solidFill>
                  <a:schemeClr val="accent6">
                    <a:lumMod val="40000"/>
                    <a:lumOff val="60000"/>
                  </a:schemeClr>
                </a:solidFill>
              </a:rPr>
              <a:t>Sheth</a:t>
            </a:r>
            <a:r>
              <a:rPr lang="en-GB" sz="1400" b="1" dirty="0" smtClean="0">
                <a:solidFill>
                  <a:schemeClr val="accent6">
                    <a:lumMod val="40000"/>
                    <a:lumOff val="60000"/>
                  </a:schemeClr>
                </a:solidFill>
              </a:rPr>
              <a:t>. (2017) “On the Challenges of Sentiment Analysis for Dynamic Events.” Intelligent Systems, IEEE 32 (5).</a:t>
            </a:r>
          </a:p>
          <a:p>
            <a:pPr marL="285750" lvl="0" indent="-285750">
              <a:buFont typeface="Arial" panose="020B0604020202020204" pitchFamily="34" charset="0"/>
              <a:buChar char="•"/>
            </a:pPr>
            <a:r>
              <a:rPr lang="en-GB" sz="1400" b="1" dirty="0" smtClean="0">
                <a:solidFill>
                  <a:schemeClr val="accent6">
                    <a:lumMod val="40000"/>
                    <a:lumOff val="60000"/>
                  </a:schemeClr>
                </a:solidFill>
              </a:rPr>
              <a:t>Das, </a:t>
            </a:r>
            <a:r>
              <a:rPr lang="en-GB" sz="1400" b="1" dirty="0" err="1" smtClean="0">
                <a:solidFill>
                  <a:schemeClr val="accent6">
                    <a:lumMod val="40000"/>
                    <a:lumOff val="60000"/>
                  </a:schemeClr>
                </a:solidFill>
              </a:rPr>
              <a:t>Bijoyan</a:t>
            </a:r>
            <a:r>
              <a:rPr lang="en-GB" sz="1400" b="1" dirty="0" smtClean="0">
                <a:solidFill>
                  <a:schemeClr val="accent6">
                    <a:lumMod val="40000"/>
                    <a:lumOff val="60000"/>
                  </a:schemeClr>
                </a:solidFill>
              </a:rPr>
              <a:t>, and </a:t>
            </a:r>
            <a:r>
              <a:rPr lang="en-GB" sz="1400" b="1" dirty="0" err="1" smtClean="0">
                <a:solidFill>
                  <a:schemeClr val="accent6">
                    <a:lumMod val="40000"/>
                    <a:lumOff val="60000"/>
                  </a:schemeClr>
                </a:solidFill>
              </a:rPr>
              <a:t>Sarit</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Chakraborty</a:t>
            </a:r>
            <a:r>
              <a:rPr lang="en-GB" sz="1400" b="1" dirty="0" smtClean="0">
                <a:solidFill>
                  <a:schemeClr val="accent6">
                    <a:lumMod val="40000"/>
                    <a:lumOff val="60000"/>
                  </a:schemeClr>
                </a:solidFill>
              </a:rPr>
              <a:t>. (2018) An Improved Text Sentiment Classification Model Using TF-IDF and Next Word Negation.</a:t>
            </a:r>
          </a:p>
          <a:p>
            <a:pPr marL="285750" lvl="0" indent="-285750">
              <a:buFont typeface="Arial" panose="020B0604020202020204" pitchFamily="34" charset="0"/>
              <a:buChar char="•"/>
            </a:pPr>
            <a:r>
              <a:rPr lang="en-GB" sz="1400" b="1" dirty="0" smtClean="0">
                <a:solidFill>
                  <a:schemeClr val="accent6">
                    <a:lumMod val="40000"/>
                    <a:lumOff val="60000"/>
                  </a:schemeClr>
                </a:solidFill>
              </a:rPr>
              <a:t>Khan, Muhammad </a:t>
            </a:r>
            <a:r>
              <a:rPr lang="en-GB" sz="1400" b="1" dirty="0" err="1" smtClean="0">
                <a:solidFill>
                  <a:schemeClr val="accent6">
                    <a:lumMod val="40000"/>
                    <a:lumOff val="60000"/>
                  </a:schemeClr>
                </a:solidFill>
              </a:rPr>
              <a:t>Taimoor</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Mehr</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Durrani</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Armughan</a:t>
            </a:r>
            <a:r>
              <a:rPr lang="en-GB" sz="1400" b="1" dirty="0" smtClean="0">
                <a:solidFill>
                  <a:schemeClr val="accent6">
                    <a:lumMod val="40000"/>
                    <a:lumOff val="60000"/>
                  </a:schemeClr>
                </a:solidFill>
              </a:rPr>
              <a:t> Ali, </a:t>
            </a:r>
            <a:r>
              <a:rPr lang="en-GB" sz="1400" b="1" dirty="0" err="1" smtClean="0">
                <a:solidFill>
                  <a:schemeClr val="accent6">
                    <a:lumMod val="40000"/>
                    <a:lumOff val="60000"/>
                  </a:schemeClr>
                </a:solidFill>
              </a:rPr>
              <a:t>Irum</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Inayat</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Shehzad</a:t>
            </a:r>
            <a:r>
              <a:rPr lang="en-GB" sz="1400" b="1" dirty="0" smtClean="0">
                <a:solidFill>
                  <a:schemeClr val="accent6">
                    <a:lumMod val="40000"/>
                    <a:lumOff val="60000"/>
                  </a:schemeClr>
                </a:solidFill>
              </a:rPr>
              <a:t> Khalid, and </a:t>
            </a:r>
            <a:r>
              <a:rPr lang="en-GB" sz="1400" b="1" dirty="0" err="1" smtClean="0">
                <a:solidFill>
                  <a:schemeClr val="accent6">
                    <a:lumMod val="40000"/>
                    <a:lumOff val="60000"/>
                  </a:schemeClr>
                </a:solidFill>
              </a:rPr>
              <a:t>Kamran</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Habib</a:t>
            </a:r>
            <a:r>
              <a:rPr lang="en-GB" sz="1400" b="1" dirty="0" smtClean="0">
                <a:solidFill>
                  <a:schemeClr val="accent6">
                    <a:lumMod val="40000"/>
                    <a:lumOff val="60000"/>
                  </a:schemeClr>
                </a:solidFill>
              </a:rPr>
              <a:t> Khan. (2016) “Sentiment Analysis and The Complex Natural Language.” Complex Adaptive Systems </a:t>
            </a:r>
            <a:r>
              <a:rPr lang="en-GB" sz="1400" b="1" dirty="0" err="1" smtClean="0">
                <a:solidFill>
                  <a:schemeClr val="accent6">
                    <a:lumMod val="40000"/>
                    <a:lumOff val="60000"/>
                  </a:schemeClr>
                </a:solidFill>
              </a:rPr>
              <a:t>Modeling</a:t>
            </a:r>
            <a:r>
              <a:rPr lang="en-GB" sz="1400" b="1" dirty="0" smtClean="0">
                <a:solidFill>
                  <a:schemeClr val="accent6">
                    <a:lumMod val="40000"/>
                    <a:lumOff val="60000"/>
                  </a:schemeClr>
                </a:solidFill>
              </a:rPr>
              <a:t> 4 (1): 2.</a:t>
            </a:r>
          </a:p>
          <a:p>
            <a:pPr marL="285750" lvl="0" indent="-285750">
              <a:buFont typeface="Arial" panose="020B0604020202020204" pitchFamily="34" charset="0"/>
              <a:buChar char="•"/>
            </a:pPr>
            <a:r>
              <a:rPr lang="en-GB" sz="1400" b="1" dirty="0" err="1" smtClean="0">
                <a:solidFill>
                  <a:schemeClr val="accent6">
                    <a:lumMod val="40000"/>
                    <a:lumOff val="60000"/>
                  </a:schemeClr>
                </a:solidFill>
              </a:rPr>
              <a:t>Akter</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Sanjida</a:t>
            </a:r>
            <a:r>
              <a:rPr lang="en-GB" sz="1400" b="1" dirty="0" smtClean="0">
                <a:solidFill>
                  <a:schemeClr val="accent6">
                    <a:lumMod val="40000"/>
                    <a:lumOff val="60000"/>
                  </a:schemeClr>
                </a:solidFill>
              </a:rPr>
              <a:t>, and Muhammad </a:t>
            </a:r>
            <a:r>
              <a:rPr lang="en-GB" sz="1400" b="1" dirty="0" err="1" smtClean="0">
                <a:solidFill>
                  <a:schemeClr val="accent6">
                    <a:lumMod val="40000"/>
                    <a:lumOff val="60000"/>
                  </a:schemeClr>
                </a:solidFill>
              </a:rPr>
              <a:t>Tareq</a:t>
            </a:r>
            <a:r>
              <a:rPr lang="en-GB" sz="1400" b="1" dirty="0" smtClean="0">
                <a:solidFill>
                  <a:schemeClr val="accent6">
                    <a:lumMod val="40000"/>
                    <a:lumOff val="60000"/>
                  </a:schemeClr>
                </a:solidFill>
              </a:rPr>
              <a:t> Aziz. (2016) “Sentiment Analysis on </a:t>
            </a:r>
            <a:r>
              <a:rPr lang="en-GB" sz="1400" b="1" dirty="0" err="1" smtClean="0">
                <a:solidFill>
                  <a:schemeClr val="accent6">
                    <a:lumMod val="40000"/>
                    <a:lumOff val="60000"/>
                  </a:schemeClr>
                </a:solidFill>
              </a:rPr>
              <a:t>Facebook</a:t>
            </a:r>
            <a:r>
              <a:rPr lang="en-GB" sz="1400" b="1" dirty="0" smtClean="0">
                <a:solidFill>
                  <a:schemeClr val="accent6">
                    <a:lumMod val="40000"/>
                    <a:lumOff val="60000"/>
                  </a:schemeClr>
                </a:solidFill>
              </a:rPr>
              <a:t> Group Using Lexicon Based Approach”, in the 2016 3rd International Conference on Electrical Engineering and Information Communication Technology (ICEEICT).</a:t>
            </a:r>
          </a:p>
          <a:p>
            <a:pPr marL="285750" lvl="0" indent="-285750">
              <a:buFont typeface="Arial" panose="020B0604020202020204" pitchFamily="34" charset="0"/>
              <a:buChar char="•"/>
            </a:pPr>
            <a:r>
              <a:rPr lang="en-GB" sz="1400" b="1" dirty="0" smtClean="0">
                <a:solidFill>
                  <a:schemeClr val="accent6">
                    <a:lumMod val="40000"/>
                    <a:lumOff val="60000"/>
                  </a:schemeClr>
                </a:solidFill>
              </a:rPr>
              <a:t>Hassan, </a:t>
            </a:r>
            <a:r>
              <a:rPr lang="en-GB" sz="1400" b="1" dirty="0" err="1" smtClean="0">
                <a:solidFill>
                  <a:schemeClr val="accent6">
                    <a:lumMod val="40000"/>
                    <a:lumOff val="60000"/>
                  </a:schemeClr>
                </a:solidFill>
              </a:rPr>
              <a:t>Anees</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Ul</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Jamil</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Hussain</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Musarrat</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Hussain</a:t>
            </a:r>
            <a:r>
              <a:rPr lang="en-GB" sz="1400" b="1" dirty="0" smtClean="0">
                <a:solidFill>
                  <a:schemeClr val="accent6">
                    <a:lumMod val="40000"/>
                    <a:lumOff val="60000"/>
                  </a:schemeClr>
                </a:solidFill>
              </a:rPr>
              <a:t>, Muhammad </a:t>
            </a:r>
            <a:r>
              <a:rPr lang="en-GB" sz="1400" b="1" dirty="0" err="1" smtClean="0">
                <a:solidFill>
                  <a:schemeClr val="accent6">
                    <a:lumMod val="40000"/>
                    <a:lumOff val="60000"/>
                  </a:schemeClr>
                </a:solidFill>
              </a:rPr>
              <a:t>Sadiq</a:t>
            </a:r>
            <a:r>
              <a:rPr lang="en-GB" sz="1400" b="1" dirty="0" smtClean="0">
                <a:solidFill>
                  <a:schemeClr val="accent6">
                    <a:lumMod val="40000"/>
                    <a:lumOff val="60000"/>
                  </a:schemeClr>
                </a:solidFill>
              </a:rPr>
              <a:t>, and </a:t>
            </a:r>
            <a:r>
              <a:rPr lang="en-GB" sz="1400" b="1" dirty="0" err="1" smtClean="0">
                <a:solidFill>
                  <a:schemeClr val="accent6">
                    <a:lumMod val="40000"/>
                    <a:lumOff val="60000"/>
                  </a:schemeClr>
                </a:solidFill>
              </a:rPr>
              <a:t>Sungyoung</a:t>
            </a:r>
            <a:r>
              <a:rPr lang="en-GB" sz="1400" b="1" dirty="0" smtClean="0">
                <a:solidFill>
                  <a:schemeClr val="accent6">
                    <a:lumMod val="40000"/>
                    <a:lumOff val="60000"/>
                  </a:schemeClr>
                </a:solidFill>
              </a:rPr>
              <a:t> Lee. (2017) “Sentiment Analysis of Social Networking Sites (SNS) Data Using Machine Learning Approach for the Measurement of Depression”, in International Conference on Information and Communication Technology Convergence (ICTC), </a:t>
            </a:r>
            <a:r>
              <a:rPr lang="en-GB" sz="1400" b="1" dirty="0" err="1" smtClean="0">
                <a:solidFill>
                  <a:schemeClr val="accent6">
                    <a:lumMod val="40000"/>
                    <a:lumOff val="60000"/>
                  </a:schemeClr>
                </a:solidFill>
              </a:rPr>
              <a:t>Jeju</a:t>
            </a:r>
            <a:r>
              <a:rPr lang="en-GB" sz="1400" b="1" dirty="0" smtClean="0">
                <a:solidFill>
                  <a:schemeClr val="accent6">
                    <a:lumMod val="40000"/>
                    <a:lumOff val="60000"/>
                  </a:schemeClr>
                </a:solidFill>
              </a:rPr>
              <a:t>, South Korea: IEEE.</a:t>
            </a:r>
          </a:p>
          <a:p>
            <a:pPr marL="285750" lvl="0" indent="-285750">
              <a:buFont typeface="Arial" panose="020B0604020202020204" pitchFamily="34" charset="0"/>
              <a:buChar char="•"/>
            </a:pPr>
            <a:r>
              <a:rPr lang="en-GB" sz="1400" b="1" dirty="0" err="1" smtClean="0">
                <a:solidFill>
                  <a:schemeClr val="accent6">
                    <a:lumMod val="40000"/>
                    <a:lumOff val="60000"/>
                  </a:schemeClr>
                </a:solidFill>
              </a:rPr>
              <a:t>Rahman</a:t>
            </a:r>
            <a:r>
              <a:rPr lang="en-GB" sz="1400" b="1" dirty="0" smtClean="0">
                <a:solidFill>
                  <a:schemeClr val="accent6">
                    <a:lumMod val="40000"/>
                    <a:lumOff val="60000"/>
                  </a:schemeClr>
                </a:solidFill>
              </a:rPr>
              <a:t>, S. A. El, F. A. </a:t>
            </a:r>
            <a:r>
              <a:rPr lang="en-GB" sz="1400" b="1" dirty="0" err="1" smtClean="0">
                <a:solidFill>
                  <a:schemeClr val="accent6">
                    <a:lumMod val="40000"/>
                    <a:lumOff val="60000"/>
                  </a:schemeClr>
                </a:solidFill>
              </a:rPr>
              <a:t>AlOtaibi</a:t>
            </a:r>
            <a:r>
              <a:rPr lang="en-GB" sz="1400" b="1" dirty="0" smtClean="0">
                <a:solidFill>
                  <a:schemeClr val="accent6">
                    <a:lumMod val="40000"/>
                    <a:lumOff val="60000"/>
                  </a:schemeClr>
                </a:solidFill>
              </a:rPr>
              <a:t>, and W. A. </a:t>
            </a:r>
            <a:r>
              <a:rPr lang="en-GB" sz="1400" b="1" dirty="0" err="1" smtClean="0">
                <a:solidFill>
                  <a:schemeClr val="accent6">
                    <a:lumMod val="40000"/>
                    <a:lumOff val="60000"/>
                  </a:schemeClr>
                </a:solidFill>
              </a:rPr>
              <a:t>AlShehri</a:t>
            </a:r>
            <a:r>
              <a:rPr lang="en-GB" sz="1400" b="1" dirty="0" smtClean="0">
                <a:solidFill>
                  <a:schemeClr val="accent6">
                    <a:lumMod val="40000"/>
                    <a:lumOff val="60000"/>
                  </a:schemeClr>
                </a:solidFill>
              </a:rPr>
              <a:t>. (2019, 3-4 April 2019). “Sentiment Analysis of Twitter Data”, in the 2019 International Conference on Computer and Information Sciences (ICCIS).</a:t>
            </a:r>
          </a:p>
          <a:p>
            <a:pPr marL="285750" lvl="0" indent="-285750">
              <a:buFont typeface="Arial" panose="020B0604020202020204" pitchFamily="34" charset="0"/>
              <a:buChar char="•"/>
            </a:pPr>
            <a:r>
              <a:rPr lang="en-GB" sz="1400" b="1" dirty="0" smtClean="0">
                <a:solidFill>
                  <a:schemeClr val="accent6">
                    <a:lumMod val="40000"/>
                    <a:lumOff val="60000"/>
                  </a:schemeClr>
                </a:solidFill>
              </a:rPr>
              <a:t>Ali, </a:t>
            </a:r>
            <a:r>
              <a:rPr lang="en-GB" sz="1400" b="1" dirty="0" err="1" smtClean="0">
                <a:solidFill>
                  <a:schemeClr val="accent6">
                    <a:lumMod val="40000"/>
                    <a:lumOff val="60000"/>
                  </a:schemeClr>
                </a:solidFill>
              </a:rPr>
              <a:t>Kashif</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Hai</a:t>
            </a:r>
            <a:r>
              <a:rPr lang="en-GB" sz="1400" b="1" dirty="0" smtClean="0">
                <a:solidFill>
                  <a:schemeClr val="accent6">
                    <a:lumMod val="40000"/>
                    <a:lumOff val="60000"/>
                  </a:schemeClr>
                </a:solidFill>
              </a:rPr>
              <a:t> Dong, </a:t>
            </a:r>
            <a:r>
              <a:rPr lang="en-GB" sz="1400" b="1" dirty="0" err="1" smtClean="0">
                <a:solidFill>
                  <a:schemeClr val="accent6">
                    <a:lumMod val="40000"/>
                    <a:lumOff val="60000"/>
                  </a:schemeClr>
                </a:solidFill>
              </a:rPr>
              <a:t>Athman</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Bouguettaya</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Abdelkarim</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Erradi</a:t>
            </a:r>
            <a:r>
              <a:rPr lang="en-GB" sz="1400" b="1" dirty="0" smtClean="0">
                <a:solidFill>
                  <a:schemeClr val="accent6">
                    <a:lumMod val="40000"/>
                    <a:lumOff val="60000"/>
                  </a:schemeClr>
                </a:solidFill>
              </a:rPr>
              <a:t>, and </a:t>
            </a:r>
            <a:r>
              <a:rPr lang="en-GB" sz="1400" b="1" dirty="0" err="1" smtClean="0">
                <a:solidFill>
                  <a:schemeClr val="accent6">
                    <a:lumMod val="40000"/>
                    <a:lumOff val="60000"/>
                  </a:schemeClr>
                </a:solidFill>
              </a:rPr>
              <a:t>Rachid</a:t>
            </a:r>
            <a:r>
              <a:rPr lang="en-GB" sz="1400" b="1" dirty="0" smtClean="0">
                <a:solidFill>
                  <a:schemeClr val="accent6">
                    <a:lumMod val="40000"/>
                    <a:lumOff val="60000"/>
                  </a:schemeClr>
                </a:solidFill>
              </a:rPr>
              <a:t> </a:t>
            </a:r>
            <a:r>
              <a:rPr lang="en-GB" sz="1400" b="1" dirty="0" err="1" smtClean="0">
                <a:solidFill>
                  <a:schemeClr val="accent6">
                    <a:lumMod val="40000"/>
                    <a:lumOff val="60000"/>
                  </a:schemeClr>
                </a:solidFill>
              </a:rPr>
              <a:t>Hadjidj</a:t>
            </a:r>
            <a:r>
              <a:rPr lang="en-GB" sz="1400" b="1" dirty="0" smtClean="0">
                <a:solidFill>
                  <a:schemeClr val="accent6">
                    <a:lumMod val="40000"/>
                    <a:lumOff val="60000"/>
                  </a:schemeClr>
                </a:solidFill>
              </a:rPr>
              <a:t>. (2017) “Sentiment Analysis as a Service: A Social Media Based Sentiment Analysis Framework”, in IEEE International Conference on Web Services (ICWS), Honolulu, HI, USA: IEEE.</a:t>
            </a:r>
          </a:p>
          <a:p>
            <a:pPr>
              <a:lnSpc>
                <a:spcPct val="150000"/>
              </a:lnSpc>
              <a:buFont typeface="Arial" pitchFamily="34" charset="0"/>
              <a:buChar char="•"/>
            </a:pPr>
            <a:endParaRPr lang="en-GB" sz="1200" b="1" dirty="0" smtClean="0">
              <a:solidFill>
                <a:srgbClr val="FFFF00"/>
              </a:solidFill>
              <a:effectLst>
                <a:outerShdw blurRad="38100" dist="38100" dir="2700000" algn="tl">
                  <a:srgbClr val="000000">
                    <a:alpha val="43137"/>
                  </a:srgbClr>
                </a:outerShdw>
              </a:effectLst>
            </a:endParaRPr>
          </a:p>
          <a:p>
            <a:endParaRPr lang="en-GB" sz="12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000_F_291522205_XkrmS421FjSGTMRdTrqFZPxDY19VxpmL.jpg"/>
          <p:cNvPicPr>
            <a:picLocks noChangeAspect="1"/>
          </p:cNvPicPr>
          <p:nvPr/>
        </p:nvPicPr>
        <p:blipFill>
          <a:blip r:embed="rId3" cstate="print"/>
          <a:stretch>
            <a:fillRect/>
          </a:stretch>
        </p:blipFill>
        <p:spPr>
          <a:xfrm>
            <a:off x="1403648" y="1628800"/>
            <a:ext cx="6552728" cy="2808312"/>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a:xfrm>
            <a:off x="914400" y="285728"/>
            <a:ext cx="7696200" cy="714380"/>
          </a:xfrm>
        </p:spPr>
        <p:txBody>
          <a:bodyPr>
            <a:normAutofit/>
          </a:bodyPr>
          <a:lstStyle>
            <a:extLst/>
          </a:lstStyle>
          <a:p>
            <a:r>
              <a:rPr lang="en-GB" sz="4000" b="1" spc="-10" dirty="0" smtClean="0">
                <a:solidFill>
                  <a:srgbClr val="FFFF00"/>
                </a:solidFill>
                <a:latin typeface="Arial"/>
                <a:cs typeface="Arial"/>
              </a:rPr>
              <a:t>			INDEX</a:t>
            </a:r>
            <a:endParaRPr lang="en-US" sz="4000" b="1" dirty="0">
              <a:solidFill>
                <a:srgbClr val="FFFF00"/>
              </a:solidFill>
            </a:endParaRPr>
          </a:p>
        </p:txBody>
      </p:sp>
      <p:sp>
        <p:nvSpPr>
          <p:cNvPr id="17" name="Rectangle 8"/>
          <p:cNvSpPr>
            <a:spLocks noGrp="1"/>
          </p:cNvSpPr>
          <p:nvPr>
            <p:ph idx="1"/>
          </p:nvPr>
        </p:nvSpPr>
        <p:spPr>
          <a:xfrm>
            <a:off x="914400" y="1214422"/>
            <a:ext cx="7467600" cy="5357850"/>
          </a:xfrm>
        </p:spPr>
        <p:txBody>
          <a:bodyPr>
            <a:normAutofit fontScale="92500" lnSpcReduction="10000"/>
          </a:bodyPr>
          <a:lstStyle>
            <a:extLst/>
          </a:lstStyle>
          <a:p>
            <a:pPr marL="469900" indent="-457200">
              <a:spcBef>
                <a:spcPts val="1780"/>
              </a:spcBef>
              <a:buFont typeface="Arial"/>
              <a:buChar char="•"/>
              <a:tabLst>
                <a:tab pos="469900" algn="l"/>
              </a:tabLst>
            </a:pPr>
            <a:r>
              <a:rPr lang="en-GB" sz="2400" b="1" spc="-10" dirty="0" smtClean="0">
                <a:solidFill>
                  <a:schemeClr val="accent4"/>
                </a:solidFill>
                <a:latin typeface="Constantia"/>
                <a:cs typeface="Constantia"/>
              </a:rPr>
              <a:t>Sentiment Analysis </a:t>
            </a:r>
          </a:p>
          <a:p>
            <a:pPr marL="469900" indent="-457200">
              <a:spcBef>
                <a:spcPts val="1780"/>
              </a:spcBef>
              <a:buFont typeface="Arial"/>
              <a:buChar char="•"/>
              <a:tabLst>
                <a:tab pos="469900" algn="l"/>
              </a:tabLst>
            </a:pPr>
            <a:r>
              <a:rPr lang="en-GB" sz="2400" b="1" spc="-10" dirty="0" smtClean="0">
                <a:solidFill>
                  <a:schemeClr val="accent4"/>
                </a:solidFill>
                <a:latin typeface="Constantia"/>
                <a:cs typeface="Constantia"/>
              </a:rPr>
              <a:t>Needs of sentiment analysis</a:t>
            </a:r>
          </a:p>
          <a:p>
            <a:pPr marL="469900" indent="-457200">
              <a:spcBef>
                <a:spcPts val="1780"/>
              </a:spcBef>
              <a:buFont typeface="Arial"/>
              <a:buChar char="•"/>
              <a:tabLst>
                <a:tab pos="469900" algn="l"/>
              </a:tabLst>
            </a:pPr>
            <a:r>
              <a:rPr lang="en-GB" sz="2400" b="1" spc="-10" dirty="0" smtClean="0">
                <a:solidFill>
                  <a:schemeClr val="accent4"/>
                </a:solidFill>
                <a:latin typeface="Constantia"/>
                <a:cs typeface="Constantia"/>
              </a:rPr>
              <a:t>Abstract</a:t>
            </a:r>
            <a:endParaRPr lang="en-GB" sz="2400" b="1" dirty="0" smtClean="0">
              <a:solidFill>
                <a:schemeClr val="accent4"/>
              </a:solidFill>
              <a:latin typeface="Constantia"/>
              <a:cs typeface="Constantia"/>
            </a:endParaRPr>
          </a:p>
          <a:p>
            <a:pPr marL="469900" indent="-457200">
              <a:spcBef>
                <a:spcPts val="1680"/>
              </a:spcBef>
              <a:buFont typeface="Arial"/>
              <a:buChar char="•"/>
              <a:tabLst>
                <a:tab pos="469900" algn="l"/>
              </a:tabLst>
            </a:pPr>
            <a:r>
              <a:rPr lang="en-GB" sz="2400" b="1" spc="-10" dirty="0" smtClean="0">
                <a:solidFill>
                  <a:schemeClr val="accent4"/>
                </a:solidFill>
                <a:latin typeface="Constantia"/>
                <a:cs typeface="Constantia"/>
              </a:rPr>
              <a:t>Introduction</a:t>
            </a:r>
            <a:endParaRPr lang="en-GB" sz="2400" b="1" dirty="0" smtClean="0">
              <a:solidFill>
                <a:schemeClr val="accent4"/>
              </a:solidFill>
              <a:latin typeface="Constantia"/>
              <a:cs typeface="Constantia"/>
            </a:endParaRPr>
          </a:p>
          <a:p>
            <a:pPr marL="469900" indent="-457200">
              <a:spcBef>
                <a:spcPts val="1680"/>
              </a:spcBef>
              <a:buFont typeface="Arial"/>
              <a:buChar char="•"/>
              <a:tabLst>
                <a:tab pos="469900" algn="l"/>
              </a:tabLst>
            </a:pPr>
            <a:r>
              <a:rPr lang="en-GB" sz="2400" b="1" spc="-20" dirty="0" smtClean="0">
                <a:solidFill>
                  <a:schemeClr val="accent4"/>
                </a:solidFill>
                <a:latin typeface="Constantia"/>
                <a:cs typeface="Constantia"/>
              </a:rPr>
              <a:t>Analysis</a:t>
            </a:r>
            <a:r>
              <a:rPr lang="en-GB" sz="2400" b="1" spc="-125" dirty="0" smtClean="0">
                <a:solidFill>
                  <a:schemeClr val="accent4"/>
                </a:solidFill>
                <a:latin typeface="Constantia"/>
                <a:cs typeface="Constantia"/>
              </a:rPr>
              <a:t> </a:t>
            </a:r>
            <a:r>
              <a:rPr lang="en-GB" sz="2400" b="1" dirty="0" smtClean="0">
                <a:solidFill>
                  <a:schemeClr val="accent4"/>
                </a:solidFill>
                <a:latin typeface="Constantia"/>
                <a:cs typeface="Constantia"/>
              </a:rPr>
              <a:t>of</a:t>
            </a:r>
            <a:r>
              <a:rPr lang="en-GB" sz="2400" b="1" spc="70" dirty="0" smtClean="0">
                <a:solidFill>
                  <a:schemeClr val="accent4"/>
                </a:solidFill>
                <a:latin typeface="Constantia"/>
                <a:cs typeface="Constantia"/>
              </a:rPr>
              <a:t> </a:t>
            </a:r>
            <a:r>
              <a:rPr lang="en-GB" sz="2400" b="1" spc="-20" dirty="0" smtClean="0">
                <a:solidFill>
                  <a:schemeClr val="accent4"/>
                </a:solidFill>
                <a:latin typeface="Constantia"/>
                <a:cs typeface="Constantia"/>
              </a:rPr>
              <a:t>Data</a:t>
            </a:r>
          </a:p>
          <a:p>
            <a:pPr marL="469900" indent="-457200">
              <a:spcBef>
                <a:spcPts val="1680"/>
              </a:spcBef>
              <a:buFont typeface="Arial"/>
              <a:buChar char="•"/>
              <a:tabLst>
                <a:tab pos="469900" algn="l"/>
              </a:tabLst>
            </a:pPr>
            <a:r>
              <a:rPr lang="en-GB" sz="2400" b="1" spc="-20" dirty="0" smtClean="0">
                <a:solidFill>
                  <a:schemeClr val="accent4"/>
                </a:solidFill>
                <a:latin typeface="Constantia"/>
                <a:cs typeface="Constantia"/>
              </a:rPr>
              <a:t>How social media sentiment measured</a:t>
            </a:r>
            <a:endParaRPr lang="en-GB" sz="2400" b="1" dirty="0" smtClean="0">
              <a:solidFill>
                <a:schemeClr val="accent4"/>
              </a:solidFill>
              <a:latin typeface="Constantia"/>
              <a:cs typeface="Constantia"/>
            </a:endParaRPr>
          </a:p>
          <a:p>
            <a:pPr marL="469900" indent="-457200">
              <a:spcBef>
                <a:spcPts val="1680"/>
              </a:spcBef>
              <a:buFont typeface="Arial"/>
              <a:buChar char="•"/>
              <a:tabLst>
                <a:tab pos="469900" algn="l"/>
              </a:tabLst>
            </a:pPr>
            <a:r>
              <a:rPr lang="en-GB" sz="2400" b="1" spc="-20" dirty="0" smtClean="0">
                <a:solidFill>
                  <a:schemeClr val="accent4"/>
                </a:solidFill>
                <a:latin typeface="Constantia"/>
                <a:cs typeface="Constantia"/>
              </a:rPr>
              <a:t>Literature</a:t>
            </a:r>
            <a:r>
              <a:rPr lang="en-GB" sz="2400" b="1" spc="-90" dirty="0" smtClean="0">
                <a:solidFill>
                  <a:schemeClr val="accent4"/>
                </a:solidFill>
                <a:latin typeface="Constantia"/>
                <a:cs typeface="Constantia"/>
              </a:rPr>
              <a:t> </a:t>
            </a:r>
            <a:r>
              <a:rPr lang="en-GB" sz="2400" b="1" spc="-10" dirty="0" smtClean="0">
                <a:solidFill>
                  <a:schemeClr val="accent4"/>
                </a:solidFill>
                <a:latin typeface="Constantia"/>
                <a:cs typeface="Constantia"/>
              </a:rPr>
              <a:t>review</a:t>
            </a:r>
          </a:p>
          <a:p>
            <a:pPr marL="469900" indent="-457200">
              <a:spcBef>
                <a:spcPts val="1680"/>
              </a:spcBef>
              <a:buFont typeface="Arial"/>
              <a:buChar char="•"/>
              <a:tabLst>
                <a:tab pos="469900" algn="l"/>
              </a:tabLst>
            </a:pPr>
            <a:r>
              <a:rPr lang="en-GB" sz="2400" b="1" spc="-10" dirty="0" smtClean="0">
                <a:solidFill>
                  <a:schemeClr val="accent4"/>
                </a:solidFill>
                <a:latin typeface="Constantia"/>
                <a:cs typeface="Constantia"/>
              </a:rPr>
              <a:t>Limitations</a:t>
            </a:r>
            <a:endParaRPr lang="en-GB" sz="2400" b="1" dirty="0" smtClean="0">
              <a:solidFill>
                <a:schemeClr val="accent4"/>
              </a:solidFill>
              <a:latin typeface="Constantia"/>
              <a:cs typeface="Constantia"/>
            </a:endParaRPr>
          </a:p>
          <a:p>
            <a:pPr marL="469900" indent="-457200">
              <a:spcBef>
                <a:spcPts val="1680"/>
              </a:spcBef>
              <a:buFont typeface="Arial"/>
              <a:buChar char="•"/>
              <a:tabLst>
                <a:tab pos="469900" algn="l"/>
              </a:tabLst>
            </a:pPr>
            <a:r>
              <a:rPr lang="en-GB" sz="2400" b="1" spc="-25" dirty="0" smtClean="0">
                <a:solidFill>
                  <a:schemeClr val="accent4"/>
                </a:solidFill>
                <a:latin typeface="Constantia"/>
                <a:cs typeface="Constantia"/>
              </a:rPr>
              <a:t>Future</a:t>
            </a:r>
            <a:r>
              <a:rPr lang="en-GB" sz="2400" b="1" spc="-145" dirty="0" smtClean="0">
                <a:solidFill>
                  <a:schemeClr val="accent4"/>
                </a:solidFill>
                <a:latin typeface="Constantia"/>
                <a:cs typeface="Constantia"/>
              </a:rPr>
              <a:t> </a:t>
            </a:r>
            <a:endParaRPr lang="en-GB" sz="2400" b="1" dirty="0" smtClean="0">
              <a:solidFill>
                <a:schemeClr val="accent4"/>
              </a:solidFill>
              <a:latin typeface="Constantia"/>
              <a:cs typeface="Constantia"/>
            </a:endParaRPr>
          </a:p>
          <a:p>
            <a:pPr marL="469900" indent="-457200">
              <a:spcBef>
                <a:spcPts val="1680"/>
              </a:spcBef>
              <a:buFont typeface="Arial"/>
              <a:buChar char="•"/>
              <a:tabLst>
                <a:tab pos="469900" algn="l"/>
              </a:tabLst>
            </a:pPr>
            <a:r>
              <a:rPr lang="en-GB" sz="2400" b="1" spc="-10" dirty="0" smtClean="0">
                <a:solidFill>
                  <a:schemeClr val="accent4"/>
                </a:solidFill>
                <a:latin typeface="Constantia"/>
                <a:cs typeface="Constantia"/>
              </a:rPr>
              <a:t>References</a:t>
            </a:r>
            <a:endParaRPr lang="en-GB" sz="2400" b="1" dirty="0" smtClean="0">
              <a:solidFill>
                <a:schemeClr val="accent4"/>
              </a:solidFill>
              <a:latin typeface="Constantia"/>
              <a:cs typeface="Constantia"/>
            </a:endParaRPr>
          </a:p>
          <a:p>
            <a:endParaRPr lang="en-US" sz="2400" b="1" dirty="0">
              <a:solidFill>
                <a:schemeClr val="accent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a:xfrm>
            <a:off x="214282" y="214290"/>
            <a:ext cx="8396318" cy="928694"/>
          </a:xfrm>
        </p:spPr>
        <p:txBody>
          <a:bodyPr>
            <a:normAutofit fontScale="90000"/>
          </a:bodyPr>
          <a:lstStyle>
            <a:extLst/>
          </a:lstStyle>
          <a:p>
            <a:r>
              <a:rPr lang="en-GB" sz="4000" b="1" spc="70" dirty="0" smtClean="0">
                <a:solidFill>
                  <a:srgbClr val="91E6F7"/>
                </a:solidFill>
                <a:effectLst>
                  <a:outerShdw blurRad="38100" dist="38100" dir="2700000" algn="tl">
                    <a:srgbClr val="000000">
                      <a:alpha val="43137"/>
                    </a:srgbClr>
                  </a:outerShdw>
                </a:effectLst>
                <a:latin typeface="Arial"/>
                <a:cs typeface="Arial"/>
              </a:rPr>
              <a:t>    WHAT</a:t>
            </a:r>
            <a:r>
              <a:rPr lang="en-GB" sz="4000" b="1" spc="-40" dirty="0" smtClean="0">
                <a:solidFill>
                  <a:srgbClr val="91E6F7"/>
                </a:solidFill>
                <a:effectLst>
                  <a:outerShdw blurRad="38100" dist="38100" dir="2700000" algn="tl">
                    <a:srgbClr val="000000">
                      <a:alpha val="43137"/>
                    </a:srgbClr>
                  </a:outerShdw>
                </a:effectLst>
                <a:latin typeface="Arial"/>
                <a:cs typeface="Arial"/>
              </a:rPr>
              <a:t> </a:t>
            </a:r>
            <a:r>
              <a:rPr lang="en-GB" sz="4000" b="1" dirty="0" smtClean="0">
                <a:solidFill>
                  <a:srgbClr val="91E6F7"/>
                </a:solidFill>
                <a:effectLst>
                  <a:outerShdw blurRad="38100" dist="38100" dir="2700000" algn="tl">
                    <a:srgbClr val="000000">
                      <a:alpha val="43137"/>
                    </a:srgbClr>
                  </a:outerShdw>
                </a:effectLst>
                <a:latin typeface="Arial"/>
                <a:cs typeface="Arial"/>
              </a:rPr>
              <a:t>IS</a:t>
            </a:r>
            <a:r>
              <a:rPr lang="en-GB" sz="4000" b="1" spc="480" dirty="0" smtClean="0">
                <a:solidFill>
                  <a:srgbClr val="91E6F7"/>
                </a:solidFill>
                <a:effectLst>
                  <a:outerShdw blurRad="38100" dist="38100" dir="2700000" algn="tl">
                    <a:srgbClr val="000000">
                      <a:alpha val="43137"/>
                    </a:srgbClr>
                  </a:outerShdw>
                </a:effectLst>
                <a:latin typeface="Arial"/>
                <a:cs typeface="Arial"/>
              </a:rPr>
              <a:t> </a:t>
            </a:r>
            <a:r>
              <a:rPr lang="en-GB" sz="4000" b="1" dirty="0" smtClean="0">
                <a:solidFill>
                  <a:srgbClr val="91E6F7"/>
                </a:solidFill>
                <a:effectLst>
                  <a:outerShdw blurRad="38100" dist="38100" dir="2700000" algn="tl">
                    <a:srgbClr val="000000">
                      <a:alpha val="43137"/>
                    </a:srgbClr>
                  </a:outerShdw>
                </a:effectLst>
                <a:latin typeface="Arial"/>
                <a:cs typeface="Arial"/>
              </a:rPr>
              <a:t>SENTIMENT</a:t>
            </a:r>
            <a:r>
              <a:rPr lang="en-GB" sz="4000" b="1" spc="320" dirty="0" smtClean="0">
                <a:solidFill>
                  <a:srgbClr val="91E6F7"/>
                </a:solidFill>
                <a:effectLst>
                  <a:outerShdw blurRad="38100" dist="38100" dir="2700000" algn="tl">
                    <a:srgbClr val="000000">
                      <a:alpha val="43137"/>
                    </a:srgbClr>
                  </a:outerShdw>
                </a:effectLst>
                <a:latin typeface="Arial"/>
                <a:cs typeface="Arial"/>
              </a:rPr>
              <a:t> </a:t>
            </a:r>
            <a:r>
              <a:rPr lang="en-GB" sz="4000" b="1" spc="-10" dirty="0" smtClean="0">
                <a:solidFill>
                  <a:srgbClr val="91E6F7"/>
                </a:solidFill>
                <a:effectLst>
                  <a:outerShdw blurRad="38100" dist="38100" dir="2700000" algn="tl">
                    <a:srgbClr val="000000">
                      <a:alpha val="43137"/>
                    </a:srgbClr>
                  </a:outerShdw>
                </a:effectLst>
                <a:latin typeface="Arial"/>
                <a:cs typeface="Arial"/>
              </a:rPr>
              <a:t>ANALYSIS?</a:t>
            </a:r>
            <a:endParaRPr lang="en-US" sz="4000" b="1" dirty="0">
              <a:solidFill>
                <a:srgbClr val="91E6F7"/>
              </a:solidFill>
              <a:effectLst>
                <a:outerShdw blurRad="38100" dist="38100" dir="2700000" algn="tl">
                  <a:srgbClr val="000000">
                    <a:alpha val="43137"/>
                  </a:srgbClr>
                </a:outerShdw>
              </a:effectLst>
            </a:endParaRPr>
          </a:p>
        </p:txBody>
      </p:sp>
      <p:sp>
        <p:nvSpPr>
          <p:cNvPr id="17" name="Rectangle 8"/>
          <p:cNvSpPr>
            <a:spLocks noGrp="1"/>
          </p:cNvSpPr>
          <p:nvPr>
            <p:ph idx="1"/>
          </p:nvPr>
        </p:nvSpPr>
        <p:spPr/>
        <p:txBody>
          <a:bodyPr>
            <a:normAutofit fontScale="92500" lnSpcReduction="20000"/>
          </a:bodyPr>
          <a:lstStyle>
            <a:extLst/>
          </a:lstStyle>
          <a:p>
            <a:pPr>
              <a:lnSpc>
                <a:spcPct val="150000"/>
              </a:lnSpc>
            </a:pPr>
            <a:r>
              <a:rPr lang="en-US" sz="2400" b="1" dirty="0" smtClean="0">
                <a:solidFill>
                  <a:schemeClr val="accent4"/>
                </a:solidFill>
              </a:rPr>
              <a:t>Social Sentiment refers to the emotion behind a social mention.</a:t>
            </a:r>
          </a:p>
          <a:p>
            <a:pPr>
              <a:lnSpc>
                <a:spcPct val="150000"/>
              </a:lnSpc>
            </a:pPr>
            <a:r>
              <a:rPr lang="en-US" sz="2400" b="1" dirty="0" smtClean="0">
                <a:solidFill>
                  <a:schemeClr val="accent4"/>
                </a:solidFill>
              </a:rPr>
              <a:t>It means monitoring social media posts and discussions, then figuring out how participants are reacting.</a:t>
            </a:r>
          </a:p>
          <a:p>
            <a:pPr>
              <a:lnSpc>
                <a:spcPct val="150000"/>
              </a:lnSpc>
            </a:pPr>
            <a:r>
              <a:rPr lang="en-US" sz="2400" b="1" dirty="0" smtClean="0">
                <a:solidFill>
                  <a:schemeClr val="accent4"/>
                </a:solidFill>
              </a:rPr>
              <a:t>It involves applying natural language processing(NLP) to social mentions and determining whether the user is responding in a positive, negative or neutral manner.</a:t>
            </a:r>
            <a:endParaRPr lang="en-US" sz="2400" b="1" dirty="0">
              <a:solidFill>
                <a:schemeClr val="accent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a:xfrm>
            <a:off x="914400" y="142852"/>
            <a:ext cx="7696200" cy="1214446"/>
          </a:xfrm>
        </p:spPr>
        <p:txBody>
          <a:bodyPr>
            <a:normAutofit/>
          </a:bodyPr>
          <a:lstStyle>
            <a:extLst/>
          </a:lstStyle>
          <a:p>
            <a:r>
              <a:rPr lang="en-GB" sz="4000" b="1" spc="-10" dirty="0" smtClean="0">
                <a:solidFill>
                  <a:srgbClr val="FFFF00"/>
                </a:solidFill>
                <a:latin typeface="Arial"/>
                <a:cs typeface="Arial"/>
              </a:rPr>
              <a:t>	    </a:t>
            </a:r>
            <a:r>
              <a:rPr lang="en-GB" sz="4000" b="1" dirty="0" smtClean="0">
                <a:solidFill>
                  <a:srgbClr val="92D050"/>
                </a:solidFill>
                <a:effectLst>
                  <a:outerShdw blurRad="38100" dist="38100" dir="2700000" algn="tl">
                    <a:srgbClr val="000000">
                      <a:alpha val="43137"/>
                    </a:srgbClr>
                  </a:outerShdw>
                </a:effectLst>
              </a:rPr>
              <a:t>WHAT</a:t>
            </a:r>
            <a:r>
              <a:rPr lang="en-GB" sz="4000" b="1" spc="-15" dirty="0" smtClean="0">
                <a:solidFill>
                  <a:srgbClr val="92D050"/>
                </a:solidFill>
                <a:effectLst>
                  <a:outerShdw blurRad="38100" dist="38100" dir="2700000" algn="tl">
                    <a:srgbClr val="000000">
                      <a:alpha val="43137"/>
                    </a:srgbClr>
                  </a:outerShdw>
                </a:effectLst>
              </a:rPr>
              <a:t> </a:t>
            </a:r>
            <a:r>
              <a:rPr lang="en-GB" sz="4000" b="1" dirty="0" smtClean="0">
                <a:solidFill>
                  <a:srgbClr val="92D050"/>
                </a:solidFill>
                <a:effectLst>
                  <a:outerShdw blurRad="38100" dist="38100" dir="2700000" algn="tl">
                    <a:srgbClr val="000000">
                      <a:alpha val="43137"/>
                    </a:srgbClr>
                  </a:outerShdw>
                </a:effectLst>
              </a:rPr>
              <a:t>IS</a:t>
            </a:r>
            <a:r>
              <a:rPr lang="en-GB" sz="4000" b="1" spc="210" dirty="0" smtClean="0">
                <a:solidFill>
                  <a:srgbClr val="92D050"/>
                </a:solidFill>
                <a:effectLst>
                  <a:outerShdw blurRad="38100" dist="38100" dir="2700000" algn="tl">
                    <a:srgbClr val="000000">
                      <a:alpha val="43137"/>
                    </a:srgbClr>
                  </a:outerShdw>
                </a:effectLst>
              </a:rPr>
              <a:t> </a:t>
            </a:r>
            <a:r>
              <a:rPr lang="en-GB" sz="4000" b="1" spc="55" dirty="0" smtClean="0">
                <a:solidFill>
                  <a:srgbClr val="92D050"/>
                </a:solidFill>
                <a:effectLst>
                  <a:outerShdw blurRad="38100" dist="38100" dir="2700000" algn="tl">
                    <a:srgbClr val="000000">
                      <a:alpha val="43137"/>
                    </a:srgbClr>
                  </a:outerShdw>
                </a:effectLst>
              </a:rPr>
              <a:t>ITS</a:t>
            </a:r>
            <a:r>
              <a:rPr lang="en-GB" sz="4000" b="1" spc="65" dirty="0" smtClean="0">
                <a:solidFill>
                  <a:srgbClr val="92D050"/>
                </a:solidFill>
                <a:effectLst>
                  <a:outerShdw blurRad="38100" dist="38100" dir="2700000" algn="tl">
                    <a:srgbClr val="000000">
                      <a:alpha val="43137"/>
                    </a:srgbClr>
                  </a:outerShdw>
                </a:effectLst>
              </a:rPr>
              <a:t> </a:t>
            </a:r>
            <a:r>
              <a:rPr lang="en-GB" sz="4000" b="1" spc="60" dirty="0" smtClean="0">
                <a:solidFill>
                  <a:srgbClr val="92D050"/>
                </a:solidFill>
                <a:effectLst>
                  <a:outerShdw blurRad="38100" dist="38100" dir="2700000" algn="tl">
                    <a:srgbClr val="000000">
                      <a:alpha val="43137"/>
                    </a:srgbClr>
                  </a:outerShdw>
                </a:effectLst>
              </a:rPr>
              <a:t>NEED?</a:t>
            </a:r>
            <a:endParaRPr lang="en-US" sz="4000" b="1" dirty="0">
              <a:solidFill>
                <a:srgbClr val="92D050"/>
              </a:solidFill>
              <a:effectLst>
                <a:outerShdw blurRad="38100" dist="38100" dir="2700000" algn="tl">
                  <a:srgbClr val="000000">
                    <a:alpha val="43137"/>
                  </a:srgbClr>
                </a:outerShdw>
              </a:effectLst>
            </a:endParaRPr>
          </a:p>
        </p:txBody>
      </p:sp>
      <p:sp>
        <p:nvSpPr>
          <p:cNvPr id="17" name="Rectangle 8"/>
          <p:cNvSpPr>
            <a:spLocks noGrp="1"/>
          </p:cNvSpPr>
          <p:nvPr>
            <p:ph idx="1"/>
          </p:nvPr>
        </p:nvSpPr>
        <p:spPr/>
        <p:txBody>
          <a:bodyPr>
            <a:normAutofit/>
          </a:bodyPr>
          <a:lstStyle>
            <a:extLst/>
          </a:lstStyle>
          <a:p>
            <a:pPr>
              <a:lnSpc>
                <a:spcPct val="150000"/>
              </a:lnSpc>
            </a:pPr>
            <a:r>
              <a:rPr lang="en-US" sz="2400" b="1" dirty="0" smtClean="0">
                <a:solidFill>
                  <a:schemeClr val="accent4"/>
                </a:solidFill>
              </a:rPr>
              <a:t>Improve customer service</a:t>
            </a:r>
          </a:p>
          <a:p>
            <a:pPr>
              <a:lnSpc>
                <a:spcPct val="150000"/>
              </a:lnSpc>
            </a:pPr>
            <a:r>
              <a:rPr lang="en-US" sz="2400" b="1" dirty="0" smtClean="0">
                <a:solidFill>
                  <a:schemeClr val="accent4"/>
                </a:solidFill>
              </a:rPr>
              <a:t>Prevent social media crises</a:t>
            </a:r>
          </a:p>
          <a:p>
            <a:pPr>
              <a:lnSpc>
                <a:spcPct val="150000"/>
              </a:lnSpc>
            </a:pPr>
            <a:r>
              <a:rPr lang="en-US" sz="2400" b="1" dirty="0" smtClean="0">
                <a:solidFill>
                  <a:schemeClr val="accent4"/>
                </a:solidFill>
              </a:rPr>
              <a:t>Measure the results of a social media campaign</a:t>
            </a:r>
          </a:p>
          <a:p>
            <a:pPr>
              <a:lnSpc>
                <a:spcPct val="150000"/>
              </a:lnSpc>
            </a:pPr>
            <a:r>
              <a:rPr lang="en-US" sz="2400" b="1" dirty="0" smtClean="0">
                <a:solidFill>
                  <a:schemeClr val="accent4"/>
                </a:solidFill>
              </a:rPr>
              <a:t>Monitor your competitors</a:t>
            </a:r>
          </a:p>
          <a:p>
            <a:pPr>
              <a:lnSpc>
                <a:spcPct val="150000"/>
              </a:lnSpc>
            </a:pPr>
            <a:r>
              <a:rPr lang="en-US" sz="2400" b="1" dirty="0" smtClean="0">
                <a:solidFill>
                  <a:schemeClr val="accent4"/>
                </a:solidFill>
              </a:rPr>
              <a:t>Improve your product according to your customers needs</a:t>
            </a:r>
            <a:endParaRPr lang="en-US" sz="2400" b="1" dirty="0">
              <a:solidFill>
                <a:schemeClr val="accent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228600" y="285728"/>
            <a:ext cx="8229600" cy="1071570"/>
          </a:xfrm>
        </p:spPr>
        <p:txBody>
          <a:bodyPr>
            <a:normAutofit fontScale="90000"/>
          </a:bodyPr>
          <a:lstStyle>
            <a:extLst/>
          </a:lstStyle>
          <a:p>
            <a:r>
              <a:rPr lang="en-GB" dirty="0" smtClean="0"/>
              <a:t>			Abstract</a:t>
            </a:r>
            <a:br>
              <a:rPr lang="en-GB" dirty="0" smtClean="0"/>
            </a:br>
            <a:endParaRPr lang="en-US" dirty="0"/>
          </a:p>
        </p:txBody>
      </p:sp>
      <p:sp>
        <p:nvSpPr>
          <p:cNvPr id="4" name="Rectangle 25"/>
          <p:cNvSpPr txBox="1">
            <a:spLocks/>
          </p:cNvSpPr>
          <p:nvPr/>
        </p:nvSpPr>
        <p:spPr>
          <a:xfrm>
            <a:off x="357158" y="1285860"/>
            <a:ext cx="8501122" cy="5286412"/>
          </a:xfrm>
          <a:prstGeom prst="rect">
            <a:avLst/>
          </a:prstGeom>
        </p:spPr>
        <p:txBody>
          <a:bodyPr vert="horz">
            <a:normAutofit lnSpcReduction="10000"/>
          </a:bodyPr>
          <a:lstStyle>
            <a:extLst/>
          </a:lstStyle>
          <a:p>
            <a:r>
              <a:rPr lang="en-GB" sz="2000" dirty="0" smtClean="0"/>
              <a:t>Nowadays, social media is such an important platform where we can know the situation of the world through thousands of posts. Sentiment analysis is a valuable tool to measure public opinion. It successfully devoted itself to health issues, brand marketing, crime prediction, financial market prediction, customer analytics, and emergency management. In which situation, public posts on those topics are vital for research on the basis of sentiment analysis. Many researchers publish sentiment analysis papers on social media because a large number of people use it and they are posting lots of topics in their daily lives, like text, photos, video, and audio. This data can be converted into vital information with the help of sentiment analysis. The public shares their current condition and situation on social media. For what reason does a person post that content on social media? Is it because that person wants suggestions on how to handle the situation or how to survive the condition, wants to know the solution to the problem, or generally shares happiness or sadness? We read about the accuracy and limits of several literature review publications, employed their models and datasets, and conducted surveys of them.</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228600" y="285728"/>
            <a:ext cx="8229600" cy="1071570"/>
          </a:xfrm>
        </p:spPr>
        <p:txBody>
          <a:bodyPr>
            <a:normAutofit fontScale="90000"/>
          </a:bodyPr>
          <a:lstStyle>
            <a:extLst/>
          </a:lstStyle>
          <a:p>
            <a:r>
              <a:rPr lang="en-GB" dirty="0" smtClean="0"/>
              <a:t>			Introduction</a:t>
            </a:r>
            <a:br>
              <a:rPr lang="en-GB" dirty="0" smtClean="0"/>
            </a:br>
            <a:endParaRPr lang="en-US" dirty="0"/>
          </a:p>
        </p:txBody>
      </p:sp>
      <p:sp>
        <p:nvSpPr>
          <p:cNvPr id="4" name="Rectangle 25"/>
          <p:cNvSpPr txBox="1">
            <a:spLocks/>
          </p:cNvSpPr>
          <p:nvPr/>
        </p:nvSpPr>
        <p:spPr>
          <a:xfrm>
            <a:off x="357158" y="1285860"/>
            <a:ext cx="8501122" cy="5286412"/>
          </a:xfrm>
          <a:prstGeom prst="rect">
            <a:avLst/>
          </a:prstGeom>
        </p:spPr>
        <p:txBody>
          <a:bodyPr vert="horz">
            <a:normAutofit fontScale="92500" lnSpcReduction="20000"/>
          </a:bodyPr>
          <a:lstStyle>
            <a:extLst/>
          </a:lstStyle>
          <a:p>
            <a:r>
              <a:rPr lang="en-GB" sz="2000" dirty="0" smtClean="0"/>
              <a:t>Today, social media plays a big part in people's daily lives. The number of people who are not connected to social media is very small. They are linked to some platforms like </a:t>
            </a:r>
            <a:r>
              <a:rPr lang="en-GB" sz="2000" dirty="0" err="1" smtClean="0"/>
              <a:t>Facebook</a:t>
            </a:r>
            <a:r>
              <a:rPr lang="en-GB" sz="2000" dirty="0" smtClean="0"/>
              <a:t>, </a:t>
            </a:r>
            <a:r>
              <a:rPr lang="en-GB" sz="2000" dirty="0" err="1" smtClean="0"/>
              <a:t>WhatsApp</a:t>
            </a:r>
            <a:r>
              <a:rPr lang="en-GB" sz="2000" dirty="0" smtClean="0"/>
              <a:t>, Twitter, YouTube, and </a:t>
            </a:r>
            <a:r>
              <a:rPr lang="en-GB" sz="2000" dirty="0" err="1" smtClean="0"/>
              <a:t>Instagram</a:t>
            </a:r>
            <a:r>
              <a:rPr lang="en-GB" sz="2000" dirty="0" smtClean="0"/>
              <a:t>. People benefit from using social media. Not only is social media a medium of communication between people, but it is also an earning path for mankind. On social media, many people build up their businesses by communicating with others and want to get feedback to improve their service. As a result, the number of social media users is high, and I guess it will increase in the future. People express their emotions through the sharing of various texts, videos, and audio photos. For the development of business organizations, advanced technologies like machine learning and AI are used for data processing. This paper explains the applications of sentiment analysis using an experiment with published literature. Sentiment analysis is a way in which we classify a post as having a good, bad, or normal sentiment. There are two types of sentiment analysis: the machine learning approach and the lexicon-based approach. Machine learning is used to find sentiment from data, and a lexicon-based approach is used to regard good or bad words in the language. Most of the previous research on sentiment analysis was held under product or movie reviews, but now the challenge is to understand the public's mental situation at that moment when they are posting something and how the user reacts to seeing this post.</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txBox="1">
            <a:spLocks/>
          </p:cNvSpPr>
          <p:nvPr/>
        </p:nvSpPr>
        <p:spPr>
          <a:xfrm>
            <a:off x="1214414" y="1285860"/>
            <a:ext cx="7072362" cy="3143272"/>
          </a:xfrm>
          <a:prstGeom prst="rect">
            <a:avLst/>
          </a:prstGeom>
        </p:spPr>
        <p:txBody>
          <a:bodyPr vert="horz">
            <a:normAutofit/>
          </a:bodyPr>
          <a:lstStyle>
            <a:extLst/>
          </a:lstStyle>
          <a:p>
            <a:pPr>
              <a:spcBef>
                <a:spcPts val="105"/>
              </a:spcBef>
            </a:pPr>
            <a:r>
              <a:rPr lang="en-GB" sz="4000" spc="-35" dirty="0" smtClean="0">
                <a:solidFill>
                  <a:srgbClr val="FFFF00"/>
                </a:solidFill>
              </a:rPr>
              <a:t>Analysis</a:t>
            </a:r>
            <a:r>
              <a:rPr lang="en-GB" sz="4000" spc="-229" dirty="0" smtClean="0">
                <a:solidFill>
                  <a:srgbClr val="FFFF00"/>
                </a:solidFill>
              </a:rPr>
              <a:t> </a:t>
            </a:r>
            <a:r>
              <a:rPr lang="en-GB" sz="4000" dirty="0" smtClean="0">
                <a:solidFill>
                  <a:srgbClr val="FFFF00"/>
                </a:solidFill>
              </a:rPr>
              <a:t>of</a:t>
            </a:r>
            <a:r>
              <a:rPr lang="en-GB" sz="4000" spc="-45" dirty="0" smtClean="0">
                <a:solidFill>
                  <a:srgbClr val="FFFF00"/>
                </a:solidFill>
              </a:rPr>
              <a:t> </a:t>
            </a:r>
            <a:r>
              <a:rPr lang="en-GB" sz="4000" dirty="0" smtClean="0">
                <a:solidFill>
                  <a:srgbClr val="FFFF00"/>
                </a:solidFill>
              </a:rPr>
              <a:t>data</a:t>
            </a:r>
            <a:r>
              <a:rPr lang="en-GB" sz="4000" spc="-180" dirty="0" smtClean="0">
                <a:solidFill>
                  <a:srgbClr val="FFFF00"/>
                </a:solidFill>
              </a:rPr>
              <a:t> </a:t>
            </a:r>
            <a:r>
              <a:rPr lang="en-GB" sz="4000" spc="-20" dirty="0" smtClean="0">
                <a:solidFill>
                  <a:srgbClr val="FFFF00"/>
                </a:solidFill>
              </a:rPr>
              <a:t>to</a:t>
            </a:r>
            <a:r>
              <a:rPr lang="en-GB" sz="4000" spc="-200" dirty="0" smtClean="0">
                <a:solidFill>
                  <a:srgbClr val="FFFF00"/>
                </a:solidFill>
              </a:rPr>
              <a:t> </a:t>
            </a:r>
            <a:r>
              <a:rPr lang="en-GB" sz="4000" dirty="0" smtClean="0">
                <a:solidFill>
                  <a:srgbClr val="FFFF00"/>
                </a:solidFill>
              </a:rPr>
              <a:t>understand</a:t>
            </a:r>
            <a:r>
              <a:rPr lang="en-GB" sz="4000" spc="-25" dirty="0" smtClean="0">
                <a:solidFill>
                  <a:srgbClr val="FFFF00"/>
                </a:solidFill>
              </a:rPr>
              <a:t> </a:t>
            </a:r>
            <a:endParaRPr lang="en-GB" sz="4000" spc="-50" dirty="0" smtClean="0">
              <a:solidFill>
                <a:srgbClr val="FFFF00"/>
              </a:solidFill>
            </a:endParaRPr>
          </a:p>
          <a:p>
            <a:pPr>
              <a:spcBef>
                <a:spcPts val="105"/>
              </a:spcBef>
            </a:pPr>
            <a:endParaRPr lang="en-GB" sz="4000" spc="-50" dirty="0" smtClean="0">
              <a:solidFill>
                <a:srgbClr val="FFFF00"/>
              </a:solidFill>
            </a:endParaRPr>
          </a:p>
          <a:p>
            <a:pPr>
              <a:spcBef>
                <a:spcPts val="105"/>
              </a:spcBef>
            </a:pPr>
            <a:endParaRPr lang="en-GB" sz="2000" spc="-50" dirty="0" smtClean="0"/>
          </a:p>
          <a:p>
            <a:pPr marL="706120" marR="698500" indent="-3175">
              <a:spcBef>
                <a:spcPts val="114"/>
              </a:spcBef>
            </a:pPr>
            <a:r>
              <a:rPr lang="en-GB" sz="3200" b="1" dirty="0" smtClean="0">
                <a:solidFill>
                  <a:srgbClr val="92D050"/>
                </a:solidFill>
                <a:latin typeface="Arial"/>
                <a:cs typeface="Arial"/>
              </a:rPr>
              <a:t>"</a:t>
            </a:r>
            <a:r>
              <a:rPr lang="en-GB" sz="3200" b="1" dirty="0" smtClean="0">
                <a:solidFill>
                  <a:srgbClr val="92D050"/>
                </a:solidFill>
              </a:rPr>
              <a:t>How public posts on social media are subjected to sentiment analysis</a:t>
            </a:r>
            <a:r>
              <a:rPr lang="en-GB" sz="3200" b="1" spc="-10" dirty="0" smtClean="0">
                <a:solidFill>
                  <a:srgbClr val="92D050"/>
                </a:solidFill>
                <a:latin typeface="Arial"/>
                <a:cs typeface="Arial"/>
              </a:rPr>
              <a:t>"</a:t>
            </a:r>
            <a:endParaRPr lang="en-US" sz="3200" b="1" dirty="0" smtClean="0">
              <a:solidFill>
                <a:srgbClr val="92D050"/>
              </a:solidFill>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228600" y="285728"/>
            <a:ext cx="8229600" cy="2000264"/>
          </a:xfrm>
        </p:spPr>
        <p:txBody>
          <a:bodyPr>
            <a:normAutofit/>
          </a:bodyPr>
          <a:lstStyle>
            <a:extLst/>
          </a:lstStyle>
          <a:p>
            <a:pPr algn="ctr"/>
            <a:r>
              <a:rPr lang="en-GB" sz="4000" spc="135" dirty="0" smtClean="0">
                <a:solidFill>
                  <a:srgbClr val="FFC000"/>
                </a:solidFill>
                <a:latin typeface="Arial"/>
                <a:cs typeface="Arial"/>
              </a:rPr>
              <a:t>HOW</a:t>
            </a:r>
            <a:r>
              <a:rPr lang="en-GB" sz="4000" spc="55" dirty="0" smtClean="0">
                <a:solidFill>
                  <a:srgbClr val="FFC000"/>
                </a:solidFill>
                <a:latin typeface="Arial"/>
                <a:cs typeface="Arial"/>
              </a:rPr>
              <a:t> </a:t>
            </a:r>
            <a:r>
              <a:rPr lang="en-GB" sz="4000" spc="100" dirty="0" smtClean="0">
                <a:solidFill>
                  <a:srgbClr val="FFC000"/>
                </a:solidFill>
                <a:latin typeface="Arial"/>
                <a:cs typeface="Arial"/>
              </a:rPr>
              <a:t>SOCIAL</a:t>
            </a:r>
            <a:r>
              <a:rPr lang="en-GB" sz="4000" spc="-130" dirty="0" smtClean="0">
                <a:solidFill>
                  <a:srgbClr val="FFC000"/>
                </a:solidFill>
                <a:latin typeface="Arial"/>
                <a:cs typeface="Arial"/>
              </a:rPr>
              <a:t> </a:t>
            </a:r>
            <a:r>
              <a:rPr lang="en-GB" sz="4000" spc="165" dirty="0" smtClean="0">
                <a:solidFill>
                  <a:srgbClr val="FFC000"/>
                </a:solidFill>
                <a:latin typeface="Arial"/>
                <a:cs typeface="Arial"/>
              </a:rPr>
              <a:t>MEDIA</a:t>
            </a:r>
            <a:r>
              <a:rPr lang="en-GB" sz="4000" spc="80" dirty="0" smtClean="0">
                <a:solidFill>
                  <a:srgbClr val="FFC000"/>
                </a:solidFill>
                <a:latin typeface="Arial"/>
                <a:cs typeface="Arial"/>
              </a:rPr>
              <a:t> SENTIMENT</a:t>
            </a:r>
            <a:r>
              <a:rPr lang="en-GB" sz="4000" spc="25" dirty="0" smtClean="0">
                <a:solidFill>
                  <a:srgbClr val="FFC000"/>
                </a:solidFill>
                <a:latin typeface="Arial"/>
                <a:cs typeface="Arial"/>
              </a:rPr>
              <a:t> </a:t>
            </a:r>
            <a:r>
              <a:rPr lang="en-GB" sz="4000" spc="30" dirty="0" smtClean="0">
                <a:solidFill>
                  <a:srgbClr val="FFC000"/>
                </a:solidFill>
                <a:latin typeface="Arial"/>
                <a:cs typeface="Arial"/>
              </a:rPr>
              <a:t>IS </a:t>
            </a:r>
            <a:r>
              <a:rPr lang="en-GB" sz="4000" spc="75" dirty="0" smtClean="0">
                <a:solidFill>
                  <a:srgbClr val="FFC000"/>
                </a:solidFill>
                <a:latin typeface="Arial"/>
                <a:cs typeface="Arial"/>
              </a:rPr>
              <a:t>MEASURED?</a:t>
            </a:r>
            <a:endParaRPr lang="en-US" sz="4000" dirty="0">
              <a:solidFill>
                <a:srgbClr val="FFC000"/>
              </a:solidFill>
            </a:endParaRPr>
          </a:p>
        </p:txBody>
      </p:sp>
      <p:pic>
        <p:nvPicPr>
          <p:cNvPr id="5" name="Picture 4" descr="IMG_20240312_102043.jpg"/>
          <p:cNvPicPr>
            <a:picLocks noChangeAspect="1"/>
          </p:cNvPicPr>
          <p:nvPr/>
        </p:nvPicPr>
        <p:blipFill>
          <a:blip r:embed="rId3" cstate="print"/>
          <a:stretch>
            <a:fillRect/>
          </a:stretch>
        </p:blipFill>
        <p:spPr>
          <a:xfrm>
            <a:off x="214218" y="3286124"/>
            <a:ext cx="8786938" cy="1928833"/>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G_20240310_004629.jpg"/>
          <p:cNvPicPr>
            <a:picLocks noChangeAspect="1"/>
          </p:cNvPicPr>
          <p:nvPr/>
        </p:nvPicPr>
        <p:blipFill>
          <a:blip r:embed="rId3" cstate="print"/>
          <a:stretch>
            <a:fillRect/>
          </a:stretch>
        </p:blipFill>
        <p:spPr>
          <a:xfrm>
            <a:off x="0" y="0"/>
            <a:ext cx="1785918" cy="2285992"/>
          </a:xfrm>
          <a:prstGeom prst="rect">
            <a:avLst/>
          </a:prstGeom>
        </p:spPr>
      </p:pic>
      <p:pic>
        <p:nvPicPr>
          <p:cNvPr id="8" name="Picture 7" descr="IMG_20240310_004600.jpg"/>
          <p:cNvPicPr>
            <a:picLocks noChangeAspect="1"/>
          </p:cNvPicPr>
          <p:nvPr/>
        </p:nvPicPr>
        <p:blipFill>
          <a:blip r:embed="rId4" cstate="print"/>
          <a:stretch>
            <a:fillRect/>
          </a:stretch>
        </p:blipFill>
        <p:spPr>
          <a:xfrm>
            <a:off x="1785918" y="0"/>
            <a:ext cx="3071834" cy="5572140"/>
          </a:xfrm>
          <a:prstGeom prst="rect">
            <a:avLst/>
          </a:prstGeom>
        </p:spPr>
      </p:pic>
      <p:pic>
        <p:nvPicPr>
          <p:cNvPr id="9" name="Picture 8" descr="IMG_20240310_004647.jpg"/>
          <p:cNvPicPr>
            <a:picLocks noChangeAspect="1"/>
          </p:cNvPicPr>
          <p:nvPr/>
        </p:nvPicPr>
        <p:blipFill>
          <a:blip r:embed="rId5" cstate="print"/>
          <a:stretch>
            <a:fillRect/>
          </a:stretch>
        </p:blipFill>
        <p:spPr>
          <a:xfrm>
            <a:off x="4857752" y="0"/>
            <a:ext cx="2357454" cy="4214818"/>
          </a:xfrm>
          <a:prstGeom prst="rect">
            <a:avLst/>
          </a:prstGeom>
        </p:spPr>
      </p:pic>
      <p:pic>
        <p:nvPicPr>
          <p:cNvPr id="10" name="Picture 9" descr="FB_IMG_1710222671664.jpg"/>
          <p:cNvPicPr>
            <a:picLocks noChangeAspect="1"/>
          </p:cNvPicPr>
          <p:nvPr/>
        </p:nvPicPr>
        <p:blipFill>
          <a:blip r:embed="rId6" cstate="print"/>
          <a:stretch>
            <a:fillRect/>
          </a:stretch>
        </p:blipFill>
        <p:spPr>
          <a:xfrm>
            <a:off x="7215206" y="0"/>
            <a:ext cx="1928794" cy="1785926"/>
          </a:xfrm>
          <a:prstGeom prst="rect">
            <a:avLst/>
          </a:prstGeom>
        </p:spPr>
      </p:pic>
      <p:pic>
        <p:nvPicPr>
          <p:cNvPr id="11" name="Picture 10" descr="FB_IMG_1710222700860.jpg"/>
          <p:cNvPicPr>
            <a:picLocks noChangeAspect="1"/>
          </p:cNvPicPr>
          <p:nvPr/>
        </p:nvPicPr>
        <p:blipFill>
          <a:blip r:embed="rId7" cstate="print"/>
          <a:stretch>
            <a:fillRect/>
          </a:stretch>
        </p:blipFill>
        <p:spPr>
          <a:xfrm>
            <a:off x="4857752" y="4214818"/>
            <a:ext cx="2357454" cy="2643182"/>
          </a:xfrm>
          <a:prstGeom prst="rect">
            <a:avLst/>
          </a:prstGeom>
        </p:spPr>
      </p:pic>
      <p:pic>
        <p:nvPicPr>
          <p:cNvPr id="12" name="Picture 11" descr="WhatsApp Image 2024-03-12 at 00.55.18.jpeg"/>
          <p:cNvPicPr>
            <a:picLocks noChangeAspect="1"/>
          </p:cNvPicPr>
          <p:nvPr/>
        </p:nvPicPr>
        <p:blipFill>
          <a:blip r:embed="rId8" cstate="print"/>
          <a:stretch>
            <a:fillRect/>
          </a:stretch>
        </p:blipFill>
        <p:spPr>
          <a:xfrm>
            <a:off x="1" y="2285992"/>
            <a:ext cx="1785918" cy="3286148"/>
          </a:xfrm>
          <a:prstGeom prst="rect">
            <a:avLst/>
          </a:prstGeom>
        </p:spPr>
      </p:pic>
      <p:pic>
        <p:nvPicPr>
          <p:cNvPr id="13" name="Picture 12" descr="WhatsApp Image 2024-03-12 at 00.55.18 (2).jpeg"/>
          <p:cNvPicPr>
            <a:picLocks noChangeAspect="1"/>
          </p:cNvPicPr>
          <p:nvPr/>
        </p:nvPicPr>
        <p:blipFill>
          <a:blip r:embed="rId9" cstate="print"/>
          <a:stretch>
            <a:fillRect/>
          </a:stretch>
        </p:blipFill>
        <p:spPr>
          <a:xfrm>
            <a:off x="7215206" y="1785926"/>
            <a:ext cx="1928794" cy="2428892"/>
          </a:xfrm>
          <a:prstGeom prst="rect">
            <a:avLst/>
          </a:prstGeom>
        </p:spPr>
      </p:pic>
      <p:pic>
        <p:nvPicPr>
          <p:cNvPr id="14" name="Picture 13" descr="WhatsApp Image 2024-03-12 at 00.55.18 (1).jpeg"/>
          <p:cNvPicPr>
            <a:picLocks noChangeAspect="1"/>
          </p:cNvPicPr>
          <p:nvPr/>
        </p:nvPicPr>
        <p:blipFill>
          <a:blip r:embed="rId10" cstate="print"/>
          <a:stretch>
            <a:fillRect/>
          </a:stretch>
        </p:blipFill>
        <p:spPr>
          <a:xfrm>
            <a:off x="7215206" y="4214818"/>
            <a:ext cx="1928794" cy="2643182"/>
          </a:xfrm>
          <a:prstGeom prst="rect">
            <a:avLst/>
          </a:prstGeo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1208</Words>
  <Application>Microsoft Office PowerPoint</Application>
  <PresentationFormat>On-screen Show (4:3)</PresentationFormat>
  <Paragraphs>69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QuizShow</vt:lpstr>
      <vt:lpstr>Studies of Machine Learing approach based Sentiment Ananlysis in Social Media: public Mood based on their posts</vt:lpstr>
      <vt:lpstr>   INDEX</vt:lpstr>
      <vt:lpstr>    WHAT IS SENTIMENT ANALYSIS?</vt:lpstr>
      <vt:lpstr>     WHAT IS ITS NEED?</vt:lpstr>
      <vt:lpstr>   Abstract </vt:lpstr>
      <vt:lpstr>   Introduction </vt:lpstr>
      <vt:lpstr>Slide 7</vt:lpstr>
      <vt:lpstr>HOW SOCIAL MEDIA SENTIMENT IS MEASURED?</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2024-03-12T02:28:41Z</dcterms:created>
  <dcterms:modified xsi:type="dcterms:W3CDTF">2024-03-15T01:39:36Z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