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65" r:id="rId8"/>
    <p:sldId id="269" r:id="rId9"/>
    <p:sldId id="266" r:id="rId10"/>
    <p:sldId id="276" r:id="rId11"/>
    <p:sldId id="263" r:id="rId12"/>
    <p:sldId id="264" r:id="rId13"/>
    <p:sldId id="268" r:id="rId14"/>
    <p:sldId id="262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Sentiment Across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Sourabh Shetty</a:t>
            </a:r>
          </a:p>
          <a:p>
            <a:r>
              <a:rPr lang="en-US" dirty="0"/>
              <a:t>CS6704: </a:t>
            </a:r>
            <a:r>
              <a:rPr lang="en-US" cap="none" dirty="0" smtClean="0">
                <a:latin typeface="+mn-lt"/>
              </a:rPr>
              <a:t>Advanced Topics In Software Engineering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950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‘</a:t>
            </a:r>
            <a:r>
              <a:rPr lang="en-US" dirty="0" err="1" smtClean="0"/>
              <a:t>tptacek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demonstrate, I’m going to use the comment history of the user ‘</a:t>
            </a:r>
            <a:r>
              <a:rPr lang="en-US" dirty="0" err="1" smtClean="0"/>
              <a:t>tptacek</a:t>
            </a:r>
            <a:r>
              <a:rPr lang="en-US" dirty="0" smtClean="0"/>
              <a:t>’.</a:t>
            </a:r>
            <a:endParaRPr lang="en-US" dirty="0"/>
          </a:p>
          <a:p>
            <a:r>
              <a:rPr lang="en-US" dirty="0"/>
              <a:t>This user has been active on </a:t>
            </a:r>
            <a:r>
              <a:rPr lang="en-US" dirty="0" err="1" smtClean="0"/>
              <a:t>HackerNews</a:t>
            </a:r>
            <a:r>
              <a:rPr lang="en-US" dirty="0" smtClean="0"/>
              <a:t> </a:t>
            </a:r>
            <a:r>
              <a:rPr lang="en-US" dirty="0"/>
              <a:t>since </a:t>
            </a:r>
            <a:r>
              <a:rPr lang="en-US" dirty="0" smtClean="0"/>
              <a:t>2007.</a:t>
            </a:r>
          </a:p>
          <a:p>
            <a:r>
              <a:rPr lang="en-US" dirty="0" smtClean="0"/>
              <a:t>This user has the highest karma on HN and holds the rank 1 on the leaderboard.</a:t>
            </a:r>
          </a:p>
          <a:p>
            <a:r>
              <a:rPr lang="en-US" dirty="0" smtClean="0"/>
              <a:t>This user also had the most number of comments in my dataset.</a:t>
            </a:r>
          </a:p>
          <a:p>
            <a:r>
              <a:rPr lang="en-US" dirty="0" smtClean="0"/>
              <a:t>This makes </a:t>
            </a:r>
            <a:r>
              <a:rPr lang="en-US" dirty="0" err="1" smtClean="0"/>
              <a:t>tptacek</a:t>
            </a:r>
            <a:r>
              <a:rPr lang="en-US" dirty="0"/>
              <a:t> </a:t>
            </a:r>
            <a:r>
              <a:rPr lang="en-US" dirty="0" smtClean="0"/>
              <a:t>a good candidate to analyze.</a:t>
            </a:r>
          </a:p>
        </p:txBody>
      </p:sp>
    </p:spTree>
    <p:extLst>
      <p:ext uri="{BB962C8B-B14F-4D97-AF65-F5344CB8AC3E}">
        <p14:creationId xmlns:p14="http://schemas.microsoft.com/office/powerpoint/2010/main" val="326786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originally 35,572 lines of comments.</a:t>
            </a:r>
          </a:p>
          <a:p>
            <a:r>
              <a:rPr lang="en-US" dirty="0" smtClean="0"/>
              <a:t>After a little preprocessing, there were 33,686 comments to work with.</a:t>
            </a:r>
          </a:p>
          <a:p>
            <a:r>
              <a:rPr lang="en-US" dirty="0" smtClean="0"/>
              <a:t>The user had only 33 comments in 2007.</a:t>
            </a:r>
          </a:p>
          <a:p>
            <a:r>
              <a:rPr lang="en-US" dirty="0" smtClean="0"/>
              <a:t>Between ~2000 and ~6000 in later years.</a:t>
            </a:r>
          </a:p>
        </p:txBody>
      </p:sp>
    </p:spTree>
    <p:extLst>
      <p:ext uri="{BB962C8B-B14F-4D97-AF65-F5344CB8AC3E}">
        <p14:creationId xmlns:p14="http://schemas.microsoft.com/office/powerpoint/2010/main" val="258569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8" y="457199"/>
            <a:ext cx="7759701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1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194" y="1845608"/>
            <a:ext cx="487838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much of a real trend was observed.</a:t>
            </a:r>
          </a:p>
          <a:p>
            <a:r>
              <a:rPr lang="en-US" dirty="0" smtClean="0"/>
              <a:t>This is especially true of mostly positive and neutral people.</a:t>
            </a:r>
          </a:p>
          <a:p>
            <a:r>
              <a:rPr lang="en-US" dirty="0" smtClean="0"/>
              <a:t>Negative people did tend to stay more negative.</a:t>
            </a:r>
          </a:p>
          <a:p>
            <a:r>
              <a:rPr lang="en-US" dirty="0" smtClean="0"/>
              <a:t>User ‘</a:t>
            </a:r>
            <a:r>
              <a:rPr lang="en-US" dirty="0" err="1" smtClean="0"/>
              <a:t>tptacek</a:t>
            </a:r>
            <a:r>
              <a:rPr lang="en-US" dirty="0" smtClean="0"/>
              <a:t>’ became </a:t>
            </a:r>
            <a:r>
              <a:rPr lang="en-US" i="1" dirty="0" smtClean="0"/>
              <a:t>more</a:t>
            </a:r>
            <a:r>
              <a:rPr lang="en-US" dirty="0" smtClean="0"/>
              <a:t> negative over the years, but this user was not the norm.</a:t>
            </a:r>
          </a:p>
          <a:p>
            <a:r>
              <a:rPr lang="en-US" dirty="0" smtClean="0"/>
              <a:t>Most users varied tremendously across years and most plots look like one on the right.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14" y="1767836"/>
            <a:ext cx="5250186" cy="39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sentiment analysis tool doesn’t well deal with sarcasm.</a:t>
            </a:r>
          </a:p>
          <a:p>
            <a:r>
              <a:rPr lang="en-US" dirty="0" smtClean="0"/>
              <a:t>For instance, this is a recent comment by the user on a post about divorce: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“Stupid women with their stupid agency, self-determination, and independent motivations and life goals. Won't any of them think of the slopes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A clearly sarcastic remark made in response to a now flagged comment.</a:t>
            </a:r>
            <a:endParaRPr lang="en-US" dirty="0"/>
          </a:p>
          <a:p>
            <a:r>
              <a:rPr lang="en-US" dirty="0" smtClean="0"/>
              <a:t>Simple tools like this don’t deal well with nuance.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automate this process.</a:t>
            </a:r>
          </a:p>
          <a:p>
            <a:r>
              <a:rPr lang="en-US" dirty="0" smtClean="0"/>
              <a:t>Possibly extend </a:t>
            </a:r>
            <a:r>
              <a:rPr lang="en-US" dirty="0" err="1" smtClean="0"/>
              <a:t>SentiStrength</a:t>
            </a:r>
            <a:r>
              <a:rPr lang="en-US" dirty="0" smtClean="0"/>
              <a:t>-SE to include </a:t>
            </a:r>
            <a:r>
              <a:rPr lang="en-US" dirty="0" err="1" smtClean="0"/>
              <a:t>SentiStrength’s</a:t>
            </a:r>
            <a:r>
              <a:rPr lang="en-US" dirty="0" smtClean="0"/>
              <a:t> newer features which help with automation and could possibly give better results.</a:t>
            </a:r>
          </a:p>
          <a:p>
            <a:r>
              <a:rPr lang="en-US" dirty="0" smtClean="0"/>
              <a:t>Analyze more users.</a:t>
            </a:r>
          </a:p>
          <a:p>
            <a:r>
              <a:rPr lang="en-US" dirty="0" smtClean="0"/>
              <a:t>Not just top users, but also a more randomized selection of users.</a:t>
            </a:r>
          </a:p>
          <a:p>
            <a:r>
              <a:rPr lang="en-US" dirty="0" smtClean="0"/>
              <a:t>Possibly use a more advanced tool for sentiment analysis.</a:t>
            </a:r>
          </a:p>
          <a:p>
            <a:r>
              <a:rPr lang="en-US" dirty="0" smtClean="0"/>
              <a:t>Learn math.</a:t>
            </a:r>
          </a:p>
          <a:p>
            <a:r>
              <a:rPr lang="en-US" dirty="0" smtClean="0"/>
              <a:t>Use user sentiment analysis to detect trolling/brigading.</a:t>
            </a:r>
          </a:p>
          <a:p>
            <a:r>
              <a:rPr lang="en-US" dirty="0" smtClean="0"/>
              <a:t>Use this to detect warning signs.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4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planned to do sentiment analysis on GitHub commits messages.</a:t>
            </a:r>
          </a:p>
          <a:p>
            <a:r>
              <a:rPr lang="en-US" dirty="0" smtClean="0"/>
              <a:t>Literature survey confirmed that most of my ideas had already been done.</a:t>
            </a:r>
          </a:p>
          <a:p>
            <a:r>
              <a:rPr lang="en-US" dirty="0" smtClean="0"/>
              <a:t>Had to change the topic.</a:t>
            </a:r>
          </a:p>
          <a:p>
            <a:r>
              <a:rPr lang="en-US" dirty="0" smtClean="0"/>
              <a:t>After discussing options with the instructor, chose the new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Sentiment Across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forums have active user bases.</a:t>
            </a:r>
          </a:p>
          <a:p>
            <a:r>
              <a:rPr lang="en-US" dirty="0" smtClean="0"/>
              <a:t>The comments of these users have been collated and are available to be analyzed.</a:t>
            </a:r>
          </a:p>
          <a:p>
            <a:r>
              <a:rPr lang="en-US" dirty="0" smtClean="0"/>
              <a:t>Use one such dataset to analyze user sentiment.</a:t>
            </a:r>
          </a:p>
          <a:p>
            <a:r>
              <a:rPr lang="en-US" dirty="0" smtClean="0"/>
              <a:t>Sentiment analysis about a particular topic has been done to death.</a:t>
            </a:r>
          </a:p>
          <a:p>
            <a:r>
              <a:rPr lang="en-US" dirty="0" smtClean="0"/>
              <a:t>This project sees if a user’s general sentiment changes across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HackerNews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dataset for me was </a:t>
            </a:r>
            <a:r>
              <a:rPr lang="en-US" dirty="0" err="1" smtClean="0"/>
              <a:t>HackerNews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HackerNews</a:t>
            </a:r>
            <a:r>
              <a:rPr lang="en-US" dirty="0" smtClean="0"/>
              <a:t> is a link-based social website that focuses on computer science and entrepreneurship topics.</a:t>
            </a:r>
          </a:p>
          <a:p>
            <a:r>
              <a:rPr lang="en-US" dirty="0" smtClean="0"/>
              <a:t>It has an active and passionate user base.</a:t>
            </a:r>
          </a:p>
          <a:p>
            <a:r>
              <a:rPr lang="en-US" dirty="0" smtClean="0"/>
              <a:t>More focused conversations than </a:t>
            </a:r>
            <a:r>
              <a:rPr lang="en-US" dirty="0" err="1" smtClean="0"/>
              <a:t>reddit</a:t>
            </a:r>
            <a:r>
              <a:rPr lang="en-US" dirty="0" smtClean="0"/>
              <a:t> and similar websites.</a:t>
            </a:r>
          </a:p>
          <a:p>
            <a:r>
              <a:rPr lang="en-US" dirty="0" smtClean="0"/>
              <a:t>Dataset available on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had all the data required for this project.</a:t>
            </a:r>
          </a:p>
          <a:p>
            <a:r>
              <a:rPr lang="en-US" dirty="0" smtClean="0"/>
              <a:t>However, a known bug on </a:t>
            </a:r>
            <a:r>
              <a:rPr lang="en-US" dirty="0" err="1" smtClean="0"/>
              <a:t>Kaggle</a:t>
            </a:r>
            <a:r>
              <a:rPr lang="en-US" dirty="0" smtClean="0"/>
              <a:t> prevented the created notebook from having any of the required input files.</a:t>
            </a:r>
          </a:p>
          <a:p>
            <a:r>
              <a:rPr lang="en-US" dirty="0" smtClean="0"/>
              <a:t>Fortunately, </a:t>
            </a:r>
            <a:r>
              <a:rPr lang="en-US" dirty="0" err="1" smtClean="0"/>
              <a:t>HackerNews</a:t>
            </a:r>
            <a:r>
              <a:rPr lang="en-US" dirty="0" smtClean="0"/>
              <a:t> also publishes their data to </a:t>
            </a:r>
            <a:r>
              <a:rPr lang="en-US" dirty="0" err="1" smtClean="0"/>
              <a:t>BigQuery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the </a:t>
            </a:r>
            <a:r>
              <a:rPr lang="en-US" dirty="0" err="1" smtClean="0"/>
              <a:t>Kaggle</a:t>
            </a:r>
            <a:r>
              <a:rPr lang="en-US" dirty="0" smtClean="0"/>
              <a:t> notebook to query </a:t>
            </a:r>
            <a:r>
              <a:rPr lang="en-US" dirty="0" err="1" smtClean="0"/>
              <a:t>BigQuery</a:t>
            </a:r>
            <a:r>
              <a:rPr lang="en-US" dirty="0" smtClean="0"/>
              <a:t> for the required information, and downloaded it to my local system.</a:t>
            </a:r>
          </a:p>
          <a:p>
            <a:r>
              <a:rPr lang="en-US" dirty="0" smtClean="0"/>
              <a:t>This was required since </a:t>
            </a:r>
            <a:r>
              <a:rPr lang="en-US" dirty="0" err="1" smtClean="0"/>
              <a:t>Kaggle</a:t>
            </a:r>
            <a:r>
              <a:rPr lang="en-US" dirty="0" smtClean="0"/>
              <a:t> has a limit on how much memory can be used.</a:t>
            </a:r>
          </a:p>
          <a:p>
            <a:r>
              <a:rPr lang="en-US" dirty="0" smtClean="0"/>
              <a:t>Data downloaded in separate CSV files per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a few errors while initially trying to process the </a:t>
            </a:r>
            <a:r>
              <a:rPr lang="en-US" dirty="0" smtClean="0"/>
              <a:t>files.</a:t>
            </a:r>
          </a:p>
          <a:p>
            <a:r>
              <a:rPr lang="en-US" dirty="0" smtClean="0"/>
              <a:t>Made sure to open files with utf-8 encoding.</a:t>
            </a:r>
            <a:endParaRPr lang="en-US" dirty="0"/>
          </a:p>
          <a:p>
            <a:r>
              <a:rPr lang="en-US" dirty="0" smtClean="0"/>
              <a:t>Required some preprocessing:</a:t>
            </a:r>
          </a:p>
          <a:p>
            <a:pPr lvl="1"/>
            <a:r>
              <a:rPr lang="en-US" dirty="0" smtClean="0"/>
              <a:t>Remove quoted text since they weren’t the words of the user.</a:t>
            </a:r>
          </a:p>
          <a:p>
            <a:pPr lvl="2"/>
            <a:r>
              <a:rPr lang="en-US" dirty="0" smtClean="0"/>
              <a:t>Identified by &lt;pre&gt; tags.</a:t>
            </a:r>
            <a:endParaRPr lang="en-US" dirty="0"/>
          </a:p>
          <a:p>
            <a:pPr lvl="1"/>
            <a:r>
              <a:rPr lang="en-US" dirty="0" smtClean="0"/>
              <a:t>Removed HN specific formatting like ‘&gt;’ followed by a &lt;p&gt;.</a:t>
            </a:r>
          </a:p>
          <a:p>
            <a:pPr lvl="1"/>
            <a:r>
              <a:rPr lang="en-US" dirty="0" smtClean="0"/>
              <a:t>Removed all XML tags.</a:t>
            </a:r>
          </a:p>
          <a:p>
            <a:pPr lvl="1"/>
            <a:r>
              <a:rPr lang="en-US" dirty="0" smtClean="0"/>
              <a:t>Removed URLs.</a:t>
            </a:r>
          </a:p>
          <a:p>
            <a:pPr lvl="1"/>
            <a:r>
              <a:rPr lang="en-US" dirty="0" err="1" smtClean="0"/>
              <a:t>Unescaped</a:t>
            </a:r>
            <a:r>
              <a:rPr lang="en-US" dirty="0" smtClean="0"/>
              <a:t> Unicode characters.</a:t>
            </a:r>
          </a:p>
          <a:p>
            <a:pPr lvl="1"/>
            <a:r>
              <a:rPr lang="en-US" dirty="0" smtClean="0"/>
              <a:t>Replaced tabs (\t) with spaces.</a:t>
            </a:r>
          </a:p>
        </p:txBody>
      </p:sp>
    </p:spTree>
    <p:extLst>
      <p:ext uri="{BB962C8B-B14F-4D97-AF65-F5344CB8AC3E}">
        <p14:creationId xmlns:p14="http://schemas.microsoft.com/office/powerpoint/2010/main" val="29552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SentiStrength</a:t>
            </a:r>
            <a:r>
              <a:rPr lang="en-US" dirty="0" smtClean="0"/>
              <a:t>-SE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SentiStrength</a:t>
            </a:r>
            <a:r>
              <a:rPr lang="en-US" dirty="0" smtClean="0"/>
              <a:t>-SE is not actively developed.</a:t>
            </a:r>
          </a:p>
          <a:p>
            <a:r>
              <a:rPr lang="en-US" dirty="0" smtClean="0"/>
              <a:t>Latest version based on an old version of </a:t>
            </a:r>
            <a:r>
              <a:rPr lang="en-US" dirty="0" err="1" smtClean="0"/>
              <a:t>SentiStrength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command line functionality.</a:t>
            </a:r>
          </a:p>
          <a:p>
            <a:r>
              <a:rPr lang="en-US" dirty="0" smtClean="0"/>
              <a:t>Had to select and save files one-by-one, breaking the automation.</a:t>
            </a:r>
          </a:p>
          <a:p>
            <a:r>
              <a:rPr lang="en-US" dirty="0" smtClean="0"/>
              <a:t>Tried different configurations, default worked best.</a:t>
            </a:r>
          </a:p>
        </p:txBody>
      </p:sp>
    </p:spTree>
    <p:extLst>
      <p:ext uri="{BB962C8B-B14F-4D97-AF65-F5344CB8AC3E}">
        <p14:creationId xmlns:p14="http://schemas.microsoft.com/office/powerpoint/2010/main" val="404438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28" y="538443"/>
            <a:ext cx="87820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3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SentiStrength</a:t>
            </a:r>
            <a:r>
              <a:rPr lang="en-US" dirty="0" smtClean="0"/>
              <a:t>-SE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user’s comments:</a:t>
            </a:r>
          </a:p>
          <a:p>
            <a:pPr lvl="1"/>
            <a:r>
              <a:rPr lang="en-US" dirty="0" smtClean="0"/>
              <a:t>Extract the year and sentiment</a:t>
            </a:r>
          </a:p>
          <a:p>
            <a:pPr lvl="1"/>
            <a:r>
              <a:rPr lang="en-US" dirty="0" smtClean="0"/>
              <a:t>Calculate the total sentiment and add it to the year’s dictionary entry.</a:t>
            </a:r>
          </a:p>
          <a:p>
            <a:pPr lvl="1"/>
            <a:r>
              <a:rPr lang="en-US" dirty="0" smtClean="0"/>
              <a:t>Calculate average sentiment per year.</a:t>
            </a:r>
          </a:p>
          <a:p>
            <a:pPr lvl="1"/>
            <a:r>
              <a:rPr lang="en-US" dirty="0" smtClean="0"/>
              <a:t>Plot it.</a:t>
            </a:r>
          </a:p>
        </p:txBody>
      </p:sp>
    </p:spTree>
    <p:extLst>
      <p:ext uri="{BB962C8B-B14F-4D97-AF65-F5344CB8AC3E}">
        <p14:creationId xmlns:p14="http://schemas.microsoft.com/office/powerpoint/2010/main" val="62474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1180</TotalTime>
  <Words>736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User Sentiment Across Time</vt:lpstr>
      <vt:lpstr>Initial Plan</vt:lpstr>
      <vt:lpstr>User Sentiment Across Time</vt:lpstr>
      <vt:lpstr>HackerNews</vt:lpstr>
      <vt:lpstr>Obtaining the data </vt:lpstr>
      <vt:lpstr>Preprocessing</vt:lpstr>
      <vt:lpstr>SentiStrength-SE</vt:lpstr>
      <vt:lpstr>PowerPoint Presentation</vt:lpstr>
      <vt:lpstr>Processing SentiStrength-SE Results</vt:lpstr>
      <vt:lpstr>PowerPoint Presentation</vt:lpstr>
      <vt:lpstr>User ‘tptacek’</vt:lpstr>
      <vt:lpstr>About the user data</vt:lpstr>
      <vt:lpstr>PowerPoint Presentation</vt:lpstr>
      <vt:lpstr>Results</vt:lpstr>
      <vt:lpstr>Problems</vt:lpstr>
      <vt:lpstr>Future Work and Applications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Sentiment Across Time</dc:title>
  <dc:creator>Sourabh Shetty</dc:creator>
  <cp:lastModifiedBy>Sourabh Shetty</cp:lastModifiedBy>
  <cp:revision>55</cp:revision>
  <dcterms:created xsi:type="dcterms:W3CDTF">2018-12-05T02:25:54Z</dcterms:created>
  <dcterms:modified xsi:type="dcterms:W3CDTF">2018-12-05T22:05:54Z</dcterms:modified>
</cp:coreProperties>
</file>