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77" r:id="rId4"/>
    <p:sldId id="278" r:id="rId5"/>
    <p:sldId id="279" r:id="rId6"/>
    <p:sldId id="280" r:id="rId7"/>
    <p:sldId id="269" r:id="rId8"/>
    <p:sldId id="270" r:id="rId9"/>
    <p:sldId id="266" r:id="rId10"/>
    <p:sldId id="282" r:id="rId11"/>
    <p:sldId id="267" r:id="rId12"/>
    <p:sldId id="268" r:id="rId13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95" autoAdjust="0"/>
  </p:normalViewPr>
  <p:slideViewPr>
    <p:cSldViewPr>
      <p:cViewPr>
        <p:scale>
          <a:sx n="70" d="100"/>
          <a:sy n="70" d="100"/>
        </p:scale>
        <p:origin x="-768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3CBF44B-E8E1-48CC-A5CF-8EBF75EE6076}" type="datetimeFigureOut">
              <a:rPr lang="en-US" smtClean="0"/>
              <a:t>13/9/20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60A14B9-F439-45B3-A30E-651DD3082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9EED5AB-9781-4F2D-BC9A-1C5CC75AD700}" type="datetimeFigureOut">
              <a:rPr lang="en-US" smtClean="0"/>
              <a:t>13/9/20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7E2D1858-B04B-4C97-B50D-AF3AA8029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5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DC5-77B1-4CA7-971D-79561D371618}" type="datetime1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578F-2875-4EAA-9A28-B493E5F33087}" type="datetime1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76EB-A248-49DB-B880-FAA985DAA6B5}" type="datetime1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7DDB-AFC3-4D4E-8A59-CCF9499A7E20}" type="datetime1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34AFA-B21D-4652-B7B7-2FDCF91A9872}" type="datetime1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B99AD-B04B-420B-92CC-35D6A5892B91}" type="datetime1">
              <a:rPr lang="en-US" smtClean="0"/>
              <a:t>13/9/20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4B21-CDF0-48E1-9C5B-C4195B9FE3AD}" type="datetime1">
              <a:rPr lang="en-US" smtClean="0"/>
              <a:t>13/9/20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0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66C07-74FE-4892-97A8-C559F0F553C2}" type="datetime1">
              <a:rPr lang="en-US" smtClean="0"/>
              <a:t>13/9/20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1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03111-180A-4EF7-9E7E-2FF738D54C96}" type="datetime1">
              <a:rPr lang="en-US" smtClean="0"/>
              <a:t>13/9/20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E819-4CC6-4E20-9144-82D86DC23950}" type="datetime1">
              <a:rPr lang="en-US" smtClean="0"/>
              <a:t>13/9/20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FC85-CC23-4606-94D0-6393494280F6}" type="datetime1">
              <a:rPr lang="en-US" smtClean="0"/>
              <a:t>13/9/20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3418-15DF-4E11-BB8E-E4932D658764}" type="datetime1">
              <a:rPr lang="en-US" smtClean="0"/>
              <a:t>13/9/20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35C5-0B8B-4D3C-B3D8-791325099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2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oracle.com/en/java/javase/index.html" TargetMode="External"/><Relationship Id="rId3" Type="http://schemas.openxmlformats.org/officeDocument/2006/relationships/hyperlink" Target="https://docs.oracle.com/en/java/javase/14/docs/api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ISTD 50.001</a:t>
            </a:r>
            <a:br>
              <a:rPr lang="en-US" dirty="0" smtClean="0"/>
            </a:br>
            <a:r>
              <a:rPr lang="en-US" dirty="0" smtClean="0"/>
              <a:t>INTRODUCTION TO INFORMATION SYSTEMS &amp; PROGRAMMING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78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595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Exams: written and programming, format to </a:t>
            </a:r>
            <a:r>
              <a:rPr lang="en-US" sz="2400" dirty="0" smtClean="0"/>
              <a:t>be confirmed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Please check </a:t>
            </a:r>
            <a:r>
              <a:rPr lang="en-US" sz="2400" dirty="0" err="1" smtClean="0"/>
              <a:t>eDimension</a:t>
            </a:r>
            <a:r>
              <a:rPr lang="en-US" sz="2400" dirty="0" smtClean="0"/>
              <a:t> for Mid</a:t>
            </a:r>
            <a:r>
              <a:rPr lang="en-US" sz="2400" dirty="0"/>
              <a:t>-term </a:t>
            </a:r>
            <a:r>
              <a:rPr lang="en-US" sz="2400" dirty="0" smtClean="0"/>
              <a:t>Exam and Final Exam dates</a:t>
            </a:r>
          </a:p>
          <a:p>
            <a:endParaRPr lang="en-US" sz="2400" dirty="0"/>
          </a:p>
          <a:p>
            <a:r>
              <a:rPr lang="en-US" sz="2400" dirty="0"/>
              <a:t>Please be at test venues at least 30 minutes before the start.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Important: Attending mid-term and final exams is a necessary condition for passing the course</a:t>
            </a:r>
          </a:p>
        </p:txBody>
      </p:sp>
    </p:spTree>
    <p:extLst>
      <p:ext uri="{BB962C8B-B14F-4D97-AF65-F5344CB8AC3E}">
        <p14:creationId xmlns:p14="http://schemas.microsoft.com/office/powerpoint/2010/main" val="3094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Honesty</a:t>
            </a:r>
            <a:endParaRPr 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1000050" y="2195286"/>
            <a:ext cx="7143900" cy="11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 smtClean="0"/>
              <a:t>Unless specified otherwise, all assignments, projects, quizzes and exams are to be completed by you without assistance from anyone other than the course instructors.</a:t>
            </a:r>
            <a:endParaRPr lang="en-US" sz="2000" dirty="0"/>
          </a:p>
        </p:txBody>
      </p:sp>
      <p:sp>
        <p:nvSpPr>
          <p:cNvPr id="5" name="TextBox 3"/>
          <p:cNvSpPr txBox="1"/>
          <p:nvPr/>
        </p:nvSpPr>
        <p:spPr>
          <a:xfrm>
            <a:off x="1000050" y="3860785"/>
            <a:ext cx="6060966" cy="152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US" sz="2000" dirty="0" smtClean="0"/>
              <a:t>Please read carefully the </a:t>
            </a:r>
            <a:r>
              <a:rPr lang="en-US" sz="2000" dirty="0" smtClean="0">
                <a:solidFill>
                  <a:srgbClr val="FF0000"/>
                </a:solidFill>
              </a:rPr>
              <a:t>Policies</a:t>
            </a:r>
            <a:r>
              <a:rPr lang="en-US" sz="2000" dirty="0" smtClean="0"/>
              <a:t> in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.</a:t>
            </a:r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endParaRPr lang="en-US" sz="2000" dirty="0"/>
          </a:p>
          <a:p>
            <a:pPr>
              <a:lnSpc>
                <a:spcPts val="2800"/>
              </a:lnSpc>
            </a:pPr>
            <a:r>
              <a:rPr lang="en-US" sz="2000" dirty="0" smtClean="0"/>
              <a:t>We trust you a lot.  Please don’t let us down.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50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Please give us feedback / suggestion during the course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9781"/>
            <a:ext cx="3810000" cy="3606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</a:t>
            </a:r>
            <a:r>
              <a:rPr lang="en-US" dirty="0" smtClean="0"/>
              <a:t> Instructors and Staffs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524000"/>
            <a:ext cx="2392339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Instructors:</a:t>
            </a:r>
            <a:endParaRPr lang="en-US" dirty="0" smtClean="0"/>
          </a:p>
          <a:p>
            <a:pPr algn="ctr"/>
            <a:r>
              <a:rPr lang="en-US" dirty="0" smtClean="0"/>
              <a:t>Norman </a:t>
            </a:r>
            <a:r>
              <a:rPr lang="en-US" dirty="0"/>
              <a:t>Lee </a:t>
            </a:r>
            <a:endParaRPr lang="en-US" dirty="0" smtClean="0"/>
          </a:p>
          <a:p>
            <a:pPr algn="ctr"/>
            <a:r>
              <a:rPr lang="en-US" dirty="0" smtClean="0"/>
              <a:t>Ngai</a:t>
            </a:r>
            <a:r>
              <a:rPr lang="en-US" dirty="0"/>
              <a:t>-Man Cheung </a:t>
            </a:r>
          </a:p>
          <a:p>
            <a:pPr algn="ctr"/>
            <a:r>
              <a:rPr lang="en-US" dirty="0" smtClean="0"/>
              <a:t>Kenny Lu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Graduate TA</a:t>
            </a:r>
            <a:r>
              <a:rPr lang="en-US" b="1" dirty="0"/>
              <a:t>: </a:t>
            </a:r>
            <a:endParaRPr lang="en-US" b="1" dirty="0" smtClean="0"/>
          </a:p>
          <a:p>
            <a:pPr algn="ctr"/>
            <a:r>
              <a:rPr lang="en-US" dirty="0" smtClean="0"/>
              <a:t>Li </a:t>
            </a:r>
            <a:r>
              <a:rPr lang="en-US" dirty="0" err="1"/>
              <a:t>Haoran</a:t>
            </a:r>
            <a:r>
              <a:rPr lang="en-US" dirty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/>
              <a:t>Undergraduate </a:t>
            </a:r>
            <a:r>
              <a:rPr lang="en-US" b="1" dirty="0" smtClean="0"/>
              <a:t>TAs:</a:t>
            </a:r>
            <a:endParaRPr lang="en-US" b="1" dirty="0"/>
          </a:p>
          <a:p>
            <a:pPr algn="ctr"/>
            <a:r>
              <a:rPr lang="en-US" dirty="0"/>
              <a:t>Chester </a:t>
            </a:r>
            <a:r>
              <a:rPr lang="en-US" dirty="0" err="1"/>
              <a:t>Koh</a:t>
            </a:r>
            <a:endParaRPr lang="en-US" dirty="0"/>
          </a:p>
          <a:p>
            <a:pPr algn="ctr"/>
            <a:r>
              <a:rPr lang="en-US" dirty="0"/>
              <a:t>Gerald Lim </a:t>
            </a:r>
          </a:p>
          <a:p>
            <a:pPr algn="ctr"/>
            <a:r>
              <a:rPr lang="en-US" dirty="0" err="1"/>
              <a:t>Heng</a:t>
            </a:r>
            <a:r>
              <a:rPr lang="en-US" dirty="0"/>
              <a:t> Jing Han</a:t>
            </a:r>
          </a:p>
          <a:p>
            <a:pPr algn="ctr"/>
            <a:r>
              <a:rPr lang="en-US" dirty="0"/>
              <a:t>Mario </a:t>
            </a:r>
            <a:r>
              <a:rPr lang="en-US" dirty="0" err="1"/>
              <a:t>Josephan</a:t>
            </a:r>
            <a:endParaRPr lang="en-US" dirty="0"/>
          </a:p>
          <a:p>
            <a:pPr algn="ctr"/>
            <a:r>
              <a:rPr lang="en-US" dirty="0" err="1"/>
              <a:t>Sesilia</a:t>
            </a:r>
            <a:r>
              <a:rPr lang="en-US" dirty="0"/>
              <a:t> </a:t>
            </a:r>
            <a:r>
              <a:rPr lang="en-US" dirty="0" err="1"/>
              <a:t>Fenina</a:t>
            </a:r>
            <a:r>
              <a:rPr lang="en-US" dirty="0"/>
              <a:t> </a:t>
            </a:r>
            <a:r>
              <a:rPr lang="en-US" dirty="0" err="1"/>
              <a:t>Gunawan</a:t>
            </a:r>
            <a:r>
              <a:rPr lang="en-US" dirty="0"/>
              <a:t>  </a:t>
            </a:r>
          </a:p>
          <a:p>
            <a:pPr algn="ctr"/>
            <a:r>
              <a:rPr lang="en-US" dirty="0" err="1"/>
              <a:t>Yeoh</a:t>
            </a:r>
            <a:r>
              <a:rPr lang="en-US" dirty="0"/>
              <a:t> </a:t>
            </a:r>
            <a:r>
              <a:rPr lang="en-US" dirty="0" err="1"/>
              <a:t>Jia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168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and be proficient and effective in Object-Oriented Programming</a:t>
            </a:r>
          </a:p>
          <a:p>
            <a:endParaRPr lang="en-US" dirty="0"/>
          </a:p>
          <a:p>
            <a:r>
              <a:rPr lang="en-US" dirty="0" smtClean="0"/>
              <a:t>Understand and be proficient in design and develop large and complicated software system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14 weeks</a:t>
            </a:r>
          </a:p>
          <a:p>
            <a:endParaRPr lang="en-US" dirty="0"/>
          </a:p>
          <a:p>
            <a:r>
              <a:rPr lang="en-US" dirty="0" smtClean="0"/>
              <a:t>3 cohort sessions per week (5 </a:t>
            </a:r>
            <a:r>
              <a:rPr lang="en-US" dirty="0" smtClean="0"/>
              <a:t>hours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S1</a:t>
            </a:r>
            <a:r>
              <a:rPr lang="en-US" dirty="0" smtClean="0"/>
              <a:t>, </a:t>
            </a:r>
            <a:r>
              <a:rPr lang="en-US" dirty="0" err="1" smtClean="0"/>
              <a:t>S2</a:t>
            </a:r>
            <a:r>
              <a:rPr lang="en-US" dirty="0" smtClean="0"/>
              <a:t>: lectures (online)</a:t>
            </a:r>
          </a:p>
          <a:p>
            <a:pPr lvl="1"/>
            <a:r>
              <a:rPr lang="en-US" dirty="0" err="1" smtClean="0"/>
              <a:t>S3</a:t>
            </a:r>
            <a:r>
              <a:rPr lang="en-US" dirty="0" smtClean="0"/>
              <a:t>: labs (online and face-to-face)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Week 1 to 7: Programming</a:t>
            </a:r>
          </a:p>
          <a:p>
            <a:pPr lvl="1"/>
            <a:r>
              <a:rPr lang="en-US" dirty="0" smtClean="0"/>
              <a:t>Object oriented programming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esign principle</a:t>
            </a:r>
          </a:p>
          <a:p>
            <a:pPr lvl="1"/>
            <a:r>
              <a:rPr lang="en-US" dirty="0" smtClean="0"/>
              <a:t>The emphasis is not the syntax but modern programming language design and </a:t>
            </a:r>
            <a:r>
              <a:rPr lang="en-US" dirty="0"/>
              <a:t>effective programming: </a:t>
            </a:r>
            <a:r>
              <a:rPr lang="en-US" dirty="0" smtClean="0"/>
              <a:t>clear, correct, robust</a:t>
            </a:r>
            <a:r>
              <a:rPr lang="en-US" dirty="0"/>
              <a:t>, </a:t>
            </a:r>
            <a:r>
              <a:rPr lang="en-US" dirty="0" smtClean="0"/>
              <a:t>and reusable code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0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Week 8 </a:t>
            </a:r>
            <a:r>
              <a:rPr lang="en-US" dirty="0"/>
              <a:t>to </a:t>
            </a:r>
            <a:r>
              <a:rPr lang="en-US" dirty="0" smtClean="0"/>
              <a:t>14: Advanced information systems</a:t>
            </a:r>
          </a:p>
          <a:p>
            <a:pPr lvl="1"/>
            <a:r>
              <a:rPr lang="en-US" dirty="0" smtClean="0"/>
              <a:t>Android system and programming</a:t>
            </a:r>
          </a:p>
          <a:p>
            <a:pPr lvl="1"/>
            <a:r>
              <a:rPr lang="en-US" dirty="0" smtClean="0"/>
              <a:t>Information System Design Project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0788" y="1027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71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Software</a:t>
            </a:r>
            <a:endParaRPr lang="en-US" sz="2000" dirty="0"/>
          </a:p>
          <a:p>
            <a:pPr lvl="1"/>
            <a:r>
              <a:rPr lang="en-US" sz="2000" dirty="0" smtClean="0"/>
              <a:t>Java </a:t>
            </a:r>
            <a:r>
              <a:rPr lang="en-US" sz="2000" dirty="0"/>
              <a:t>development kit (</a:t>
            </a:r>
            <a:r>
              <a:rPr lang="en-US" sz="2000" dirty="0" err="1"/>
              <a:t>JDK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Android Studio</a:t>
            </a:r>
          </a:p>
          <a:p>
            <a:pPr lvl="1"/>
            <a:r>
              <a:rPr lang="en-US" sz="2000" dirty="0" smtClean="0"/>
              <a:t>See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 for download link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will be using </a:t>
            </a:r>
            <a:r>
              <a:rPr lang="en-US" sz="2000" dirty="0" err="1" smtClean="0"/>
              <a:t>eDimension</a:t>
            </a:r>
            <a:r>
              <a:rPr lang="en-US" sz="2000" dirty="0" smtClean="0"/>
              <a:t> and </a:t>
            </a:r>
            <a:r>
              <a:rPr lang="en-US" sz="2000" dirty="0" err="1" smtClean="0"/>
              <a:t>Vocareum</a:t>
            </a:r>
            <a:r>
              <a:rPr lang="en-US" sz="2000" dirty="0" smtClean="0"/>
              <a:t>.  </a:t>
            </a:r>
            <a:r>
              <a:rPr lang="en-US" sz="2000" dirty="0"/>
              <a:t>Please </a:t>
            </a:r>
            <a:r>
              <a:rPr lang="en-US" sz="2000" dirty="0" smtClean="0"/>
              <a:t>check if </a:t>
            </a:r>
            <a:r>
              <a:rPr lang="en-US" sz="2000" dirty="0"/>
              <a:t>you can access </a:t>
            </a:r>
            <a:r>
              <a:rPr lang="en-US" sz="2000" dirty="0" smtClean="0"/>
              <a:t>it</a:t>
            </a:r>
          </a:p>
          <a:p>
            <a:r>
              <a:rPr lang="en-US" sz="2000" dirty="0" smtClean="0"/>
              <a:t>Course information and materials in </a:t>
            </a:r>
            <a:r>
              <a:rPr lang="en-US" sz="2000" dirty="0" err="1" smtClean="0"/>
              <a:t>eDimension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Reference Books (Copies available in SUTD library)</a:t>
            </a:r>
          </a:p>
          <a:p>
            <a:pPr lvl="1"/>
            <a:r>
              <a:rPr lang="en-US" sz="2400" dirty="0"/>
              <a:t>Introduction to Java Programming, Comprehensive </a:t>
            </a:r>
            <a:r>
              <a:rPr lang="en-US" sz="2400" dirty="0" smtClean="0"/>
              <a:t>Version </a:t>
            </a:r>
            <a:r>
              <a:rPr lang="en-US" sz="2400" dirty="0"/>
              <a:t>[</a:t>
            </a:r>
            <a:r>
              <a:rPr lang="en-US" sz="2400" dirty="0" smtClean="0"/>
              <a:t>Paperback], Y</a:t>
            </a:r>
            <a:r>
              <a:rPr lang="en-US" sz="2400" dirty="0"/>
              <a:t>. Daniel </a:t>
            </a:r>
            <a:r>
              <a:rPr lang="en-US" sz="2400" dirty="0" smtClean="0"/>
              <a:t>Liang</a:t>
            </a:r>
            <a:endParaRPr lang="en-US" sz="2400" dirty="0"/>
          </a:p>
          <a:p>
            <a:pPr lvl="1"/>
            <a:r>
              <a:rPr lang="en-US" sz="2400" dirty="0"/>
              <a:t>Effective </a:t>
            </a:r>
            <a:r>
              <a:rPr lang="en-US" sz="2400" dirty="0" smtClean="0"/>
              <a:t>Java </a:t>
            </a:r>
            <a:r>
              <a:rPr lang="en-US" sz="2400" dirty="0"/>
              <a:t>[Paperback], Joshua Bloch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Java </a:t>
            </a:r>
            <a:r>
              <a:rPr lang="en-US" sz="2400" dirty="0"/>
              <a:t>API Specification: 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://docs.oracle.com/en/java/javase/</a:t>
            </a:r>
            <a:r>
              <a:rPr lang="en-US" sz="2000" dirty="0" smtClean="0">
                <a:hlinkClick r:id="rId2"/>
              </a:rPr>
              <a:t>index.html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https://docs.oracle.com/en/java/javase/14/docs/api/</a:t>
            </a:r>
            <a:r>
              <a:rPr lang="en-US" sz="2000" dirty="0" smtClean="0">
                <a:hlinkClick r:id="rId3"/>
              </a:rPr>
              <a:t>index.html</a:t>
            </a:r>
            <a:endParaRPr lang="en-US" sz="1600" dirty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4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8448" y="1524000"/>
            <a:ext cx="4191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2</a:t>
            </a:r>
            <a:r>
              <a:rPr lang="en-US" sz="2000" dirty="0" smtClean="0"/>
              <a:t> problem sets (Week-1 to 7)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Android programming exercise (Week-8 to 14)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1D</a:t>
            </a:r>
            <a:r>
              <a:rPr lang="en-US" sz="2000" dirty="0" smtClean="0"/>
              <a:t> project (Information systems)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2D project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Mid-term and final exams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Some questions in the exams will be similar to those in homework, cohort problem and project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35C5-0B8B-4D3C-B3D8-79132509991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65147"/>
              </p:ext>
            </p:extLst>
          </p:nvPr>
        </p:nvGraphicFramePr>
        <p:xfrm>
          <a:off x="4800600" y="1676400"/>
          <a:ext cx="3962400" cy="41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981200"/>
              </a:tblGrid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Mid-term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Final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1D</a:t>
                      </a:r>
                      <a:r>
                        <a:rPr lang="en-US" dirty="0" smtClean="0"/>
                        <a:t> Design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2D</a:t>
                      </a:r>
                      <a:r>
                        <a:rPr lang="en-US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Homework</a:t>
                      </a:r>
                      <a:r>
                        <a:rPr lang="en-US" baseline="0" dirty="0" smtClean="0"/>
                        <a:t> and cohort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10%</a:t>
                      </a:r>
                      <a:endParaRPr lang="en-US" dirty="0"/>
                    </a:p>
                  </a:txBody>
                  <a:tcPr/>
                </a:tc>
              </a:tr>
              <a:tr h="694267">
                <a:tc>
                  <a:txBody>
                    <a:bodyPr/>
                    <a:lstStyle/>
                    <a:p>
                      <a:r>
                        <a:rPr lang="en-US" dirty="0" smtClean="0"/>
                        <a:t>Participation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81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468</Words>
  <Application>Microsoft Macintosh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ISTD 50.001 INTRODUCTION TO INFORMATION SYSTEMS &amp; PROGRAMMING </vt:lpstr>
      <vt:lpstr>Course Instructors and Staffs</vt:lpstr>
      <vt:lpstr>Learning Objectives</vt:lpstr>
      <vt:lpstr>Course Overview</vt:lpstr>
      <vt:lpstr>Course Overview</vt:lpstr>
      <vt:lpstr>Course Overview</vt:lpstr>
      <vt:lpstr>Reference and Resources</vt:lpstr>
      <vt:lpstr>Reference and Resources</vt:lpstr>
      <vt:lpstr>Grading</vt:lpstr>
      <vt:lpstr>Exams</vt:lpstr>
      <vt:lpstr>Academic Honesty</vt:lpstr>
      <vt:lpstr>Please give us feedback / suggestion during the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ISTD 50.001 INTRODUCTION TO INFORMATION SYSTEMS &amp; PROGRAMMING Fall 2013</dc:title>
  <dc:creator>man</dc:creator>
  <cp:lastModifiedBy>Ngai-Man (Man) Cheung</cp:lastModifiedBy>
  <cp:revision>104</cp:revision>
  <cp:lastPrinted>2017-09-10T13:27:25Z</cp:lastPrinted>
  <dcterms:created xsi:type="dcterms:W3CDTF">2013-09-15T05:28:49Z</dcterms:created>
  <dcterms:modified xsi:type="dcterms:W3CDTF">2020-09-13T15:13:09Z</dcterms:modified>
</cp:coreProperties>
</file>