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0" r:id="rId27"/>
    <p:sldId id="281" r:id="rId2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 snapToGrid="0">
      <p:cViewPr varScale="1">
        <p:scale>
          <a:sx n="67" d="100"/>
          <a:sy n="67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1ED2B-B0BB-4FA7-9BEE-579B5EDE34AB}" type="datetimeFigureOut">
              <a:rPr lang="en-US" smtClean="0"/>
              <a:t>23/9/20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60AF-E5BD-43C9-B78C-99D2C898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8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23/9/20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baseline="0" dirty="0" smtClean="0"/>
              <a:t> null to a reference variable for the object explicitly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23/9/20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23/9/20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23/9/20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23/9/20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23/9/20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23/9/20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and Classes</a:t>
            </a:r>
          </a:p>
          <a:p>
            <a:endParaRPr lang="en-US" dirty="0"/>
          </a:p>
          <a:p>
            <a:r>
              <a:rPr lang="en-US" sz="1900" dirty="0"/>
              <a:t>[some materials adopted from Liang, Introduction to Java Programming]</a:t>
            </a:r>
          </a:p>
          <a:p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 class may be defined without constructors. In this case, a no-</a:t>
            </a:r>
            <a:r>
              <a:rPr lang="en-US" dirty="0" err="1">
                <a:cs typeface="Courier New" pitchFamily="49" charset="0"/>
              </a:rPr>
              <a:t>arg</a:t>
            </a:r>
            <a:r>
              <a:rPr lang="en-US" dirty="0">
                <a:cs typeface="Courier New" pitchFamily="49" charset="0"/>
              </a:rPr>
              <a:t> constructor with an empty body is implicitly declared in the class. This constructor, called </a:t>
            </a:r>
            <a:r>
              <a:rPr lang="en-US" i="1" dirty="0">
                <a:cs typeface="Courier New" pitchFamily="49" charset="0"/>
              </a:rPr>
              <a:t>a default constructor</a:t>
            </a:r>
            <a:r>
              <a:rPr lang="en-US" dirty="0">
                <a:cs typeface="Courier New" pitchFamily="49" charset="0"/>
              </a:rPr>
              <a:t>, is provided automatically 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only if no constructors are explicitly defined in the class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.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objectRefVar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 </a:t>
            </a:r>
            <a:r>
              <a:rPr lang="en-US" dirty="0" err="1">
                <a:latin typeface="Courier New" pitchFamily="49" charset="0"/>
              </a:rPr>
              <a:t>myCircle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438400"/>
            <a:ext cx="9906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</a:rPr>
              <a:t>objectRefVar</a:t>
            </a:r>
            <a:r>
              <a:rPr lang="en-US" sz="2800" dirty="0" smtClean="0">
                <a:latin typeface="Courier New" pitchFamily="49" charset="0"/>
              </a:rPr>
              <a:t> = new </a:t>
            </a: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 smtClean="0">
                <a:latin typeface="Courier New" pitchFamily="49" charset="0"/>
              </a:rPr>
              <a:t>Circle </a:t>
            </a:r>
            <a:r>
              <a:rPr lang="en-US" sz="2600" dirty="0" err="1" smtClean="0">
                <a:latin typeface="Courier New" pitchFamily="49" charset="0"/>
              </a:rPr>
              <a:t>myCircle</a:t>
            </a:r>
            <a:r>
              <a:rPr lang="en-US" sz="2600" dirty="0" smtClean="0">
                <a:latin typeface="Courier New" pitchFamily="49" charset="0"/>
              </a:rPr>
              <a:t> = new Circle();</a:t>
            </a:r>
            <a:endParaRPr 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1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</a:t>
            </a:r>
            <a:r>
              <a:rPr lang="en-US" dirty="0" err="1">
                <a:latin typeface="Courier New" pitchFamily="49" charset="0"/>
              </a:rPr>
              <a:t>objectRefVar.data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 e.g., </a:t>
            </a:r>
            <a:r>
              <a:rPr lang="en-US" sz="2800" dirty="0" err="1">
                <a:latin typeface="Courier New" pitchFamily="49" charset="0"/>
              </a:rPr>
              <a:t>myCircle.radius</a:t>
            </a:r>
            <a:endParaRPr lang="en-US" i="1" dirty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Invoking the </a:t>
            </a:r>
            <a:r>
              <a:rPr lang="en-US" dirty="0" smtClean="0"/>
              <a:t>object’s </a:t>
            </a:r>
            <a:r>
              <a:rPr lang="en-US" dirty="0"/>
              <a:t>method: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</a:t>
            </a:r>
            <a:r>
              <a:rPr lang="en-US" dirty="0" err="1">
                <a:latin typeface="Courier New" pitchFamily="49" charset="0"/>
              </a:rPr>
              <a:t>objectRefVar.methodName</a:t>
            </a:r>
            <a:r>
              <a:rPr lang="en-US" dirty="0">
                <a:latin typeface="Courier New" pitchFamily="49" charset="0"/>
              </a:rPr>
              <a:t>(arguments)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e.g., </a:t>
            </a:r>
            <a:r>
              <a:rPr lang="en-US" sz="2800" dirty="0" err="1">
                <a:latin typeface="Courier New" pitchFamily="49" charset="0"/>
              </a:rPr>
              <a:t>myCircle.getArea</a:t>
            </a:r>
            <a:r>
              <a:rPr lang="en-US" sz="2800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2914" y="1803737"/>
            <a:ext cx="4256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Circle </a:t>
            </a:r>
            <a:r>
              <a:rPr lang="en-US" sz="2400" dirty="0" err="1" smtClean="0"/>
              <a:t>myCircle</a:t>
            </a:r>
            <a:r>
              <a:rPr lang="en-US" sz="2400" dirty="0" smtClean="0"/>
              <a:t> = new Circle(5.0);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82657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smtClean="0"/>
              <a:t>Declaration</a:t>
            </a:r>
            <a:r>
              <a:rPr lang="en-US" sz="2800" dirty="0" smtClean="0"/>
              <a:t>: associates a variable with an object type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Instantiation</a:t>
            </a:r>
            <a:r>
              <a:rPr lang="en-US" sz="2800" dirty="0" smtClean="0"/>
              <a:t>: new operator allocates memory, returns reference to the object memory, invokes constructor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Initialization</a:t>
            </a:r>
            <a:r>
              <a:rPr lang="en-US" sz="2800" dirty="0" smtClean="0"/>
              <a:t>: by constructor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getArea</a:t>
            </a:r>
            <a:r>
              <a:rPr lang="en-US" dirty="0" smtClean="0"/>
              <a:t>() is an instance method (without static keyword)</a:t>
            </a:r>
          </a:p>
          <a:p>
            <a:r>
              <a:rPr lang="en-US" dirty="0" smtClean="0"/>
              <a:t>Must be invoked from an object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myCircle.getArea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variables of primitive data types and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6963"/>
            <a:ext cx="86090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4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variables of primitive data types and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4475"/>
            <a:ext cx="88757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6154560"/>
            <a:ext cx="590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 collected automatically by JVM</a:t>
            </a:r>
          </a:p>
          <a:p>
            <a:r>
              <a:rPr lang="en-US" dirty="0" smtClean="0"/>
              <a:t>(assigning reference variable to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r>
              <a:rPr lang="en-US" dirty="0" smtClean="0"/>
              <a:t> helps garbage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belong to a specific instance</a:t>
            </a:r>
          </a:p>
          <a:p>
            <a:r>
              <a:rPr lang="en-US" dirty="0" smtClean="0"/>
              <a:t>Instance methods are invoked by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variables,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are shared by all the instances of the class</a:t>
            </a:r>
            <a:endParaRPr lang="en-US" dirty="0"/>
          </a:p>
          <a:p>
            <a:r>
              <a:rPr lang="en-US" dirty="0" smtClean="0"/>
              <a:t>Are not tied to a specific object</a:t>
            </a:r>
            <a:endParaRPr lang="en-US" dirty="0"/>
          </a:p>
          <a:p>
            <a:r>
              <a:rPr lang="en-US" dirty="0" smtClean="0"/>
              <a:t>Use the static modifier</a:t>
            </a:r>
          </a:p>
          <a:p>
            <a:r>
              <a:rPr lang="en-US" dirty="0" smtClean="0"/>
              <a:t>Static method can be called without creating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(OO)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OO Programming: </a:t>
            </a:r>
            <a:r>
              <a:rPr lang="en-US" b="1" dirty="0" smtClean="0"/>
              <a:t>programming using objects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s. </a:t>
            </a:r>
            <a:r>
              <a:rPr lang="en-US" i="1" dirty="0" smtClean="0"/>
              <a:t>procedural programming  </a:t>
            </a:r>
            <a:r>
              <a:rPr lang="en-US" dirty="0" smtClean="0"/>
              <a:t>(step-by-step statements, procedure call)</a:t>
            </a:r>
          </a:p>
          <a:p>
            <a:pPr lvl="1"/>
            <a:r>
              <a:rPr lang="en-US" b="1" dirty="0" smtClean="0"/>
              <a:t>Program: interaction between objects</a:t>
            </a:r>
          </a:p>
          <a:p>
            <a:pPr lvl="1"/>
            <a:r>
              <a:rPr lang="en-US" dirty="0" smtClean="0"/>
              <a:t>Abstraction, encapsulation, inheritance, polymorphism</a:t>
            </a:r>
          </a:p>
          <a:p>
            <a:r>
              <a:rPr lang="en-US" dirty="0" smtClean="0"/>
              <a:t>Enable development of large-scale software</a:t>
            </a:r>
          </a:p>
          <a:p>
            <a:r>
              <a:rPr lang="en-US" dirty="0" smtClean="0"/>
              <a:t>Object represents an entity in the real world</a:t>
            </a:r>
          </a:p>
          <a:p>
            <a:pPr lvl="1"/>
            <a:r>
              <a:rPr lang="en-US" dirty="0" smtClean="0"/>
              <a:t>A student, a desk, a circle</a:t>
            </a:r>
          </a:p>
          <a:p>
            <a:r>
              <a:rPr lang="en-US" dirty="0" smtClean="0"/>
              <a:t>An object has a unique identity, state, behaviors</a:t>
            </a:r>
          </a:p>
          <a:p>
            <a:pPr lvl="1"/>
            <a:r>
              <a:rPr lang="en-US" dirty="0" smtClean="0"/>
              <a:t>State / data fields / properties / attributes</a:t>
            </a:r>
          </a:p>
          <a:p>
            <a:pPr lvl="1"/>
            <a:r>
              <a:rPr lang="en-US" dirty="0" smtClean="0"/>
              <a:t>Behavior / methods /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138"/>
            <a:ext cx="9142413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2400" y="33528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37338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modifiers: public,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class, variable or method can be accessed by any class </a:t>
            </a:r>
            <a:r>
              <a:rPr lang="en-US" dirty="0" smtClean="0">
                <a:solidFill>
                  <a:srgbClr val="FF0000"/>
                </a:solidFill>
              </a:rPr>
              <a:t>in the same package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(Package: organizes Java classes into namespaces)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859" y="3863876"/>
            <a:ext cx="5861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public: visible to any class in any package</a:t>
            </a:r>
          </a:p>
          <a:p>
            <a:endParaRPr lang="en-US" sz="2400" dirty="0"/>
          </a:p>
          <a:p>
            <a:r>
              <a:rPr lang="en-US" sz="2400" dirty="0" smtClean="0"/>
              <a:t>default: package private, visible only to classes in the same package</a:t>
            </a:r>
          </a:p>
          <a:p>
            <a:endParaRPr lang="en-US" sz="2400" dirty="0"/>
          </a:p>
          <a:p>
            <a:r>
              <a:rPr lang="en-US" sz="2400" dirty="0" smtClean="0"/>
              <a:t>private: visible only by the declaring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0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76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76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41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private modifier restricts access to within a class, the default modifier restricts access to within a package, and the public modifier enables unrestricted access.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modifiers: public,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638800"/>
            <a:ext cx="525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members can be used within their own classes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" y="1995488"/>
            <a:ext cx="8761413" cy="2867025"/>
            <a:chOff x="190500" y="1995488"/>
            <a:chExt cx="8761413" cy="2867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1995488"/>
              <a:ext cx="8761413" cy="286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168900" y="25781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1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put data fields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data</a:t>
            </a:r>
          </a:p>
          <a:p>
            <a:pPr lvl="1"/>
            <a:r>
              <a:rPr lang="en-US" dirty="0" smtClean="0"/>
              <a:t>client can tamper the classes / 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make class easy to maintain</a:t>
            </a:r>
          </a:p>
          <a:p>
            <a:pPr lvl="1"/>
            <a:r>
              <a:rPr lang="en-US" dirty="0" smtClean="0"/>
              <a:t>impose class constraints /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attributes private, if possible</a:t>
            </a:r>
          </a:p>
          <a:p>
            <a:r>
              <a:rPr lang="en-US" dirty="0" smtClean="0"/>
              <a:t>Use get method (getter / </a:t>
            </a:r>
            <a:r>
              <a:rPr lang="en-US" dirty="0" err="1" smtClean="0"/>
              <a:t>accessor</a:t>
            </a:r>
            <a:r>
              <a:rPr lang="en-US" dirty="0" smtClean="0"/>
              <a:t>) to return the values of attributes, e.g., double </a:t>
            </a:r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set method (setter / </a:t>
            </a:r>
            <a:r>
              <a:rPr lang="en-US" dirty="0" err="1" smtClean="0"/>
              <a:t>mutator</a:t>
            </a:r>
            <a:r>
              <a:rPr lang="en-US" dirty="0" smtClean="0"/>
              <a:t>) to update attributes, e.g., void </a:t>
            </a:r>
            <a:r>
              <a:rPr lang="en-US" dirty="0" err="1" smtClean="0"/>
              <a:t>setRadius</a:t>
            </a:r>
            <a:r>
              <a:rPr lang="en-US" dirty="0" smtClean="0"/>
              <a:t>(double radius)()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Design principles: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Minimize the accessibility of classes and members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In public classes, use </a:t>
            </a:r>
            <a:r>
              <a:rPr lang="en-US" b="1" dirty="0" err="1" smtClean="0">
                <a:solidFill>
                  <a:srgbClr val="00B050"/>
                </a:solidFill>
              </a:rPr>
              <a:t>accessor</a:t>
            </a:r>
            <a:r>
              <a:rPr lang="en-US" b="1" dirty="0" smtClean="0">
                <a:solidFill>
                  <a:srgbClr val="00B050"/>
                </a:solidFill>
              </a:rPr>
              <a:t> methods, not public attributes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 only pass-by-value</a:t>
            </a:r>
          </a:p>
          <a:p>
            <a:endParaRPr lang="en-US" dirty="0"/>
          </a:p>
          <a:p>
            <a:r>
              <a:rPr lang="en-US" dirty="0" smtClean="0"/>
              <a:t>Primitive type: value is passed</a:t>
            </a:r>
          </a:p>
          <a:p>
            <a:endParaRPr lang="en-US" dirty="0"/>
          </a:p>
          <a:p>
            <a:r>
              <a:rPr lang="en-US" dirty="0" smtClean="0"/>
              <a:t>Reference type: value (reference to an object) is passed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13" y="3092108"/>
            <a:ext cx="944721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1721" y="1122952"/>
            <a:ext cx="4654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</a:t>
            </a:r>
            <a:r>
              <a:rPr lang="en-US" dirty="0" err="1" smtClean="0"/>
              <a:t>printAreas</a:t>
            </a:r>
            <a:r>
              <a:rPr lang="en-US" dirty="0" smtClean="0"/>
              <a:t>(Circle c, </a:t>
            </a:r>
            <a:r>
              <a:rPr lang="en-US" dirty="0" err="1" smtClean="0"/>
              <a:t>int</a:t>
            </a:r>
            <a:r>
              <a:rPr lang="en-US" dirty="0" smtClean="0"/>
              <a:t> times) {</a:t>
            </a:r>
          </a:p>
          <a:p>
            <a:r>
              <a:rPr lang="en-US" dirty="0"/>
              <a:t> </a:t>
            </a:r>
            <a:r>
              <a:rPr lang="en-US" dirty="0" smtClean="0"/>
              <a:t>    times = 0;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c.setRadius</a:t>
            </a:r>
            <a:r>
              <a:rPr lang="en-US" dirty="0" smtClean="0"/>
              <a:t>(100.0);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n=5;</a:t>
            </a:r>
          </a:p>
          <a:p>
            <a:r>
              <a:rPr lang="en-US" dirty="0" smtClean="0"/>
              <a:t>Circle </a:t>
            </a:r>
            <a:r>
              <a:rPr lang="en-US" dirty="0" err="1" smtClean="0"/>
              <a:t>myCircle</a:t>
            </a:r>
            <a:r>
              <a:rPr lang="en-US" dirty="0" smtClean="0"/>
              <a:t> = new Circle (2.0);</a:t>
            </a:r>
            <a:endParaRPr lang="en-US" dirty="0"/>
          </a:p>
          <a:p>
            <a:r>
              <a:rPr lang="en-US" dirty="0" err="1" smtClean="0"/>
              <a:t>printAreas</a:t>
            </a:r>
            <a:r>
              <a:rPr lang="en-US" dirty="0" smtClean="0"/>
              <a:t>(</a:t>
            </a:r>
            <a:r>
              <a:rPr lang="en-US" dirty="0" err="1" smtClean="0"/>
              <a:t>myCircle</a:t>
            </a:r>
            <a:r>
              <a:rPr lang="en-US" dirty="0" smtClean="0"/>
              <a:t>, 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9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(OO) </a:t>
            </a:r>
            <a:r>
              <a:rPr lang="en-US" dirty="0" smtClean="0"/>
              <a:t>problem solving (abstraction, encapsulation, </a:t>
            </a:r>
            <a:r>
              <a:rPr lang="en-US" dirty="0" err="1" smtClean="0"/>
              <a:t>etc</a:t>
            </a:r>
            <a:r>
              <a:rPr lang="en-US" dirty="0" smtClean="0"/>
              <a:t>) is fundamental in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048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224343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Assemble your own computer: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43435"/>
            <a:ext cx="1508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-motherboard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cpu</a:t>
            </a:r>
            <a:endParaRPr lang="en-US" dirty="0" smtClean="0"/>
          </a:p>
          <a:p>
            <a:r>
              <a:rPr lang="en-US" dirty="0" smtClean="0"/>
              <a:t>-RAM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harddisk</a:t>
            </a:r>
            <a:endParaRPr lang="en-US" dirty="0" smtClean="0"/>
          </a:p>
          <a:p>
            <a:r>
              <a:rPr lang="en-US" dirty="0" smtClean="0"/>
              <a:t>-power supply</a:t>
            </a:r>
          </a:p>
          <a:p>
            <a:r>
              <a:rPr lang="en-US" dirty="0" smtClean="0"/>
              <a:t>-keyboard</a:t>
            </a:r>
          </a:p>
          <a:p>
            <a:r>
              <a:rPr lang="en-US" dirty="0" smtClean="0"/>
              <a:t>-monitor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7311" y="4648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-Put the </a:t>
            </a:r>
            <a:r>
              <a:rPr lang="en-US" b="1" dirty="0" smtClean="0"/>
              <a:t>components</a:t>
            </a:r>
            <a:r>
              <a:rPr lang="en-US" dirty="0" smtClean="0"/>
              <a:t> together, it would work</a:t>
            </a:r>
          </a:p>
          <a:p>
            <a:r>
              <a:rPr lang="en-US" b="1" dirty="0" smtClean="0"/>
              <a:t>-No need to worry about the details of components</a:t>
            </a:r>
          </a:p>
          <a:p>
            <a:r>
              <a:rPr lang="en-US" dirty="0" smtClean="0"/>
              <a:t>-Details of the components are </a:t>
            </a:r>
            <a:r>
              <a:rPr lang="en-US" b="1" dirty="0" smtClean="0"/>
              <a:t>encapsulated</a:t>
            </a:r>
            <a:endParaRPr lang="en-US" b="1" dirty="0"/>
          </a:p>
          <a:p>
            <a:r>
              <a:rPr lang="en-US" dirty="0" smtClean="0"/>
              <a:t>-Need to ensure correct </a:t>
            </a:r>
            <a:r>
              <a:rPr lang="en-US" b="1" dirty="0" smtClean="0"/>
              <a:t>interface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23" y="2095500"/>
            <a:ext cx="127952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2" y="3521075"/>
            <a:ext cx="787723" cy="730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5" y="3674596"/>
            <a:ext cx="1103232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5105400"/>
            <a:ext cx="49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object has both state and behavior</a:t>
            </a:r>
            <a:endParaRPr lang="en-US" sz="2400" dirty="0"/>
          </a:p>
        </p:txBody>
      </p:sp>
      <p:pic>
        <p:nvPicPr>
          <p:cNvPr id="1110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957388"/>
            <a:ext cx="82946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1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of the same type are defined by Class</a:t>
            </a:r>
          </a:p>
          <a:p>
            <a:r>
              <a:rPr lang="en-US" dirty="0" smtClean="0"/>
              <a:t>A </a:t>
            </a:r>
            <a:r>
              <a:rPr lang="en-US" dirty="0"/>
              <a:t>class is a template / contract that defines the object’s data fields and methods</a:t>
            </a:r>
          </a:p>
          <a:p>
            <a:r>
              <a:rPr lang="en-US" dirty="0"/>
              <a:t>An object is an instance of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Java variables: data fields</a:t>
            </a:r>
          </a:p>
          <a:p>
            <a:r>
              <a:rPr lang="en-US" dirty="0" smtClean="0"/>
              <a:t>Java methods: behaviors</a:t>
            </a:r>
          </a:p>
          <a:p>
            <a:r>
              <a:rPr lang="en-US" dirty="0" smtClean="0"/>
              <a:t>Constructors: special type of methods, invoked to construct objects from classes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4601"/>
              </p:ext>
            </p:extLst>
          </p:nvPr>
        </p:nvGraphicFramePr>
        <p:xfrm>
          <a:off x="228600" y="1219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Picture" r:id="rId3" imgW="3543300" imgH="2286000" progId="Word.Picture.8">
                  <p:embed/>
                </p:oleObj>
              </mc:Choice>
              <mc:Fallback>
                <p:oleObj name="Picture" r:id="rId3" imgW="354330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32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kind of methods that are invoked to create a new object (create an instance, or instantiation)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31242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Circle(double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  radius =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method overloading: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same method name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different argument list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0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constructor: constructor without parameter</a:t>
            </a:r>
          </a:p>
          <a:p>
            <a:r>
              <a:rPr lang="en-US" dirty="0" smtClean="0"/>
              <a:t>Constructor must have the same name as the class itself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 return type, not even void</a:t>
            </a:r>
          </a:p>
          <a:p>
            <a:r>
              <a:rPr lang="en-US" dirty="0" smtClean="0"/>
              <a:t>Invoked with the new operator, play the role of initializing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objects using constructors /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57400"/>
            <a:ext cx="8077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3000" smtClean="0">
                <a:latin typeface="Courier New" pitchFamily="49" charset="0"/>
              </a:rPr>
              <a:t>new ClassName();</a:t>
            </a:r>
            <a:endParaRPr lang="en-US" sz="2800" smtClean="0">
              <a:latin typeface="Courier New" pitchFamily="49" charset="0"/>
            </a:endParaRP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latin typeface="Courier New" pitchFamily="49" charset="0"/>
              </a:rPr>
              <a:t>new Circle();</a:t>
            </a:r>
          </a:p>
          <a:p>
            <a:pPr>
              <a:buFont typeface="Monotype Sorts" pitchFamily="2" charset="2"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new Circle(5.0);</a:t>
            </a:r>
            <a:r>
              <a:rPr lang="en-US" sz="3600" smtClean="0">
                <a:latin typeface="Book Antiqua" pitchFamily="18" charset="0"/>
              </a:rPr>
              <a:t> 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0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985</Words>
  <Application>Microsoft Macintosh PowerPoint</Application>
  <PresentationFormat>On-screen Show (4:3)</PresentationFormat>
  <Paragraphs>176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Picture</vt:lpstr>
      <vt:lpstr>Introduction to Information Systems and Programming</vt:lpstr>
      <vt:lpstr>Object-Oriented (OO) Programming</vt:lpstr>
      <vt:lpstr>Object-Oriented (OO) problem solving (abstraction, encapsulation, etc) is fundamental in engineering</vt:lpstr>
      <vt:lpstr>Objects</vt:lpstr>
      <vt:lpstr>Classes</vt:lpstr>
      <vt:lpstr>Classes</vt:lpstr>
      <vt:lpstr>Constructors</vt:lpstr>
      <vt:lpstr>Constructors</vt:lpstr>
      <vt:lpstr>Creating objects using constructors / instantiation</vt:lpstr>
      <vt:lpstr>Default Constructor</vt:lpstr>
      <vt:lpstr>Object Reference Variables</vt:lpstr>
      <vt:lpstr>Object Reference Variables</vt:lpstr>
      <vt:lpstr>Access object</vt:lpstr>
      <vt:lpstr>Example</vt:lpstr>
      <vt:lpstr>Instance Method</vt:lpstr>
      <vt:lpstr>Differences between variables of primitive data types and object types</vt:lpstr>
      <vt:lpstr>Differences between variables of primitive data types and object types</vt:lpstr>
      <vt:lpstr>Instance variables and methods</vt:lpstr>
      <vt:lpstr>Static variables, methods</vt:lpstr>
      <vt:lpstr>Static variables, methods</vt:lpstr>
      <vt:lpstr>Visibility modifiers: public, private</vt:lpstr>
      <vt:lpstr>PowerPoint Presentation</vt:lpstr>
      <vt:lpstr>Visibility modifiers: public, private</vt:lpstr>
      <vt:lpstr>Why put data fields private</vt:lpstr>
      <vt:lpstr>Data Field Encapsulation</vt:lpstr>
      <vt:lpstr>Passing objects to methods</vt:lpstr>
      <vt:lpstr>Passing objects to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156</cp:revision>
  <cp:lastPrinted>2013-09-18T02:01:06Z</cp:lastPrinted>
  <dcterms:created xsi:type="dcterms:W3CDTF">2006-08-16T00:00:00Z</dcterms:created>
  <dcterms:modified xsi:type="dcterms:W3CDTF">2020-09-22T16:33:38Z</dcterms:modified>
</cp:coreProperties>
</file>