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84" r:id="rId5"/>
    <p:sldId id="280" r:id="rId6"/>
    <p:sldId id="281" r:id="rId7"/>
    <p:sldId id="259" r:id="rId8"/>
    <p:sldId id="260" r:id="rId9"/>
    <p:sldId id="261" r:id="rId10"/>
    <p:sldId id="262" r:id="rId11"/>
    <p:sldId id="265" r:id="rId12"/>
    <p:sldId id="266" r:id="rId13"/>
    <p:sldId id="268" r:id="rId14"/>
    <p:sldId id="290" r:id="rId15"/>
    <p:sldId id="28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81" autoAdjust="0"/>
  </p:normalViewPr>
  <p:slideViewPr>
    <p:cSldViewPr>
      <p:cViewPr varScale="1">
        <p:scale>
          <a:sx n="67" d="100"/>
          <a:sy n="67" d="100"/>
        </p:scale>
        <p:origin x="-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D82D1-F375-47A0-8CD7-EEBF474ADF0E}" type="datetimeFigureOut">
              <a:rPr lang="en-US" smtClean="0"/>
              <a:t>23/9/20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1CDD-1F90-4D74-AC9B-D104391E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23/9/20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1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23/9/20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23/9/20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23/9/20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23/9/20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23/9/20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23/9/20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23/9/20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Inheritance and Polymorphism</a:t>
            </a:r>
          </a:p>
          <a:p>
            <a:endParaRPr lang="en-US" dirty="0"/>
          </a:p>
          <a:p>
            <a:r>
              <a:rPr lang="en-US" sz="2200" dirty="0" smtClean="0"/>
              <a:t>[some materials adopted from Liang, Introduction to Java Programming]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an instance of a class invokes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</a:t>
            </a:r>
            <a:r>
              <a:rPr lang="en-US" dirty="0" err="1" smtClean="0"/>
              <a:t>superclasses’</a:t>
            </a:r>
            <a:r>
              <a:rPr lang="en-US" dirty="0" smtClean="0"/>
              <a:t> constructors along the inheritance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subclass inherited from a superclass, you can</a:t>
            </a:r>
          </a:p>
          <a:p>
            <a:pPr lvl="1"/>
            <a:r>
              <a:rPr lang="en-US" dirty="0" smtClean="0"/>
              <a:t>Add new properties</a:t>
            </a:r>
          </a:p>
          <a:p>
            <a:pPr lvl="1"/>
            <a:r>
              <a:rPr lang="en-US" dirty="0" smtClean="0"/>
              <a:t>Add new methods</a:t>
            </a:r>
          </a:p>
          <a:p>
            <a:pPr lvl="1"/>
            <a:r>
              <a:rPr lang="en-US" dirty="0" smtClean="0"/>
              <a:t>Override the methods of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4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necessary for the subclass to modify the implementation of a method defined in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3505200"/>
            <a:ext cx="8686800" cy="2682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class Circle extends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GeometricObject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// Other methods are omitted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/** Override the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method defined in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GeometricObject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super.toString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+ "\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nradius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" + radius;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02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vs.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1676400"/>
            <a:ext cx="9142413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59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vs.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1676400"/>
            <a:ext cx="9142413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1" y="5715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Overriding (left): </a:t>
            </a:r>
            <a:r>
              <a:rPr lang="en-US" dirty="0" smtClean="0">
                <a:solidFill>
                  <a:srgbClr val="FF0000"/>
                </a:solidFill>
              </a:rPr>
              <a:t>there is only one p() in class A</a:t>
            </a:r>
            <a:r>
              <a:rPr lang="en-US" dirty="0" smtClean="0"/>
              <a:t>.  Therefore the program will print 10.0 in both </a:t>
            </a:r>
            <a:r>
              <a:rPr lang="en-US" dirty="0" err="1" smtClean="0"/>
              <a:t>a.p</a:t>
            </a:r>
            <a:r>
              <a:rPr lang="en-US" dirty="0" smtClean="0"/>
              <a:t>() calls.</a:t>
            </a:r>
          </a:p>
          <a:p>
            <a:r>
              <a:rPr lang="en-US" dirty="0" smtClean="0"/>
              <a:t>Overloading (right): </a:t>
            </a:r>
            <a:r>
              <a:rPr lang="en-US" dirty="0" smtClean="0">
                <a:solidFill>
                  <a:srgbClr val="FF0000"/>
                </a:solidFill>
              </a:rPr>
              <a:t>there are two p() in class A</a:t>
            </a:r>
            <a:r>
              <a:rPr lang="en-US" dirty="0" smtClean="0"/>
              <a:t>, one inherited p from B, one overloaded p implemented in A; the printout is 10 and 20.0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7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instance method can be overridden only if it is accessible. Thus a private method cannot be overridden, because it is not accessible outside its own class. If a method defined in a subclass is private in its superclass, the two methods are completely unrelated.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only override instance methods.  You can hide instance attributes / static methods / static attributes (overriding vs. hiding)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class is descended from </a:t>
            </a:r>
            <a:r>
              <a:rPr lang="en-US" dirty="0" err="1" smtClean="0"/>
              <a:t>java.lang.Object</a:t>
            </a:r>
            <a:endParaRPr lang="en-US" dirty="0" smtClean="0"/>
          </a:p>
          <a:p>
            <a:r>
              <a:rPr lang="en-US" dirty="0" smtClean="0"/>
              <a:t>If no inheritance is specified, the superclass of the class is Object</a:t>
            </a:r>
          </a:p>
          <a:p>
            <a:r>
              <a:rPr lang="en-US" dirty="0" smtClean="0"/>
              <a:t>Inherited methods from Object, e.g.,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2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Polymorphism, Dynamic Binding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2400" y="838200"/>
            <a:ext cx="3733800" cy="4551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PolymorphismDemo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GraduateStudent());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Student());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Person());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Object());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m(Object x)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System.out.println(x.toString());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GraduateStudent extends Student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Student extends Person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String toString()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return "Student";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Person extends Object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String toString()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return "Person";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24400" y="914400"/>
            <a:ext cx="327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Method m takes a parameter of the Object type. You can invoke it with any object.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590800" y="1371600"/>
            <a:ext cx="213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86200" y="1981200"/>
            <a:ext cx="510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Courier New" pitchFamily="49" charset="0"/>
              </a:rPr>
              <a:t>An object of a subtype can be used wherever its supertype value is required</a:t>
            </a:r>
            <a:r>
              <a:rPr lang="en-US" sz="2000">
                <a:cs typeface="Times New Roman" pitchFamily="18" charset="0"/>
              </a:rPr>
              <a:t>. This feature is known as </a:t>
            </a:r>
            <a:r>
              <a:rPr lang="en-US" sz="2000" i="1">
                <a:cs typeface="Times New Roman" pitchFamily="18" charset="0"/>
              </a:rPr>
              <a:t>polymorphism</a:t>
            </a:r>
            <a:r>
              <a:rPr lang="en-US" sz="2000">
                <a:cs typeface="Times New Roman" pitchFamily="18" charset="0"/>
              </a:rPr>
              <a:t>.</a:t>
            </a: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3886200" y="3352800"/>
            <a:ext cx="5029200" cy="2895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When the method </a:t>
            </a:r>
            <a:r>
              <a:rPr lang="en-US" sz="2000" u="sng" dirty="0" smtClean="0">
                <a:cs typeface="Times New Roman" pitchFamily="18" charset="0"/>
              </a:rPr>
              <a:t>m(Object x)</a:t>
            </a:r>
            <a:r>
              <a:rPr lang="en-US" sz="2000" dirty="0" smtClean="0">
                <a:cs typeface="Times New Roman" pitchFamily="18" charset="0"/>
              </a:rPr>
              <a:t> is executed, the argument </a:t>
            </a:r>
            <a:r>
              <a:rPr lang="en-US" sz="2000" u="sng" dirty="0" smtClean="0">
                <a:cs typeface="Times New Roman" pitchFamily="18" charset="0"/>
              </a:rPr>
              <a:t>x</a:t>
            </a:r>
            <a:r>
              <a:rPr lang="en-US" sz="2000" dirty="0" smtClean="0">
                <a:cs typeface="Times New Roman" pitchFamily="18" charset="0"/>
              </a:rPr>
              <a:t>’s </a:t>
            </a:r>
            <a:r>
              <a:rPr lang="en-US" sz="2000" u="sng" dirty="0" err="1" smtClean="0">
                <a:cs typeface="Times New Roman" pitchFamily="18" charset="0"/>
              </a:rPr>
              <a:t>toString</a:t>
            </a:r>
            <a:r>
              <a:rPr lang="en-US" sz="2000" dirty="0" smtClean="0">
                <a:cs typeface="Times New Roman" pitchFamily="18" charset="0"/>
              </a:rPr>
              <a:t> method is invoked. </a:t>
            </a:r>
            <a:r>
              <a:rPr lang="en-US" sz="2000" u="sng" dirty="0" smtClean="0">
                <a:cs typeface="Times New Roman" pitchFamily="18" charset="0"/>
              </a:rPr>
              <a:t>x</a:t>
            </a:r>
            <a:r>
              <a:rPr lang="en-US" sz="2000" dirty="0" smtClean="0">
                <a:cs typeface="Times New Roman" pitchFamily="18" charset="0"/>
              </a:rPr>
              <a:t> may be an instance of </a:t>
            </a:r>
            <a:r>
              <a:rPr lang="en-US" sz="2000" u="sng" dirty="0" err="1" smtClean="0">
                <a:cs typeface="Times New Roman" pitchFamily="18" charset="0"/>
              </a:rPr>
              <a:t>GraduateStudent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Person</a:t>
            </a:r>
            <a:r>
              <a:rPr lang="en-US" sz="2000" dirty="0" smtClean="0">
                <a:cs typeface="Times New Roman" pitchFamily="18" charset="0"/>
              </a:rPr>
              <a:t>, or </a:t>
            </a:r>
            <a:r>
              <a:rPr lang="en-US" sz="2000" u="sng" dirty="0" smtClean="0">
                <a:cs typeface="Times New Roman" pitchFamily="18" charset="0"/>
              </a:rPr>
              <a:t>Object</a:t>
            </a:r>
            <a:r>
              <a:rPr lang="en-US" sz="2000" dirty="0" smtClean="0">
                <a:cs typeface="Times New Roman" pitchFamily="18" charset="0"/>
              </a:rPr>
              <a:t>. Classes </a:t>
            </a:r>
            <a:r>
              <a:rPr lang="en-US" sz="2000" u="sng" dirty="0" err="1" smtClean="0">
                <a:cs typeface="Times New Roman" pitchFamily="18" charset="0"/>
              </a:rPr>
              <a:t>GraduateStudent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Person</a:t>
            </a:r>
            <a:r>
              <a:rPr lang="en-US" sz="2000" dirty="0" smtClean="0">
                <a:cs typeface="Times New Roman" pitchFamily="18" charset="0"/>
              </a:rPr>
              <a:t>, and </a:t>
            </a:r>
            <a:r>
              <a:rPr lang="en-US" sz="2000" u="sng" dirty="0" smtClean="0">
                <a:cs typeface="Times New Roman" pitchFamily="18" charset="0"/>
              </a:rPr>
              <a:t>Object</a:t>
            </a:r>
            <a:r>
              <a:rPr lang="en-US" sz="2000" dirty="0" smtClean="0">
                <a:cs typeface="Times New Roman" pitchFamily="18" charset="0"/>
              </a:rPr>
              <a:t> have their own implementation of the </a:t>
            </a:r>
            <a:r>
              <a:rPr lang="en-US" sz="2000" u="sng" dirty="0" err="1" smtClean="0">
                <a:cs typeface="Times New Roman" pitchFamily="18" charset="0"/>
              </a:rPr>
              <a:t>toString</a:t>
            </a:r>
            <a:r>
              <a:rPr lang="en-US" sz="2000" dirty="0" smtClean="0">
                <a:cs typeface="Times New Roman" pitchFamily="18" charset="0"/>
              </a:rPr>
              <a:t> method. Which implementation is used will be determined dynamically by the Java Virtual Machine at runtime. This capability is known as </a:t>
            </a:r>
            <a:r>
              <a:rPr lang="en-US" sz="2000" i="1" dirty="0" smtClean="0">
                <a:cs typeface="Times New Roman" pitchFamily="18" charset="0"/>
              </a:rPr>
              <a:t>dynamic binding</a:t>
            </a:r>
            <a:r>
              <a:rPr lang="en-US" sz="2000" dirty="0" smtClean="0">
                <a:cs typeface="Times New Roman" pitchFamily="18" charset="0"/>
              </a:rPr>
              <a:t>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019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Every instance of a subclass is also an instance of its superclass, but not vice versa (</a:t>
            </a:r>
            <a:r>
              <a:rPr lang="en-US" sz="2400" b="1" smtClean="0">
                <a:solidFill>
                  <a:srgbClr val="FF0000"/>
                </a:solidFill>
              </a:rPr>
              <a:t>e.g., Person </a:t>
            </a:r>
            <a:r>
              <a:rPr lang="en-US" sz="2400" b="1" dirty="0" smtClean="0">
                <a:solidFill>
                  <a:srgbClr val="FF0000"/>
                </a:solidFill>
              </a:rPr>
              <a:t>is an Object)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6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nimBg="1"/>
      <p:bldP spid="12" grpId="0" autoUpdateAnimBg="0"/>
      <p:bldP spid="1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Dynamic Binding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0" y="4343400"/>
          <a:ext cx="91440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Picture" r:id="rId4" imgW="3715512" imgH="858012" progId="Word.Picture.8">
                  <p:embed/>
                </p:oleObj>
              </mc:Choice>
              <mc:Fallback>
                <p:oleObj name="Picture" r:id="rId4" imgW="3715512" imgH="8580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9144000" cy="2063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8915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 smtClean="0">
                <a:cs typeface="Times New Roman" pitchFamily="18" charset="0"/>
              </a:rPr>
              <a:t>Dynamic binding works as follows: Suppose an object </a:t>
            </a:r>
            <a:r>
              <a:rPr lang="en-US" sz="2600" u="sng" dirty="0" smtClean="0">
                <a:cs typeface="Times New Roman" pitchFamily="18" charset="0"/>
              </a:rPr>
              <a:t>o</a:t>
            </a:r>
            <a:r>
              <a:rPr lang="en-US" sz="2600" dirty="0" smtClean="0">
                <a:cs typeface="Times New Roman" pitchFamily="18" charset="0"/>
              </a:rPr>
              <a:t> is an instance of classes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...,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</a:t>
            </a:r>
            <a:r>
              <a:rPr lang="en-US" sz="2600" dirty="0" smtClean="0">
                <a:cs typeface="Times New Roman" pitchFamily="18" charset="0"/>
              </a:rPr>
              <a:t>, and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, where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3</a:t>
            </a:r>
            <a:r>
              <a:rPr lang="en-US" sz="2600" dirty="0" smtClean="0">
                <a:cs typeface="Times New Roman" pitchFamily="18" charset="0"/>
              </a:rPr>
              <a:t>, ..., and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. </a:t>
            </a:r>
            <a:r>
              <a:rPr lang="en-US" sz="2600" dirty="0" smtClean="0">
                <a:cs typeface="Courier New" pitchFamily="49" charset="0"/>
              </a:rPr>
              <a:t>That is,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Courier New" pitchFamily="49" charset="0"/>
              </a:rPr>
              <a:t> is the most general class, and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Courier New" pitchFamily="49" charset="0"/>
              </a:rPr>
              <a:t> is the most specific class. In Java,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Courier New" pitchFamily="49" charset="0"/>
              </a:rPr>
              <a:t> is the </a:t>
            </a:r>
            <a:r>
              <a:rPr lang="en-US" sz="2600" u="sng" dirty="0" smtClean="0">
                <a:cs typeface="Courier New" pitchFamily="49" charset="0"/>
              </a:rPr>
              <a:t>Object</a:t>
            </a:r>
            <a:r>
              <a:rPr lang="en-US" sz="2600" dirty="0" smtClean="0">
                <a:cs typeface="Courier New" pitchFamily="49" charset="0"/>
              </a:rPr>
              <a:t> class. </a:t>
            </a:r>
            <a:r>
              <a:rPr lang="en-US" sz="2600" dirty="0" smtClean="0">
                <a:cs typeface="Times New Roman" pitchFamily="18" charset="0"/>
              </a:rPr>
              <a:t>If </a:t>
            </a:r>
            <a:r>
              <a:rPr lang="en-US" sz="2600" u="sng" dirty="0" smtClean="0">
                <a:cs typeface="Times New Roman" pitchFamily="18" charset="0"/>
              </a:rPr>
              <a:t>o</a:t>
            </a:r>
            <a:r>
              <a:rPr lang="en-US" sz="2600" dirty="0" smtClean="0">
                <a:cs typeface="Times New Roman" pitchFamily="18" charset="0"/>
              </a:rPr>
              <a:t> invokes a method </a:t>
            </a:r>
            <a:r>
              <a:rPr lang="en-US" sz="2600" u="sng" dirty="0" smtClean="0">
                <a:cs typeface="Times New Roman" pitchFamily="18" charset="0"/>
              </a:rPr>
              <a:t>p</a:t>
            </a:r>
            <a:r>
              <a:rPr lang="en-US" sz="2600" dirty="0" smtClean="0">
                <a:cs typeface="Times New Roman" pitchFamily="18" charset="0"/>
              </a:rPr>
              <a:t>, the JVM searches the implementation for the method </a:t>
            </a:r>
            <a:r>
              <a:rPr lang="en-US" sz="2600" u="sng" dirty="0" smtClean="0">
                <a:cs typeface="Times New Roman" pitchFamily="18" charset="0"/>
              </a:rPr>
              <a:t>p</a:t>
            </a:r>
            <a:r>
              <a:rPr lang="en-US" sz="2600" dirty="0" smtClean="0">
                <a:cs typeface="Times New Roman" pitchFamily="18" charset="0"/>
              </a:rPr>
              <a:t> in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...,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 </a:t>
            </a:r>
            <a:r>
              <a:rPr lang="en-US" sz="2600" dirty="0" smtClean="0">
                <a:cs typeface="Times New Roman" pitchFamily="18" charset="0"/>
              </a:rPr>
              <a:t>and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, in this order, until it is found. </a:t>
            </a:r>
            <a:r>
              <a:rPr lang="en-US" sz="2600" dirty="0" smtClean="0">
                <a:cs typeface="Courier New" pitchFamily="49" charset="0"/>
              </a:rPr>
              <a:t>Once an implementation is found, the search stops and the first-found implementation is invoked.</a:t>
            </a:r>
            <a:endParaRPr lang="en-US" sz="2600" dirty="0"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9208" y="6400800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Circle is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286000"/>
            <a:ext cx="7696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150" algn="l"/>
                <a:tab pos="285750" algn="l"/>
              </a:tabLst>
            </a:pPr>
            <a:r>
              <a:rPr lang="en-US" sz="2400" i="1" dirty="0">
                <a:cs typeface="Courier New" pitchFamily="49" charset="0"/>
              </a:rPr>
              <a:t>Casting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can be </a:t>
            </a:r>
            <a:r>
              <a:rPr lang="en-US" sz="2400" dirty="0">
                <a:cs typeface="Courier New" pitchFamily="49" charset="0"/>
              </a:rPr>
              <a:t>used to convert an object of one class type to another within an inheritance hierarchy. In the preceding section, the statement </a:t>
            </a: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m(new Student());</a:t>
            </a:r>
          </a:p>
          <a:p>
            <a:pPr algn="ctr">
              <a:spcBef>
                <a:spcPct val="0"/>
              </a:spcBef>
              <a:tabLst>
                <a:tab pos="57150" algn="l"/>
                <a:tab pos="285750" algn="l"/>
              </a:tabLst>
            </a:pPr>
            <a:endParaRPr 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tabLst>
                <a:tab pos="57150" algn="l"/>
                <a:tab pos="285750" algn="l"/>
              </a:tabLst>
            </a:pPr>
            <a:r>
              <a:rPr lang="en-US" sz="2400" dirty="0">
                <a:cs typeface="Courier New" pitchFamily="49" charset="0"/>
              </a:rPr>
              <a:t>assigns the object new Student() to a parameter of the Object type. This statement is equivalent to:</a:t>
            </a:r>
          </a:p>
          <a:p>
            <a:pPr algn="ctr">
              <a:spcBef>
                <a:spcPct val="0"/>
              </a:spcBef>
              <a:tabLst>
                <a:tab pos="57150" algn="l"/>
                <a:tab pos="285750" algn="l"/>
              </a:tabLst>
            </a:pPr>
            <a:endParaRPr lang="en-US" sz="2400" dirty="0">
              <a:cs typeface="Courier New" pitchFamily="49" charset="0"/>
            </a:endParaRP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Object o = new Student(); </a:t>
            </a:r>
            <a:r>
              <a:rPr lang="en-US" sz="2000" dirty="0">
                <a:solidFill>
                  <a:srgbClr val="99CC00"/>
                </a:solidFill>
                <a:cs typeface="Times New Roman" pitchFamily="18" charset="0"/>
              </a:rPr>
              <a:t>// Implicit casting</a:t>
            </a:r>
            <a:endParaRPr lang="en-US" sz="2000" dirty="0">
              <a:cs typeface="Times New Roman" pitchFamily="18" charset="0"/>
            </a:endParaRP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m(o);</a:t>
            </a:r>
          </a:p>
        </p:txBody>
      </p:sp>
    </p:spTree>
    <p:extLst>
      <p:ext uri="{BB962C8B-B14F-4D97-AF65-F5344CB8AC3E}">
        <p14:creationId xmlns:p14="http://schemas.microsoft.com/office/powerpoint/2010/main" val="291026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classes for circles, rectangles, triangles</a:t>
            </a:r>
          </a:p>
          <a:p>
            <a:r>
              <a:rPr lang="en-US" dirty="0" smtClean="0"/>
              <a:t>They have common features / properties / behaviors</a:t>
            </a:r>
          </a:p>
          <a:p>
            <a:r>
              <a:rPr lang="en-US" dirty="0" smtClean="0"/>
              <a:t>What is the best software design to avoid redundancy?</a:t>
            </a:r>
          </a:p>
          <a:p>
            <a:endParaRPr lang="en-US" dirty="0"/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Programming constructs to allow inheriting code from one class (superclass) to another class (subclass)</a:t>
            </a:r>
          </a:p>
          <a:p>
            <a:pPr lvl="1"/>
            <a:r>
              <a:rPr lang="en-US" dirty="0" smtClean="0"/>
              <a:t>Enables you to define a general class (superclass) and later extend it to more specialized classes (subclass)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Down-casting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Casting from superclass to subclass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2438400"/>
            <a:ext cx="8458200" cy="3962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dirty="0" smtClean="0"/>
              <a:t>Explicit casting must be used when casting an object from a superclass to a subclass.  This type of casting may not always succeed.</a:t>
            </a:r>
            <a:endParaRPr lang="en-US" sz="3600" dirty="0" smtClean="0"/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Object y = new Circle();</a:t>
            </a:r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Circle x = (Circle)y;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943600"/>
            <a:ext cx="389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(Declared type </a:t>
            </a:r>
            <a:r>
              <a:rPr lang="en-US" sz="2400" dirty="0" err="1" smtClean="0"/>
              <a:t>vs</a:t>
            </a:r>
            <a:r>
              <a:rPr lang="en-US" sz="2400" dirty="0" smtClean="0"/>
              <a:t> actual type)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10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instanceof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371600"/>
            <a:ext cx="8153400" cy="4495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200" smtClean="0"/>
              <a:t>Use the </a:t>
            </a:r>
            <a:r>
              <a:rPr lang="en-US" sz="2000" smtClean="0">
                <a:latin typeface="Courier New" pitchFamily="49" charset="0"/>
              </a:rPr>
              <a:t>instanceof</a:t>
            </a:r>
            <a:r>
              <a:rPr lang="en-US" sz="2200" smtClean="0"/>
              <a:t> operator to test whether an object is an instance of a class: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sz="22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Object myObject = new Circle();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... // Some lines of code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/** Perform casting if myObject is an instance of Circle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if (myObject instanceof Circle)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System.out.println("The circle diameter is " +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((Circle)myObject).getDiameter());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0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protected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protected modifier can be applied on data and methods in a class. A protected data or a protected method in a public class can be accessed by any class in the same package </a:t>
            </a:r>
            <a:r>
              <a:rPr lang="en-US" dirty="0">
                <a:solidFill>
                  <a:srgbClr val="FF0000"/>
                </a:solidFill>
              </a:rPr>
              <a:t>or its subclasses, even if the subclasses are in a different </a:t>
            </a:r>
            <a:r>
              <a:rPr lang="en-US" dirty="0" smtClean="0">
                <a:solidFill>
                  <a:srgbClr val="FF0000"/>
                </a:solidFill>
              </a:rPr>
              <a:t>package</a:t>
            </a:r>
            <a:endParaRPr lang="en-US" dirty="0"/>
          </a:p>
          <a:p>
            <a:r>
              <a:rPr lang="en-US" dirty="0"/>
              <a:t>private, default, protected, </a:t>
            </a: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1625"/>
            <a:ext cx="8380413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00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37613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67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Subclass Cannot Weaken the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 subclass may override a protected method in its superclass and change its visibility to public. However, a subclass cannot weaken the accessibility of a method defined in the superclass. For example, if a method is defined as public in the superclass, it must be defined as public in the </a:t>
            </a:r>
            <a:r>
              <a:rPr lang="en-US" dirty="0" smtClean="0">
                <a:cs typeface="Times New Roman" pitchFamily="18" charset="0"/>
              </a:rPr>
              <a:t>subclass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GeometricObject</a:t>
            </a:r>
            <a:r>
              <a:rPr lang="en-US" dirty="0" smtClean="0"/>
              <a:t>, Circle</a:t>
            </a:r>
            <a:endParaRPr lang="en-US" dirty="0"/>
          </a:p>
          <a:p>
            <a:r>
              <a:rPr lang="en-US" dirty="0" smtClean="0"/>
              <a:t>Class Circle extended from Class </a:t>
            </a:r>
            <a:r>
              <a:rPr lang="en-US" dirty="0" err="1" smtClean="0"/>
              <a:t>GeometricObject</a:t>
            </a:r>
            <a:endParaRPr lang="en-US" dirty="0"/>
          </a:p>
          <a:p>
            <a:r>
              <a:rPr lang="en-US" dirty="0" smtClean="0"/>
              <a:t>Use keyword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endParaRPr lang="en-US" dirty="0"/>
          </a:p>
          <a:p>
            <a:r>
              <a:rPr lang="en-US" dirty="0" smtClean="0"/>
              <a:t>Superclass / parent class / base class</a:t>
            </a:r>
          </a:p>
          <a:p>
            <a:r>
              <a:rPr lang="en-US" dirty="0" smtClean="0"/>
              <a:t>Subclass / child class / derived class / extended class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Subclass inherits all accessible data fields and methods from the superclass, except constructors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subclass inherited from a superclass, you can</a:t>
            </a:r>
          </a:p>
          <a:p>
            <a:pPr lvl="1"/>
            <a:r>
              <a:rPr lang="en-US" dirty="0" smtClean="0"/>
              <a:t>Add new properties</a:t>
            </a:r>
          </a:p>
          <a:p>
            <a:pPr lvl="1"/>
            <a:r>
              <a:rPr lang="en-US" dirty="0" smtClean="0"/>
              <a:t>Add new methods</a:t>
            </a:r>
          </a:p>
          <a:p>
            <a:pPr lvl="1"/>
            <a:r>
              <a:rPr lang="en-US" dirty="0" smtClean="0"/>
              <a:t>Override the methods of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subclass is not a subset of its superclass; often, a subclass contains more information and methods than its superclass</a:t>
            </a:r>
          </a:p>
          <a:p>
            <a:endParaRPr lang="en-US" dirty="0"/>
          </a:p>
          <a:p>
            <a:r>
              <a:rPr lang="en-US" dirty="0" smtClean="0"/>
              <a:t>Inheritance is used to model is-a relationship (Circle is a </a:t>
            </a:r>
            <a:r>
              <a:rPr lang="en-US" dirty="0" err="1" smtClean="0"/>
              <a:t>GeometricObject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Java allows only single inheritance: A Java subclass inherits only from one superclass (multiple inheritance can be achieved through interface)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redundancy</a:t>
            </a:r>
          </a:p>
          <a:p>
            <a:pPr lvl="1"/>
            <a:r>
              <a:rPr lang="en-US" dirty="0" smtClean="0"/>
              <a:t>Different classes may have common properties and behaviors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Easy to maintain</a:t>
            </a:r>
          </a:p>
          <a:p>
            <a:endParaRPr lang="en-US" dirty="0"/>
          </a:p>
          <a:p>
            <a:r>
              <a:rPr lang="en-US" dirty="0" smtClean="0"/>
              <a:t>Easy to comprehend</a:t>
            </a:r>
          </a:p>
          <a:p>
            <a:pPr lvl="1"/>
            <a:r>
              <a:rPr lang="en-US" dirty="0" smtClean="0"/>
              <a:t>Class relationship documented in the inheritance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Superclass’s constructors are not inherited </a:t>
            </a:r>
          </a:p>
          <a:p>
            <a:r>
              <a:rPr lang="en-US" dirty="0" smtClean="0"/>
              <a:t>Invoked explicitly or implicitly using </a:t>
            </a:r>
            <a:r>
              <a:rPr lang="en-US" dirty="0" smtClean="0">
                <a:solidFill>
                  <a:srgbClr val="FF0000"/>
                </a:solidFill>
              </a:rPr>
              <a:t>super</a:t>
            </a:r>
            <a:r>
              <a:rPr lang="en-US" dirty="0" smtClean="0"/>
              <a:t> keyword</a:t>
            </a:r>
          </a:p>
          <a:p>
            <a:r>
              <a:rPr lang="en-US" dirty="0"/>
              <a:t>If the keyword super is not explicitly used, the </a:t>
            </a:r>
            <a:r>
              <a:rPr lang="en-US" dirty="0" smtClean="0"/>
              <a:t>superclass’s </a:t>
            </a:r>
            <a:r>
              <a:rPr lang="en-US" dirty="0"/>
              <a:t>no-</a:t>
            </a:r>
            <a:r>
              <a:rPr lang="en-US" dirty="0" err="1"/>
              <a:t>arg</a:t>
            </a:r>
            <a:r>
              <a:rPr lang="en-US" dirty="0"/>
              <a:t> constructor is automatically </a:t>
            </a:r>
            <a:r>
              <a:rPr lang="en-US" dirty="0" smtClean="0"/>
              <a:t>invoked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Superclass’s constructor is always invoked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constructor may invoke an overloaded constructor or its superclass constructor.  If neither is invoked explicitly, the compiler puts super() as the first statement in the constructor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276600"/>
            <a:ext cx="8447087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03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call a superclass constructor</a:t>
            </a:r>
          </a:p>
          <a:p>
            <a:pPr lvl="1"/>
            <a:r>
              <a:rPr lang="en-US" dirty="0" smtClean="0"/>
              <a:t>Must use super to call the superclass constructor</a:t>
            </a:r>
          </a:p>
          <a:p>
            <a:pPr lvl="1"/>
            <a:r>
              <a:rPr lang="en-US" dirty="0" smtClean="0"/>
              <a:t>Invoke the superclass constructor’s name causes a syntax error</a:t>
            </a:r>
          </a:p>
          <a:p>
            <a:pPr lvl="1"/>
            <a:r>
              <a:rPr lang="en-US" dirty="0" smtClean="0"/>
              <a:t>super needs to appear first in the constructor</a:t>
            </a:r>
          </a:p>
          <a:p>
            <a:pPr lvl="1"/>
            <a:r>
              <a:rPr lang="en-US" dirty="0" smtClean="0"/>
              <a:t>Call to constructors (this() / super()) must be the first statement in the constructor</a:t>
            </a:r>
          </a:p>
          <a:p>
            <a:r>
              <a:rPr lang="en-US" dirty="0" smtClean="0"/>
              <a:t>Keyword super can also be used to call a superclass method (why you need this?  Aren’t they inherited?)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1397</Words>
  <Application>Microsoft Macintosh PowerPoint</Application>
  <PresentationFormat>On-screen Show (4:3)</PresentationFormat>
  <Paragraphs>173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Picture</vt:lpstr>
      <vt:lpstr>Introduction to Information Systems and Programming</vt:lpstr>
      <vt:lpstr>Inheritance: motivations</vt:lpstr>
      <vt:lpstr>Superclasses and Subclasses</vt:lpstr>
      <vt:lpstr>Subclass</vt:lpstr>
      <vt:lpstr>Superclasses and Subclasses</vt:lpstr>
      <vt:lpstr>Advantage of inheritance</vt:lpstr>
      <vt:lpstr>super</vt:lpstr>
      <vt:lpstr>Superclass’s constructor is always invoked</vt:lpstr>
      <vt:lpstr>super</vt:lpstr>
      <vt:lpstr>Constructor chaining</vt:lpstr>
      <vt:lpstr>Subclass</vt:lpstr>
      <vt:lpstr>Overriding Methods</vt:lpstr>
      <vt:lpstr>Overriding vs. Overloading</vt:lpstr>
      <vt:lpstr>Overriding vs. Overloading</vt:lpstr>
      <vt:lpstr>Overriding Methods</vt:lpstr>
      <vt:lpstr>java.lang.Object</vt:lpstr>
      <vt:lpstr>Polymorphism, Dynamic Binding</vt:lpstr>
      <vt:lpstr>Dynamic Binding</vt:lpstr>
      <vt:lpstr>Casting Object</vt:lpstr>
      <vt:lpstr>Down-casting</vt:lpstr>
      <vt:lpstr>The instanceof Operator</vt:lpstr>
      <vt:lpstr>The protected Modifier</vt:lpstr>
      <vt:lpstr>Visibility Modifiers</vt:lpstr>
      <vt:lpstr>Visibility Modifiers</vt:lpstr>
      <vt:lpstr>A Subclass Cannot Weaken the Accessibility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161</cp:revision>
  <cp:lastPrinted>2013-09-24T02:20:24Z</cp:lastPrinted>
  <dcterms:created xsi:type="dcterms:W3CDTF">2006-08-16T00:00:00Z</dcterms:created>
  <dcterms:modified xsi:type="dcterms:W3CDTF">2020-09-22T16:37:05Z</dcterms:modified>
</cp:coreProperties>
</file>