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91" r:id="rId4"/>
    <p:sldId id="292" r:id="rId5"/>
    <p:sldId id="306" r:id="rId6"/>
    <p:sldId id="293" r:id="rId7"/>
    <p:sldId id="294" r:id="rId8"/>
    <p:sldId id="295" r:id="rId9"/>
    <p:sldId id="296" r:id="rId10"/>
    <p:sldId id="297" r:id="rId11"/>
    <p:sldId id="298" r:id="rId12"/>
    <p:sldId id="311" r:id="rId13"/>
    <p:sldId id="309" r:id="rId14"/>
    <p:sldId id="299" r:id="rId15"/>
    <p:sldId id="300" r:id="rId16"/>
    <p:sldId id="301" r:id="rId17"/>
    <p:sldId id="302" r:id="rId18"/>
    <p:sldId id="313" r:id="rId19"/>
    <p:sldId id="303" r:id="rId20"/>
    <p:sldId id="304" r:id="rId21"/>
    <p:sldId id="305" r:id="rId22"/>
    <p:sldId id="314" r:id="rId23"/>
    <p:sldId id="312" r:id="rId24"/>
    <p:sldId id="307" r:id="rId25"/>
    <p:sldId id="308" r:id="rId2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>
      <p:cViewPr varScale="1">
        <p:scale>
          <a:sx n="69" d="100"/>
          <a:sy n="69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Class and Interface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interface, since all data fields are public static final and all methods are public abstract, these modifiers are ok to be omitted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 to abstract class:</a:t>
            </a:r>
          </a:p>
          <a:p>
            <a:pPr lvl="1"/>
            <a:r>
              <a:rPr lang="en-US" dirty="0" smtClean="0"/>
              <a:t>Cannot create an instance from an interface using the new operator</a:t>
            </a:r>
          </a:p>
          <a:p>
            <a:pPr lvl="1"/>
            <a:r>
              <a:rPr lang="en-US" dirty="0" smtClean="0"/>
              <a:t>Ok to use an interface as a data type for a variable</a:t>
            </a:r>
          </a:p>
          <a:p>
            <a:pPr lvl="1"/>
            <a:r>
              <a:rPr lang="en-US" dirty="0" smtClean="0"/>
              <a:t>Use it for casting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2667000"/>
            <a:ext cx="73898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10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you want to design a generic method to sort the objects of the same type: circles, rectangles, students, fruits</a:t>
            </a:r>
          </a:p>
          <a:p>
            <a:r>
              <a:rPr lang="en-US" dirty="0" smtClean="0"/>
              <a:t>We need common behavior for the objects: comparable</a:t>
            </a:r>
          </a:p>
          <a:p>
            <a:r>
              <a:rPr lang="en-US" dirty="0" smtClean="0"/>
              <a:t>Java provide the Comparable interface for this purpose</a:t>
            </a:r>
          </a:p>
          <a:p>
            <a:r>
              <a:rPr lang="en-US" b="1" dirty="0" smtClean="0"/>
              <a:t>Classes that implement the Comparable interface become comparable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interface provided by Java: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199" y="3048000"/>
            <a:ext cx="558197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public interface Comparable&lt;E&gt;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public abstract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compareTo</a:t>
            </a:r>
            <a:r>
              <a:rPr lang="en-US" sz="2800" dirty="0" smtClean="0"/>
              <a:t>(E o);</a:t>
            </a:r>
          </a:p>
          <a:p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7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Circle extends GeometricObject implements </a:t>
            </a:r>
            <a:r>
              <a:rPr lang="en-US" b="1" dirty="0"/>
              <a:t>Comparable&lt;Circle&gt;</a:t>
            </a:r>
            <a:r>
              <a:rPr lang="en-US" dirty="0"/>
              <a:t>{</a:t>
            </a:r>
          </a:p>
          <a:p>
            <a:r>
              <a:rPr lang="en-US" dirty="0"/>
              <a:t>	private double radius = 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Circle()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Circle (double radius) {</a:t>
            </a:r>
          </a:p>
          <a:p>
            <a:r>
              <a:rPr lang="en-US" dirty="0"/>
              <a:t>		</a:t>
            </a:r>
            <a:r>
              <a:rPr lang="en-US" dirty="0" err="1"/>
              <a:t>this.radius</a:t>
            </a:r>
            <a:r>
              <a:rPr lang="en-US" dirty="0"/>
              <a:t> = radius;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(Circle c)</a:t>
            </a:r>
            <a:r>
              <a:rPr lang="en-US" dirty="0"/>
              <a:t>{</a:t>
            </a:r>
          </a:p>
          <a:p>
            <a:r>
              <a:rPr lang="en-US" dirty="0"/>
              <a:t>		if (</a:t>
            </a:r>
            <a:r>
              <a:rPr lang="en-US" dirty="0" err="1"/>
              <a:t>this.radius</a:t>
            </a:r>
            <a:r>
              <a:rPr lang="en-US" dirty="0"/>
              <a:t> &gt; </a:t>
            </a:r>
            <a:r>
              <a:rPr lang="en-US" dirty="0" err="1"/>
              <a:t>c.radius</a:t>
            </a:r>
            <a:r>
              <a:rPr lang="en-US" dirty="0"/>
              <a:t>) </a:t>
            </a:r>
          </a:p>
          <a:p>
            <a:r>
              <a:rPr lang="en-US" dirty="0"/>
              <a:t>			return 1;</a:t>
            </a:r>
          </a:p>
          <a:p>
            <a:r>
              <a:rPr lang="en-US" dirty="0"/>
              <a:t>		else if (</a:t>
            </a:r>
            <a:r>
              <a:rPr lang="en-US" dirty="0" err="1"/>
              <a:t>this.radius</a:t>
            </a:r>
            <a:r>
              <a:rPr lang="en-US" dirty="0"/>
              <a:t> == </a:t>
            </a:r>
            <a:r>
              <a:rPr lang="en-US" dirty="0" err="1"/>
              <a:t>c.radius</a:t>
            </a:r>
            <a:r>
              <a:rPr lang="en-US" dirty="0"/>
              <a:t>) 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14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Implements Comparable&lt;E&gt;: provides implementation for the abstract method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(E o)</a:t>
            </a:r>
            <a:endParaRPr lang="en-US" dirty="0"/>
          </a:p>
          <a:p>
            <a:r>
              <a:rPr lang="en-US" dirty="0" smtClean="0"/>
              <a:t>Comparable interface is a generic interface, the generic type E is replaced by a concrete type when implementing the interface</a:t>
            </a:r>
          </a:p>
          <a:p>
            <a:r>
              <a:rPr lang="en-US" dirty="0" smtClean="0"/>
              <a:t>Classes Integer, String, Date, </a:t>
            </a:r>
            <a:r>
              <a:rPr lang="en-US" dirty="0" err="1" smtClean="0"/>
              <a:t>etc</a:t>
            </a:r>
            <a:r>
              <a:rPr lang="en-US" dirty="0" smtClean="0"/>
              <a:t> all implement Comparable, thus they are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2413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7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Comparator interface can be used to:</a:t>
            </a:r>
          </a:p>
          <a:p>
            <a:pPr lvl="1"/>
            <a:r>
              <a:rPr lang="en-US" dirty="0" smtClean="0"/>
              <a:t>Provide addition way of ordering</a:t>
            </a:r>
          </a:p>
          <a:p>
            <a:pPr lvl="2"/>
            <a:r>
              <a:rPr lang="en-US" dirty="0" smtClean="0"/>
              <a:t>Comparable&lt;E&gt;.</a:t>
            </a:r>
            <a:r>
              <a:rPr lang="en-US" dirty="0" err="1" smtClean="0"/>
              <a:t>compareTo</a:t>
            </a:r>
            <a:r>
              <a:rPr lang="en-US" dirty="0" smtClean="0"/>
              <a:t>() defines the “natural” ordering for E</a:t>
            </a:r>
          </a:p>
          <a:p>
            <a:pPr lvl="2"/>
            <a:r>
              <a:rPr lang="en-US" dirty="0" smtClean="0"/>
              <a:t>Comparator&lt;E&gt;.compare() defines additional, alternative ordering for E</a:t>
            </a:r>
          </a:p>
          <a:p>
            <a:pPr lvl="1"/>
            <a:r>
              <a:rPr lang="en-US" dirty="0" smtClean="0"/>
              <a:t>Enable comparison for objects which their classes do not implement comparable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Integer to be ordered based on their absolute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2950" y="26670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IntegerAbsComparator</a:t>
            </a:r>
            <a:r>
              <a:rPr lang="en-US" dirty="0"/>
              <a:t> implements Comparator&lt;Integer&gt; {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compare(Integer a, Integer b) {</a:t>
            </a:r>
          </a:p>
          <a:p>
            <a:r>
              <a:rPr lang="en-US" dirty="0"/>
              <a:t>		if (</a:t>
            </a:r>
            <a:r>
              <a:rPr lang="en-US" dirty="0" err="1"/>
              <a:t>Math.abs</a:t>
            </a:r>
            <a:r>
              <a:rPr lang="en-US" dirty="0"/>
              <a:t>(a) &gt; </a:t>
            </a:r>
            <a:r>
              <a:rPr lang="en-US" dirty="0" err="1"/>
              <a:t>Math.abs</a:t>
            </a:r>
            <a:r>
              <a:rPr lang="en-US" dirty="0"/>
              <a:t>(b)) </a:t>
            </a:r>
          </a:p>
          <a:p>
            <a:r>
              <a:rPr lang="en-US" dirty="0"/>
              <a:t>			return 1;</a:t>
            </a:r>
          </a:p>
          <a:p>
            <a:r>
              <a:rPr lang="en-US" dirty="0"/>
              <a:t>		else if (</a:t>
            </a:r>
            <a:r>
              <a:rPr lang="en-US" dirty="0" err="1"/>
              <a:t>Math.abs</a:t>
            </a:r>
            <a:r>
              <a:rPr lang="en-US" dirty="0"/>
              <a:t>(a) == </a:t>
            </a:r>
            <a:r>
              <a:rPr lang="en-US" dirty="0" err="1"/>
              <a:t>Math.abs</a:t>
            </a:r>
            <a:r>
              <a:rPr lang="en-US" dirty="0"/>
              <a:t>(b))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else 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code skip </a:t>
            </a:r>
            <a:endParaRPr lang="en-US" dirty="0"/>
          </a:p>
          <a:p>
            <a:r>
              <a:rPr lang="en-US" dirty="0" smtClean="0"/>
              <a:t>                 </a:t>
            </a:r>
            <a:r>
              <a:rPr lang="en-US" dirty="0" err="1" smtClean="0"/>
              <a:t>Collections.sort</a:t>
            </a:r>
            <a:r>
              <a:rPr lang="en-US" dirty="0" smtClean="0"/>
              <a:t>(l</a:t>
            </a:r>
            <a:r>
              <a:rPr lang="en-US" dirty="0"/>
              <a:t>, new </a:t>
            </a:r>
            <a:r>
              <a:rPr lang="en-US" dirty="0" err="1"/>
              <a:t>IntegerAbsComparator</a:t>
            </a:r>
            <a:r>
              <a:rPr lang="en-US" dirty="0"/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for Octagon</a:t>
            </a:r>
          </a:p>
          <a:p>
            <a:r>
              <a:rPr lang="en-US" dirty="0" smtClean="0"/>
              <a:t>Comparator </a:t>
            </a:r>
            <a:r>
              <a:rPr lang="en-US" smtClean="0"/>
              <a:t>for Octagon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z="2400" dirty="0" smtClean="0"/>
              <a:t>Interface: all data must be constants</a:t>
            </a:r>
          </a:p>
          <a:p>
            <a:r>
              <a:rPr lang="en-US" sz="2400" dirty="0" smtClean="0"/>
              <a:t>Abstract class: all types of data</a:t>
            </a:r>
          </a:p>
          <a:p>
            <a:r>
              <a:rPr lang="en-US" sz="2400" dirty="0" smtClean="0"/>
              <a:t>Interface: all methods are abstract (signature only)</a:t>
            </a:r>
          </a:p>
          <a:p>
            <a:r>
              <a:rPr lang="en-US" sz="2400" dirty="0" smtClean="0"/>
              <a:t>An abstract class can have concrete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18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Inheritance: derives new classes from existing classes</a:t>
            </a:r>
          </a:p>
          <a:p>
            <a:pPr lvl="1"/>
            <a:r>
              <a:rPr lang="en-US" sz="2000" dirty="0" smtClean="0"/>
              <a:t>Superclass: more general; Subclass: more specific</a:t>
            </a:r>
          </a:p>
          <a:p>
            <a:r>
              <a:rPr lang="en-US" sz="2400" dirty="0" smtClean="0"/>
              <a:t>Example: GeometricObject models common features of geometric objects</a:t>
            </a:r>
          </a:p>
          <a:p>
            <a:r>
              <a:rPr lang="en-US" sz="2400" dirty="0" smtClean="0"/>
              <a:t>We can compute areas and perimeters for all geometric objects, it is </a:t>
            </a:r>
            <a:r>
              <a:rPr lang="en-US" sz="2400" b="1" dirty="0" smtClean="0"/>
              <a:t>better </a:t>
            </a:r>
            <a:r>
              <a:rPr lang="en-US" sz="2400" dirty="0" smtClean="0"/>
              <a:t>to define </a:t>
            </a:r>
            <a:r>
              <a:rPr lang="en-US" sz="2400" dirty="0" err="1" smtClean="0"/>
              <a:t>getArea</a:t>
            </a:r>
            <a:r>
              <a:rPr lang="en-US" sz="2400" dirty="0" smtClean="0"/>
              <a:t>() and </a:t>
            </a:r>
            <a:r>
              <a:rPr lang="en-US" sz="2400" dirty="0" err="1" smtClean="0"/>
              <a:t>getPerimeter</a:t>
            </a:r>
            <a:r>
              <a:rPr lang="en-US" sz="2400" dirty="0" smtClean="0"/>
              <a:t>() methods in the GeometricObject class</a:t>
            </a:r>
          </a:p>
          <a:p>
            <a:r>
              <a:rPr lang="en-US" sz="2400" dirty="0" smtClean="0"/>
              <a:t>But these methods cannot be implemented in GeometricObject, as their implementation depends on specific type of geometric object (Circle or Rectangle)</a:t>
            </a:r>
          </a:p>
          <a:p>
            <a:r>
              <a:rPr lang="en-US" sz="2400" dirty="0" smtClean="0"/>
              <a:t>Solution: Can define them as </a:t>
            </a:r>
            <a:r>
              <a:rPr lang="en-US" sz="2400" b="1" dirty="0" smtClean="0"/>
              <a:t>abstract methods </a:t>
            </a:r>
            <a:r>
              <a:rPr lang="en-US" sz="2400" dirty="0" smtClean="0"/>
              <a:t>in GeometricObject, provide concrete implementation in the </a:t>
            </a:r>
            <a:r>
              <a:rPr lang="en-US" sz="2400" b="1" dirty="0" smtClean="0"/>
              <a:t>concrete subclass</a:t>
            </a:r>
          </a:p>
          <a:p>
            <a:r>
              <a:rPr lang="en-US" sz="2400" dirty="0" smtClean="0"/>
              <a:t>GeometricObject becomes an </a:t>
            </a:r>
            <a:r>
              <a:rPr lang="en-US" sz="2400" b="1" dirty="0" smtClean="0"/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classes share the same root, Object; but there is no single root for interfaces</a:t>
            </a:r>
          </a:p>
          <a:p>
            <a:r>
              <a:rPr lang="en-US" dirty="0" smtClean="0"/>
              <a:t>Like a class, a variable of an interface type can reference any instance of the class that implements the interface</a:t>
            </a:r>
          </a:p>
          <a:p>
            <a:r>
              <a:rPr lang="en-US" dirty="0" smtClean="0"/>
              <a:t>If a class implements an interface, this interface plays the similar role as a superclass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 is an instance of Class2, c is also an instance of Object, Class1, Interface1, Interface1_1, Interface1_2, Interface2_1, Interface2_2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790950"/>
            <a:ext cx="75422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75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software framework in the previous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pic>
        <p:nvPicPr>
          <p:cNvPr id="5" name="Content Placeholder 4" descr="Screen Shot 2015-10-13 at 8.43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16" b="-12316"/>
          <a:stretch>
            <a:fillRect/>
          </a:stretch>
        </p:blipFill>
        <p:spPr>
          <a:xfrm>
            <a:off x="98069" y="1295400"/>
            <a:ext cx="8893531" cy="48911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0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 (true or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abstract method cannot be contained in a concrete class (true, need to be an abstract class)</a:t>
            </a:r>
          </a:p>
          <a:p>
            <a:r>
              <a:rPr lang="en-US" dirty="0" smtClean="0"/>
              <a:t>A subclass of an abstract superclass does not need to implement all the abstract methods (true, in the case the subclass is abstract)</a:t>
            </a:r>
          </a:p>
          <a:p>
            <a:r>
              <a:rPr lang="en-US" dirty="0" smtClean="0"/>
              <a:t>An abstract class can still define its constructors (true, invoked during construction of the concrete subclass)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Activity (true or false)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abstract class must contain abstract method (false, but an abstract class cannot be instantiated using the new operator)</a:t>
            </a:r>
          </a:p>
          <a:p>
            <a:r>
              <a:rPr lang="en-US" dirty="0" smtClean="0"/>
              <a:t>A subclass can be abstract even if its superclass is concrete (true, e.g., Object is concrete, GeometricObject is abstract)</a:t>
            </a:r>
          </a:p>
          <a:p>
            <a:r>
              <a:rPr lang="en-US" dirty="0" smtClean="0"/>
              <a:t>An abstract class can be used as a data type (true, have seen this in generic programming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800285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b="1" dirty="0"/>
              <a:t>abstract</a:t>
            </a:r>
            <a:r>
              <a:rPr lang="en-US" dirty="0"/>
              <a:t> class GeometricObject {</a:t>
            </a:r>
          </a:p>
          <a:p>
            <a:r>
              <a:rPr lang="en-US" dirty="0"/>
              <a:t>	private String color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protected GeometricObject(){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"yellow";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protected GeometricObject(String color) 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color;	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getColor</a:t>
            </a:r>
            <a:r>
              <a:rPr lang="en-US" dirty="0"/>
              <a:t>() {</a:t>
            </a:r>
          </a:p>
          <a:p>
            <a:r>
              <a:rPr lang="en-US" dirty="0"/>
              <a:t>		return color;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setColor</a:t>
            </a:r>
            <a:r>
              <a:rPr lang="en-US" dirty="0"/>
              <a:t>(String color) 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color;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</a:t>
            </a:r>
            <a:r>
              <a:rPr lang="en-US" b="1" dirty="0"/>
              <a:t>abstract</a:t>
            </a:r>
            <a:r>
              <a:rPr lang="en-US" dirty="0"/>
              <a:t> double </a:t>
            </a:r>
            <a:r>
              <a:rPr lang="en-US" dirty="0" err="1"/>
              <a:t>getArea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91200" y="1981200"/>
            <a:ext cx="990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91200" y="5867400"/>
            <a:ext cx="990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67550" y="1796534"/>
            <a:ext cx="17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abstract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6864" y="5638800"/>
            <a:ext cx="204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abstract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Cannot create instance of abstract class using the new operator</a:t>
            </a:r>
          </a:p>
          <a:p>
            <a:r>
              <a:rPr lang="en-US" dirty="0" smtClean="0"/>
              <a:t>An abstract method is defined without implementation</a:t>
            </a:r>
          </a:p>
          <a:p>
            <a:r>
              <a:rPr lang="en-US" dirty="0" smtClean="0"/>
              <a:t>Implementation provided by subclass</a:t>
            </a:r>
          </a:p>
          <a:p>
            <a:r>
              <a:rPr lang="en-US" dirty="0" smtClean="0"/>
              <a:t>A class that contains abstract methods must be defined as an abstract class</a:t>
            </a:r>
          </a:p>
          <a:p>
            <a:r>
              <a:rPr lang="en-US" b="1" dirty="0" smtClean="0"/>
              <a:t>Practical advantage of abstract class: generic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Programming using</a:t>
            </a:r>
            <a:br>
              <a:rPr lang="en-US" dirty="0" smtClean="0"/>
            </a:br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1336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TestGeoObject</a:t>
            </a:r>
            <a:r>
              <a:rPr lang="en-US" dirty="0"/>
              <a:t> {</a:t>
            </a:r>
          </a:p>
          <a:p>
            <a:r>
              <a:rPr lang="en-US" dirty="0"/>
              <a:t>	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equalArea</a:t>
            </a:r>
            <a:r>
              <a:rPr lang="en-US" dirty="0"/>
              <a:t>(GeometricObject o1, GeometricObject o2){</a:t>
            </a:r>
          </a:p>
          <a:p>
            <a:r>
              <a:rPr lang="en-US" dirty="0"/>
              <a:t>		return o1.getArea() == o2.getArea();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Circle c = new Circle();</a:t>
            </a:r>
          </a:p>
          <a:p>
            <a:r>
              <a:rPr lang="en-US" dirty="0"/>
              <a:t>		</a:t>
            </a:r>
            <a:r>
              <a:rPr lang="en-US" dirty="0" err="1"/>
              <a:t>Rect</a:t>
            </a:r>
            <a:r>
              <a:rPr lang="en-US" dirty="0"/>
              <a:t> r = new </a:t>
            </a:r>
            <a:r>
              <a:rPr lang="en-US" dirty="0" err="1"/>
              <a:t>Rect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r>
              <a:rPr lang="en-US" dirty="0" err="1"/>
              <a:t>equalArea</a:t>
            </a:r>
            <a:r>
              <a:rPr lang="en-US" dirty="0"/>
              <a:t>(</a:t>
            </a:r>
            <a:r>
              <a:rPr lang="en-US" dirty="0" err="1"/>
              <a:t>r,c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1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 (true or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An abstract method cannot be contained in a concrete class </a:t>
            </a:r>
          </a:p>
          <a:p>
            <a:r>
              <a:rPr lang="en-US" dirty="0" smtClean="0"/>
              <a:t>2. A subclass of an abstract superclass does not need to implement all the abstract methods</a:t>
            </a:r>
          </a:p>
          <a:p>
            <a:r>
              <a:rPr lang="en-US" dirty="0" smtClean="0"/>
              <a:t>3. An abstract class can still define its constructors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Activity (true or false)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An abstract class must contain abstract method </a:t>
            </a:r>
          </a:p>
          <a:p>
            <a:r>
              <a:rPr lang="en-US" dirty="0" smtClean="0"/>
              <a:t>5. A subclass can be abstract even if its superclass is concrete </a:t>
            </a:r>
          </a:p>
          <a:p>
            <a:r>
              <a:rPr lang="en-US" dirty="0" smtClean="0"/>
              <a:t>6. An abstract class can be used as a </a:t>
            </a:r>
            <a:r>
              <a:rPr lang="en-US" smtClean="0"/>
              <a:t>data type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is a class-like programming construct that contains only constants and abstract methods</a:t>
            </a:r>
          </a:p>
          <a:p>
            <a:r>
              <a:rPr lang="en-US" dirty="0" smtClean="0"/>
              <a:t>In many ways similar to abstract class, as we will see</a:t>
            </a:r>
          </a:p>
          <a:p>
            <a:r>
              <a:rPr lang="en-US" dirty="0" smtClean="0"/>
              <a:t>But its intent is to </a:t>
            </a:r>
            <a:r>
              <a:rPr lang="en-US" b="1" dirty="0" smtClean="0"/>
              <a:t>specify common behavior / characteristics</a:t>
            </a:r>
            <a:r>
              <a:rPr lang="en-US" dirty="0" smtClean="0"/>
              <a:t> of objects of related classes or unrelated classes, e.g., comparable, eatable,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5240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Eatable {</a:t>
            </a:r>
          </a:p>
          <a:p>
            <a:r>
              <a:rPr lang="en-US" dirty="0"/>
              <a:t>	public abstract String </a:t>
            </a:r>
            <a:r>
              <a:rPr lang="en-US" dirty="0" err="1"/>
              <a:t>howToEat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class Animal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Chicken extends Animal implements Eatable {</a:t>
            </a:r>
          </a:p>
          <a:p>
            <a:r>
              <a:rPr lang="en-US" dirty="0"/>
              <a:t>	public String </a:t>
            </a:r>
            <a:r>
              <a:rPr lang="en-US" dirty="0" err="1"/>
              <a:t>howToEat</a:t>
            </a:r>
            <a:r>
              <a:rPr lang="en-US" dirty="0"/>
              <a:t>(){</a:t>
            </a:r>
          </a:p>
          <a:p>
            <a:r>
              <a:rPr lang="en-US" dirty="0"/>
              <a:t>		return "chicken: fry it";</a:t>
            </a:r>
          </a:p>
          <a:p>
            <a:r>
              <a:rPr lang="en-US" dirty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Dog extends Animal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Chocolate implements Eatable {</a:t>
            </a:r>
          </a:p>
          <a:p>
            <a:r>
              <a:rPr lang="en-US" dirty="0"/>
              <a:t>	public String </a:t>
            </a:r>
            <a:r>
              <a:rPr lang="en-US" dirty="0" err="1"/>
              <a:t>howToEat</a:t>
            </a:r>
            <a:r>
              <a:rPr lang="en-US" dirty="0"/>
              <a:t>() {</a:t>
            </a:r>
          </a:p>
          <a:p>
            <a:r>
              <a:rPr lang="en-US" dirty="0"/>
              <a:t>		return "chocolate: eat everyday";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11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946</Words>
  <Application>Microsoft Macintosh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Information Systems and Programming</vt:lpstr>
      <vt:lpstr>Abstract Class</vt:lpstr>
      <vt:lpstr>Example: Abstract Class</vt:lpstr>
      <vt:lpstr>Abstract Class</vt:lpstr>
      <vt:lpstr>Generic Programming using Abstract Class</vt:lpstr>
      <vt:lpstr>Cohort Activity (true or false)</vt:lpstr>
      <vt:lpstr>Cohort Activity (true or false)</vt:lpstr>
      <vt:lpstr>Interface</vt:lpstr>
      <vt:lpstr>Interface Example</vt:lpstr>
      <vt:lpstr>Interface</vt:lpstr>
      <vt:lpstr>Comparable Interface</vt:lpstr>
      <vt:lpstr>Comparable Interface</vt:lpstr>
      <vt:lpstr>Comparable interface example</vt:lpstr>
      <vt:lpstr>Comparable Interface</vt:lpstr>
      <vt:lpstr>Comparable Interface</vt:lpstr>
      <vt:lpstr>Comparator Interface</vt:lpstr>
      <vt:lpstr>Comparator Interface Example</vt:lpstr>
      <vt:lpstr>Cohort Activity</vt:lpstr>
      <vt:lpstr>Abstract Class vs. Interface</vt:lpstr>
      <vt:lpstr>Abstract Class vs. Interface</vt:lpstr>
      <vt:lpstr>Abstract Class vs. Interface</vt:lpstr>
      <vt:lpstr>Cohort Activity</vt:lpstr>
      <vt:lpstr>Java Collection Framework</vt:lpstr>
      <vt:lpstr>Cohort Activity (true or false)</vt:lpstr>
      <vt:lpstr>Cohort Activity (true or false)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194</cp:revision>
  <cp:lastPrinted>2013-09-24T02:20:24Z</cp:lastPrinted>
  <dcterms:created xsi:type="dcterms:W3CDTF">2006-08-16T00:00:00Z</dcterms:created>
  <dcterms:modified xsi:type="dcterms:W3CDTF">2018-10-03T00:34:41Z</dcterms:modified>
</cp:coreProperties>
</file>