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272" r:id="rId4"/>
    <p:sldId id="273" r:id="rId5"/>
    <p:sldId id="283" r:id="rId6"/>
    <p:sldId id="282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0" r:id="rId15"/>
  </p:sldIdLst>
  <p:sldSz cx="9144000" cy="6858000" type="screen4x3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399" autoAdjust="0"/>
  </p:normalViewPr>
  <p:slideViewPr>
    <p:cSldViewPr>
      <p:cViewPr varScale="1">
        <p:scale>
          <a:sx n="50" d="100"/>
          <a:sy n="50" d="100"/>
        </p:scale>
        <p:origin x="-1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68339" cy="3551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5" y="0"/>
            <a:ext cx="4068339" cy="3551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40D2B-0FCB-43DF-BAB3-699F8E7C7FB3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746119"/>
            <a:ext cx="4068339" cy="3551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5" y="6746119"/>
            <a:ext cx="4068339" cy="3551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CE8D8-1B4D-4C8C-BCEB-02CDFBC01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6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68339" cy="3551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5" y="0"/>
            <a:ext cx="4068339" cy="3551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18E4A-3D2C-4A47-BD07-91A99EBD1728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9413" y="533400"/>
            <a:ext cx="3549650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373677"/>
            <a:ext cx="7510780" cy="31961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746119"/>
            <a:ext cx="4068339" cy="3551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5" y="6746119"/>
            <a:ext cx="4068339" cy="3551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C68DD-908E-432D-8098-0E2CFB4C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Information Systems and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Visitor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Item implements </a:t>
            </a:r>
            <a:r>
              <a:rPr lang="en-US" dirty="0" err="1" smtClean="0"/>
              <a:t>Visitable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536441"/>
            <a:ext cx="47339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Book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Visitable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private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weight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dirty="0">
              <a:latin typeface="Courier New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accept(Visitor v)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v.visit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endParaRPr lang="en-US" dirty="0">
              <a:latin typeface="Courier New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Book (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weight)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urier New"/>
              </a:rPr>
              <a:t>weight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=weight;</a:t>
            </a:r>
            <a:endParaRPr lang="en-US" dirty="0">
              <a:latin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endParaRPr lang="en-US" dirty="0">
              <a:latin typeface="Courier New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getWeight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  return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weight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5267388" y="2209800"/>
            <a:ext cx="371412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67400" y="1957834"/>
            <a:ext cx="26354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Simple but important change to make a class </a:t>
            </a:r>
            <a:r>
              <a:rPr lang="en-US" sz="2800" dirty="0" err="1" smtClean="0"/>
              <a:t>visitable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dispatch of visit depends on data type “this”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9986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Test.java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90472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Visitable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&gt; items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Visitable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&gt;();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PostageVisitor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postage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PostageVisitor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endParaRPr lang="en-US" dirty="0"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items.add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Book(1));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items.add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CD(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urier New"/>
              </a:rPr>
              <a:t>psy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items.add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Book(2));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items.add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Clothing(10));</a:t>
            </a:r>
          </a:p>
          <a:p>
            <a:endParaRPr lang="en-US" dirty="0">
              <a:latin typeface="Courier New"/>
            </a:endParaRPr>
          </a:p>
          <a:p>
            <a:endParaRPr lang="en-US" dirty="0">
              <a:latin typeface="Courier New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Visitable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o: items){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o.accept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(postage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urier New"/>
              </a:rPr>
              <a:t>postage.getTotal</a:t>
            </a:r>
            <a:r>
              <a:rPr lang="en-US" i="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03767" y="3342144"/>
            <a:ext cx="26354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Visitor postage visits each item one by one, processes them, information kept inside visitor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28600" y="3657600"/>
            <a:ext cx="57912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6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Visitor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Separate out certain logic (e.g., postage calculation) from the items themselves, keeping the item classes simple</a:t>
            </a:r>
          </a:p>
          <a:p>
            <a:pPr lvl="1"/>
            <a:r>
              <a:rPr lang="en-US" dirty="0" smtClean="0"/>
              <a:t>Item classes only need to implement </a:t>
            </a:r>
            <a:r>
              <a:rPr lang="en-US" dirty="0" err="1" smtClean="0"/>
              <a:t>Visitable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Add methods to classes: another concrete class implements Visitor</a:t>
            </a:r>
          </a:p>
          <a:p>
            <a:pPr lvl="1"/>
            <a:r>
              <a:rPr lang="en-US" dirty="0" smtClean="0"/>
              <a:t>No need to change item classes</a:t>
            </a:r>
          </a:p>
          <a:p>
            <a:pPr lvl="1"/>
            <a:endParaRPr lang="en-US" dirty="0"/>
          </a:p>
          <a:p>
            <a:r>
              <a:rPr lang="en-US" dirty="0" smtClean="0"/>
              <a:t>Enable static checking: code cannot be compiled without the visit method of the corresponding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0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Observer design pattern, develop a stock alert system that sends alerts to subscribers for any update of the stock prices</a:t>
            </a:r>
          </a:p>
          <a:p>
            <a:pPr lvl="1"/>
            <a:r>
              <a:rPr lang="en-US" dirty="0" smtClean="0"/>
              <a:t>Develop </a:t>
            </a:r>
            <a:r>
              <a:rPr lang="en-US" dirty="0" err="1" smtClean="0"/>
              <a:t>StockGrabber</a:t>
            </a:r>
            <a:r>
              <a:rPr lang="en-US" dirty="0" smtClean="0"/>
              <a:t> class that keeps the list of subscribers for several stock prices, and notifies them for update</a:t>
            </a:r>
          </a:p>
          <a:p>
            <a:pPr lvl="1"/>
            <a:r>
              <a:rPr lang="en-US" dirty="0" smtClean="0"/>
              <a:t>Develop </a:t>
            </a:r>
            <a:r>
              <a:rPr lang="en-US" dirty="0" err="1" smtClean="0"/>
              <a:t>StockObserver</a:t>
            </a:r>
            <a:r>
              <a:rPr lang="en-US" dirty="0" smtClean="0"/>
              <a:t> class that monitors changes in the stock prices</a:t>
            </a:r>
          </a:p>
          <a:p>
            <a:pPr lvl="1"/>
            <a:r>
              <a:rPr lang="en-US" dirty="0" smtClean="0"/>
              <a:t>Develop a Test class to simulate the system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76200"/>
            <a:ext cx="1822019" cy="155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5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the Visitor design pattern, compute the total tax income of a list of items of the following types: Car, Alcohol, Chocolate.  Two taxing systems are in place:</a:t>
            </a:r>
          </a:p>
          <a:p>
            <a:pPr lvl="1"/>
            <a:r>
              <a:rPr lang="en-US" dirty="0" err="1" smtClean="0"/>
              <a:t>TaxNormal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Car: 30%, Alcohol: 50%, Chocolate: 10%</a:t>
            </a:r>
          </a:p>
          <a:p>
            <a:pPr lvl="1"/>
            <a:r>
              <a:rPr lang="en-US" dirty="0" err="1" smtClean="0"/>
              <a:t>TaxHoliday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Car: 40%, Alcohol: 80%, Chocolate: 20%</a:t>
            </a:r>
          </a:p>
          <a:p>
            <a:pPr marL="0" indent="0">
              <a:buNone/>
            </a:pPr>
            <a:r>
              <a:rPr lang="en-US" dirty="0" smtClean="0"/>
              <a:t>Starting code in the course directory.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5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if you need to perform operations across a diverse set of objects</a:t>
            </a:r>
          </a:p>
          <a:p>
            <a:endParaRPr lang="en-US" dirty="0"/>
          </a:p>
          <a:p>
            <a:r>
              <a:rPr lang="en-US" dirty="0" err="1" smtClean="0"/>
              <a:t>GoF</a:t>
            </a:r>
            <a:r>
              <a:rPr lang="en-US" dirty="0" smtClean="0"/>
              <a:t>: “Allows for one or more operation to be applied to a set of objects at runtime, decoupling the operations from the object structure”</a:t>
            </a:r>
          </a:p>
          <a:p>
            <a:endParaRPr lang="en-US" dirty="0"/>
          </a:p>
          <a:p>
            <a:r>
              <a:rPr lang="en-US" dirty="0" smtClean="0"/>
              <a:t>Provide additional functionality to a class without changing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7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Postage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Postage calculation depends on the item type:</a:t>
            </a:r>
          </a:p>
          <a:p>
            <a:pPr lvl="1"/>
            <a:r>
              <a:rPr lang="en-US" dirty="0" smtClean="0"/>
              <a:t>Book </a:t>
            </a:r>
          </a:p>
          <a:p>
            <a:pPr lvl="1"/>
            <a:r>
              <a:rPr lang="en-US" dirty="0" smtClean="0"/>
              <a:t>CD</a:t>
            </a:r>
          </a:p>
          <a:p>
            <a:pPr lvl="1"/>
            <a:r>
              <a:rPr lang="en-US" dirty="0" smtClean="0"/>
              <a:t>Clothing</a:t>
            </a:r>
            <a:endParaRPr lang="en-US" dirty="0"/>
          </a:p>
          <a:p>
            <a:r>
              <a:rPr lang="en-US" dirty="0" smtClean="0"/>
              <a:t>Also depends on where the item is sent to</a:t>
            </a:r>
          </a:p>
          <a:p>
            <a:r>
              <a:rPr lang="en-US" dirty="0" smtClean="0"/>
              <a:t>Given a list of items of variety types, determine the total postage cost</a:t>
            </a:r>
          </a:p>
        </p:txBody>
      </p:sp>
    </p:spTree>
    <p:extLst>
      <p:ext uri="{BB962C8B-B14F-4D97-AF65-F5344CB8AC3E}">
        <p14:creationId xmlns:p14="http://schemas.microsoft.com/office/powerpoint/2010/main" val="85568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Non-visitor design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818044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calPostage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&lt;Object&gt; items) {</a:t>
            </a:r>
          </a:p>
          <a:p>
            <a:pPr marL="182880"/>
            <a:r>
              <a:rPr lang="en-US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total=0;</a:t>
            </a:r>
          </a:p>
          <a:p>
            <a:pPr marL="182880"/>
            <a:r>
              <a:rPr lang="en-US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(Object o: items) {</a:t>
            </a:r>
          </a:p>
          <a:p>
            <a:pPr marL="365760"/>
            <a:r>
              <a:rPr lang="en-US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(o 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instanceof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Book) {</a:t>
            </a:r>
          </a:p>
          <a:p>
            <a:pPr marL="365760"/>
            <a:r>
              <a:rPr lang="en-US" dirty="0" smtClean="0">
                <a:latin typeface="Courier New"/>
              </a:rPr>
              <a:t>  ...</a:t>
            </a:r>
            <a:endParaRPr lang="en-US" dirty="0">
              <a:latin typeface="Courier New"/>
            </a:endParaRPr>
          </a:p>
          <a:p>
            <a:pPr marL="365760"/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365760"/>
            <a:r>
              <a:rPr lang="en-US" b="1" dirty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(o 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instanceof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CD) {</a:t>
            </a:r>
          </a:p>
          <a:p>
            <a:pPr marL="365760"/>
            <a:r>
              <a:rPr lang="en-US" dirty="0" smtClean="0">
                <a:latin typeface="Courier New"/>
              </a:rPr>
              <a:t>  ...</a:t>
            </a:r>
            <a:endParaRPr lang="en-US" dirty="0">
              <a:latin typeface="Courier New"/>
            </a:endParaRPr>
          </a:p>
          <a:p>
            <a:pPr marL="365760"/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365760"/>
            <a:r>
              <a:rPr lang="en-US" b="1" dirty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(o 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instanceof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Clothing) {</a:t>
            </a:r>
          </a:p>
          <a:p>
            <a:pPr marL="365760"/>
            <a:r>
              <a:rPr lang="en-US" dirty="0" smtClean="0">
                <a:solidFill>
                  <a:srgbClr val="000000"/>
                </a:solidFill>
                <a:latin typeface="Courier New"/>
              </a:rPr>
              <a:t>  ...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365760"/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365760"/>
            <a:r>
              <a:rPr lang="en-US" b="1" dirty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marL="365760"/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throw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AssertionError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"not supported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dirty="0">
              <a:latin typeface="Courier New"/>
            </a:endParaRPr>
          </a:p>
          <a:p>
            <a:pPr marL="182880"/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182880"/>
            <a:r>
              <a:rPr lang="en-US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total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6193130"/>
            <a:ext cx="5830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-Another procedure for another region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147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Visitor Design Pattern is a more OO way to perform operation on a list of items</a:t>
            </a:r>
            <a:endParaRPr lang="en-US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457200" y="2154265"/>
            <a:ext cx="1371600" cy="762000"/>
            <a:chOff x="914400" y="1905000"/>
            <a:chExt cx="1371600" cy="762000"/>
          </a:xfrm>
        </p:grpSpPr>
        <p:sp>
          <p:nvSpPr>
            <p:cNvPr id="24" name="Rectangle 23"/>
            <p:cNvSpPr/>
            <p:nvPr/>
          </p:nvSpPr>
          <p:spPr>
            <a:xfrm>
              <a:off x="914400" y="1905000"/>
              <a:ext cx="13716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61722" y="2057400"/>
              <a:ext cx="971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Item1</a:t>
              </a:r>
              <a:endParaRPr lang="en-US" sz="2000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62200" y="2133600"/>
            <a:ext cx="1371600" cy="762000"/>
            <a:chOff x="914400" y="1905000"/>
            <a:chExt cx="1371600" cy="762000"/>
          </a:xfrm>
        </p:grpSpPr>
        <p:sp>
          <p:nvSpPr>
            <p:cNvPr id="32" name="Rectangle 31"/>
            <p:cNvSpPr/>
            <p:nvPr/>
          </p:nvSpPr>
          <p:spPr>
            <a:xfrm>
              <a:off x="914400" y="1905000"/>
              <a:ext cx="13716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61722" y="2057400"/>
              <a:ext cx="971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Item2</a:t>
              </a:r>
              <a:endParaRPr lang="en-US" sz="20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267200" y="2133600"/>
            <a:ext cx="1371600" cy="762000"/>
            <a:chOff x="914400" y="1905000"/>
            <a:chExt cx="1371600" cy="762000"/>
          </a:xfrm>
        </p:grpSpPr>
        <p:sp>
          <p:nvSpPr>
            <p:cNvPr id="37" name="Rectangle 36"/>
            <p:cNvSpPr/>
            <p:nvPr/>
          </p:nvSpPr>
          <p:spPr>
            <a:xfrm>
              <a:off x="914400" y="1905000"/>
              <a:ext cx="13716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61722" y="2057400"/>
              <a:ext cx="971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Item3</a:t>
              </a:r>
              <a:endParaRPr lang="en-US" sz="20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973336" y="213360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7033616" y="3249483"/>
            <a:ext cx="1729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processing()</a:t>
            </a:r>
            <a:endParaRPr lang="en-US" sz="24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153400" y="2686110"/>
            <a:ext cx="0" cy="456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934200" y="268611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033616" y="3150632"/>
            <a:ext cx="1651742" cy="659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295400" y="5945558"/>
            <a:ext cx="1371600" cy="762000"/>
            <a:chOff x="914400" y="1905000"/>
            <a:chExt cx="1371600" cy="762000"/>
          </a:xfrm>
        </p:grpSpPr>
        <p:sp>
          <p:nvSpPr>
            <p:cNvPr id="42" name="Rectangle 41"/>
            <p:cNvSpPr/>
            <p:nvPr/>
          </p:nvSpPr>
          <p:spPr>
            <a:xfrm>
              <a:off x="914400" y="1905000"/>
              <a:ext cx="13716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61722" y="2057400"/>
              <a:ext cx="971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Item1</a:t>
              </a:r>
              <a:endParaRPr lang="en-US" sz="2000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200400" y="5924893"/>
            <a:ext cx="1371600" cy="762000"/>
            <a:chOff x="914400" y="1905000"/>
            <a:chExt cx="1371600" cy="762000"/>
          </a:xfrm>
        </p:grpSpPr>
        <p:sp>
          <p:nvSpPr>
            <p:cNvPr id="45" name="Rectangle 44"/>
            <p:cNvSpPr/>
            <p:nvPr/>
          </p:nvSpPr>
          <p:spPr>
            <a:xfrm>
              <a:off x="914400" y="1905000"/>
              <a:ext cx="13716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61722" y="2057400"/>
              <a:ext cx="971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Item2</a:t>
              </a:r>
              <a:endParaRPr lang="en-US" sz="2000" b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105400" y="5924893"/>
            <a:ext cx="1371600" cy="762000"/>
            <a:chOff x="914400" y="1905000"/>
            <a:chExt cx="1371600" cy="762000"/>
          </a:xfrm>
        </p:grpSpPr>
        <p:sp>
          <p:nvSpPr>
            <p:cNvPr id="48" name="Rectangle 47"/>
            <p:cNvSpPr/>
            <p:nvPr/>
          </p:nvSpPr>
          <p:spPr>
            <a:xfrm>
              <a:off x="914400" y="1905000"/>
              <a:ext cx="13716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61722" y="2057400"/>
              <a:ext cx="971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Item3</a:t>
              </a:r>
              <a:endParaRPr lang="en-US" sz="2000" b="1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811536" y="592489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56" name="Rectangle 55"/>
          <p:cNvSpPr/>
          <p:nvPr/>
        </p:nvSpPr>
        <p:spPr>
          <a:xfrm>
            <a:off x="990600" y="4572000"/>
            <a:ext cx="2954634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009322" y="4595372"/>
            <a:ext cx="3012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Visitor</a:t>
            </a:r>
          </a:p>
          <a:p>
            <a:r>
              <a:rPr lang="en-US" sz="2000" b="1" dirty="0" smtClean="0"/>
              <a:t>(An object of processing)</a:t>
            </a:r>
            <a:endParaRPr lang="en-US" sz="2000" b="1" dirty="0"/>
          </a:p>
        </p:txBody>
      </p:sp>
      <p:cxnSp>
        <p:nvCxnSpPr>
          <p:cNvPr id="58" name="Curved Connector 57"/>
          <p:cNvCxnSpPr>
            <a:endCxn id="42" idx="0"/>
          </p:cNvCxnSpPr>
          <p:nvPr/>
        </p:nvCxnSpPr>
        <p:spPr>
          <a:xfrm>
            <a:off x="1295400" y="5334000"/>
            <a:ext cx="685800" cy="61155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>
            <a:off x="2088502" y="5478191"/>
            <a:ext cx="1645297" cy="473139"/>
          </a:xfrm>
          <a:custGeom>
            <a:avLst/>
            <a:gdLst>
              <a:gd name="connsiteX0" fmla="*/ 0 w 1754155"/>
              <a:gd name="connsiteY0" fmla="*/ 473139 h 473139"/>
              <a:gd name="connsiteX1" fmla="*/ 615820 w 1754155"/>
              <a:gd name="connsiteY1" fmla="*/ 43931 h 473139"/>
              <a:gd name="connsiteX2" fmla="*/ 1436914 w 1754155"/>
              <a:gd name="connsiteY2" fmla="*/ 62592 h 473139"/>
              <a:gd name="connsiteX3" fmla="*/ 1754155 w 1754155"/>
              <a:gd name="connsiteY3" fmla="*/ 473139 h 47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4155" h="473139">
                <a:moveTo>
                  <a:pt x="0" y="473139"/>
                </a:moveTo>
                <a:cubicBezTo>
                  <a:pt x="188167" y="292747"/>
                  <a:pt x="376334" y="112355"/>
                  <a:pt x="615820" y="43931"/>
                </a:cubicBezTo>
                <a:cubicBezTo>
                  <a:pt x="855306" y="-24493"/>
                  <a:pt x="1247192" y="-8943"/>
                  <a:pt x="1436914" y="62592"/>
                </a:cubicBezTo>
                <a:cubicBezTo>
                  <a:pt x="1626637" y="134127"/>
                  <a:pt x="1690396" y="303633"/>
                  <a:pt x="1754155" y="473139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4038600" y="5451754"/>
            <a:ext cx="1645297" cy="473139"/>
          </a:xfrm>
          <a:custGeom>
            <a:avLst/>
            <a:gdLst>
              <a:gd name="connsiteX0" fmla="*/ 0 w 1754155"/>
              <a:gd name="connsiteY0" fmla="*/ 473139 h 473139"/>
              <a:gd name="connsiteX1" fmla="*/ 615820 w 1754155"/>
              <a:gd name="connsiteY1" fmla="*/ 43931 h 473139"/>
              <a:gd name="connsiteX2" fmla="*/ 1436914 w 1754155"/>
              <a:gd name="connsiteY2" fmla="*/ 62592 h 473139"/>
              <a:gd name="connsiteX3" fmla="*/ 1754155 w 1754155"/>
              <a:gd name="connsiteY3" fmla="*/ 473139 h 47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4155" h="473139">
                <a:moveTo>
                  <a:pt x="0" y="473139"/>
                </a:moveTo>
                <a:cubicBezTo>
                  <a:pt x="188167" y="292747"/>
                  <a:pt x="376334" y="112355"/>
                  <a:pt x="615820" y="43931"/>
                </a:cubicBezTo>
                <a:cubicBezTo>
                  <a:pt x="855306" y="-24493"/>
                  <a:pt x="1247192" y="-8943"/>
                  <a:pt x="1436914" y="62592"/>
                </a:cubicBezTo>
                <a:cubicBezTo>
                  <a:pt x="1626637" y="134127"/>
                  <a:pt x="1690396" y="303633"/>
                  <a:pt x="1754155" y="473139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5974703" y="5467693"/>
            <a:ext cx="1645297" cy="473139"/>
          </a:xfrm>
          <a:custGeom>
            <a:avLst/>
            <a:gdLst>
              <a:gd name="connsiteX0" fmla="*/ 0 w 1754155"/>
              <a:gd name="connsiteY0" fmla="*/ 473139 h 473139"/>
              <a:gd name="connsiteX1" fmla="*/ 615820 w 1754155"/>
              <a:gd name="connsiteY1" fmla="*/ 43931 h 473139"/>
              <a:gd name="connsiteX2" fmla="*/ 1436914 w 1754155"/>
              <a:gd name="connsiteY2" fmla="*/ 62592 h 473139"/>
              <a:gd name="connsiteX3" fmla="*/ 1754155 w 1754155"/>
              <a:gd name="connsiteY3" fmla="*/ 473139 h 47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4155" h="473139">
                <a:moveTo>
                  <a:pt x="0" y="473139"/>
                </a:moveTo>
                <a:cubicBezTo>
                  <a:pt x="188167" y="292747"/>
                  <a:pt x="376334" y="112355"/>
                  <a:pt x="615820" y="43931"/>
                </a:cubicBezTo>
                <a:cubicBezTo>
                  <a:pt x="855306" y="-24493"/>
                  <a:pt x="1247192" y="-8943"/>
                  <a:pt x="1436914" y="62592"/>
                </a:cubicBezTo>
                <a:cubicBezTo>
                  <a:pt x="1626637" y="134127"/>
                  <a:pt x="1690396" y="303633"/>
                  <a:pt x="1754155" y="473139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200" y="1600200"/>
            <a:ext cx="2597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Non-Visitor Design: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76200" y="4034135"/>
            <a:ext cx="1980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Visitor Design: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3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Design Pattern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1676400"/>
            <a:ext cx="2438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856" y="1885890"/>
            <a:ext cx="1107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Visitable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86517" y="2343090"/>
            <a:ext cx="171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+accept(Visitor)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1447800"/>
            <a:ext cx="2743200" cy="2116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81656" y="1657290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Visitor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03200" y="2086498"/>
            <a:ext cx="1366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+visit(Item1)</a:t>
            </a:r>
          </a:p>
          <a:p>
            <a:r>
              <a:rPr lang="en-US" dirty="0" smtClean="0"/>
              <a:t>+visit(Item2)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0" y="4648200"/>
            <a:ext cx="32766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47619" y="4705290"/>
            <a:ext cx="1830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ConcreteVisitor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5029200"/>
            <a:ext cx="2336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visit(Item1):</a:t>
            </a:r>
          </a:p>
          <a:p>
            <a:r>
              <a:rPr lang="en-US" dirty="0" smtClean="0"/>
              <a:t>// processing for Item1</a:t>
            </a:r>
          </a:p>
          <a:p>
            <a:r>
              <a:rPr lang="en-US" dirty="0" smtClean="0"/>
              <a:t>visit(Item2):</a:t>
            </a:r>
          </a:p>
          <a:p>
            <a:r>
              <a:rPr lang="en-US" dirty="0" smtClean="0"/>
              <a:t>// processing for Item2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7" idx="2"/>
          </p:cNvCxnSpPr>
          <p:nvPr/>
        </p:nvCxnSpPr>
        <p:spPr>
          <a:xfrm flipV="1">
            <a:off x="2514600" y="3563826"/>
            <a:ext cx="0" cy="1084374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495800" y="3886200"/>
            <a:ext cx="1897468" cy="1318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781419" y="3943290"/>
            <a:ext cx="80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Item1</a:t>
            </a:r>
            <a:endParaRPr lang="en-US" sz="2000" b="1" dirty="0"/>
          </a:p>
        </p:txBody>
      </p:sp>
      <p:cxnSp>
        <p:nvCxnSpPr>
          <p:cNvPr id="20" name="Straight Arrow Connector 19"/>
          <p:cNvCxnSpPr>
            <a:stCxn id="18" idx="0"/>
          </p:cNvCxnSpPr>
          <p:nvPr/>
        </p:nvCxnSpPr>
        <p:spPr>
          <a:xfrm flipV="1">
            <a:off x="5444534" y="2895600"/>
            <a:ext cx="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0" y="4466272"/>
            <a:ext cx="1821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accept(Visitor v):</a:t>
            </a:r>
          </a:p>
          <a:p>
            <a:r>
              <a:rPr lang="en-US" dirty="0" err="1" smtClean="0"/>
              <a:t>v.visit</a:t>
            </a:r>
            <a:r>
              <a:rPr lang="en-US" dirty="0" smtClean="0"/>
              <a:t>(this)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943600" y="5334000"/>
            <a:ext cx="1897468" cy="1318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29219" y="5391090"/>
            <a:ext cx="80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Item2</a:t>
            </a:r>
            <a:endParaRPr lang="en-US" sz="2000" b="1" dirty="0"/>
          </a:p>
        </p:txBody>
      </p:sp>
      <p:cxnSp>
        <p:nvCxnSpPr>
          <p:cNvPr id="29" name="Straight Arrow Connector 28"/>
          <p:cNvCxnSpPr>
            <a:stCxn id="27" idx="0"/>
          </p:cNvCxnSpPr>
          <p:nvPr/>
        </p:nvCxnSpPr>
        <p:spPr>
          <a:xfrm flipV="1">
            <a:off x="6892334" y="2895600"/>
            <a:ext cx="0" cy="24384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9800" y="5914072"/>
            <a:ext cx="1821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accept(Visitor v):</a:t>
            </a:r>
          </a:p>
          <a:p>
            <a:r>
              <a:rPr lang="en-US" dirty="0" err="1" smtClean="0"/>
              <a:t>v.visit</a:t>
            </a:r>
            <a:r>
              <a:rPr lang="en-US" dirty="0" smtClean="0"/>
              <a:t>(this)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088624" y="5029200"/>
            <a:ext cx="407176" cy="0"/>
          </a:xfrm>
          <a:prstGeom prst="straightConnector1">
            <a:avLst/>
          </a:prstGeom>
          <a:ln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038600" y="6248400"/>
            <a:ext cx="1905000" cy="0"/>
          </a:xfrm>
          <a:prstGeom prst="straightConnector1">
            <a:avLst/>
          </a:prstGeom>
          <a:ln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77775" y="580870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9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Visitor Design Pattern: Visitor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794570"/>
            <a:ext cx="46003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// Visitor.java</a:t>
            </a:r>
          </a:p>
          <a:p>
            <a:r>
              <a:rPr lang="en-US" sz="3200" dirty="0" smtClean="0"/>
              <a:t>public </a:t>
            </a:r>
            <a:r>
              <a:rPr lang="en-US" sz="3200" dirty="0"/>
              <a:t>interface Visitor {</a:t>
            </a:r>
          </a:p>
          <a:p>
            <a:r>
              <a:rPr lang="en-US" sz="3200" dirty="0"/>
              <a:t>	void visit(Book b);</a:t>
            </a:r>
          </a:p>
          <a:p>
            <a:r>
              <a:rPr lang="en-US" sz="3200" dirty="0"/>
              <a:t>	void visit(CD c);</a:t>
            </a:r>
          </a:p>
          <a:p>
            <a:r>
              <a:rPr lang="en-US" sz="3200" dirty="0"/>
              <a:t>	void visit(Clothing c</a:t>
            </a:r>
            <a:r>
              <a:rPr lang="en-US" sz="3200" dirty="0" smtClean="0"/>
              <a:t>);</a:t>
            </a:r>
            <a:endParaRPr lang="en-US" sz="3200" dirty="0"/>
          </a:p>
          <a:p>
            <a:r>
              <a:rPr lang="en-US" sz="3200" dirty="0"/>
              <a:t>}</a:t>
            </a:r>
          </a:p>
          <a:p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5042118"/>
            <a:ext cx="731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-Different visit methods for different object types to be processed</a:t>
            </a:r>
          </a:p>
          <a:p>
            <a:r>
              <a:rPr lang="en-US" sz="2800" dirty="0" smtClean="0"/>
              <a:t>-Later, use method overloading to pick the method for processing (instead of if-then-else)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341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PostageVisitor.java : concrete class implements Visitor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696283"/>
            <a:ext cx="680186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PostageVisitor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Visitor {</a:t>
            </a:r>
          </a:p>
          <a:p>
            <a:endParaRPr lang="en-US" dirty="0">
              <a:latin typeface="Courier New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private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total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=0;</a:t>
            </a:r>
          </a:p>
          <a:p>
            <a:endParaRPr lang="en-US" dirty="0" smtClean="0">
              <a:solidFill>
                <a:srgbClr val="646464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646464"/>
                </a:solidFill>
                <a:latin typeface="Courier New"/>
              </a:rPr>
              <a:t>  @</a:t>
            </a:r>
            <a:r>
              <a:rPr lang="en-US" dirty="0">
                <a:solidFill>
                  <a:srgbClr val="646464"/>
                </a:solidFill>
                <a:highlight>
                  <a:srgbClr val="D4D4D4"/>
                </a:highlight>
                <a:latin typeface="Courier New"/>
              </a:rPr>
              <a:t>Override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visit(Book b) {</a:t>
            </a:r>
          </a:p>
          <a:p>
            <a:r>
              <a:rPr lang="en-US" dirty="0" smtClean="0">
                <a:solidFill>
                  <a:srgbClr val="0000C0"/>
                </a:solidFill>
                <a:latin typeface="Courier New"/>
              </a:rPr>
              <a:t>    total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+=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b.getWeight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() * 5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>
              <a:latin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endParaRPr lang="en-US" dirty="0">
              <a:latin typeface="Courier New"/>
            </a:endParaRPr>
          </a:p>
          <a:p>
            <a:r>
              <a:rPr lang="en-US" dirty="0" smtClean="0">
                <a:solidFill>
                  <a:srgbClr val="646464"/>
                </a:solidFill>
                <a:latin typeface="Courier New"/>
              </a:rPr>
              <a:t>  @</a:t>
            </a:r>
            <a:r>
              <a:rPr lang="en-US" dirty="0">
                <a:solidFill>
                  <a:srgbClr val="646464"/>
                </a:solidFill>
                <a:highlight>
                  <a:srgbClr val="D4D4D4"/>
                </a:highlight>
                <a:latin typeface="Courier New"/>
              </a:rPr>
              <a:t>Override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visit(CD c) {</a:t>
            </a:r>
          </a:p>
          <a:p>
            <a:r>
              <a:rPr lang="en-US" dirty="0" smtClean="0">
                <a:latin typeface="Courier New"/>
              </a:rPr>
              <a:t>    ...</a:t>
            </a:r>
            <a:endParaRPr lang="en-US" dirty="0">
              <a:latin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endParaRPr lang="en-US" dirty="0">
              <a:latin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5950803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-Concrete implementation of Visitor provides the specifics of what to do with different object types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512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Visitable</a:t>
            </a:r>
            <a:r>
              <a:rPr lang="en-US" dirty="0"/>
              <a:t>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1828800"/>
            <a:ext cx="40446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Visitable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en-US" dirty="0">
              <a:latin typeface="Courier New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void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accept(Visitor v);</a:t>
            </a:r>
          </a:p>
          <a:p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3853190"/>
            <a:ext cx="5201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 Allows the Visitor to be passed 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030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817</Words>
  <Application>Microsoft Macintosh PowerPoint</Application>
  <PresentationFormat>On-screen Show (4:3)</PresentationFormat>
  <Paragraphs>158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Introduction to Information Systems and Programming</vt:lpstr>
      <vt:lpstr>Visitor</vt:lpstr>
      <vt:lpstr>Example: Postage</vt:lpstr>
      <vt:lpstr>Non-visitor design</vt:lpstr>
      <vt:lpstr>Visitor Design Pattern is a more OO way to perform operation on a list of items</vt:lpstr>
      <vt:lpstr>Visitor Design Pattern </vt:lpstr>
      <vt:lpstr>Visitor Design Pattern: Visitor Interface</vt:lpstr>
      <vt:lpstr>PostageVisitor.java : concrete class implements Visitor</vt:lpstr>
      <vt:lpstr>Visitable Interface</vt:lpstr>
      <vt:lpstr>Item implements Visitable</vt:lpstr>
      <vt:lpstr>Test.java</vt:lpstr>
      <vt:lpstr>Advantage of Visitor</vt:lpstr>
      <vt:lpstr>Activity</vt:lpstr>
      <vt:lpstr>Activity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Cheung Ngai Man</dc:creator>
  <cp:lastModifiedBy>Ngai-Man (Man) Cheung</cp:lastModifiedBy>
  <cp:revision>138</cp:revision>
  <cp:lastPrinted>2018-10-09T00:11:13Z</cp:lastPrinted>
  <dcterms:created xsi:type="dcterms:W3CDTF">2006-08-16T00:00:00Z</dcterms:created>
  <dcterms:modified xsi:type="dcterms:W3CDTF">2018-10-09T00:34:42Z</dcterms:modified>
</cp:coreProperties>
</file>