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9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03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81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803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50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11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23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6996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49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5526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596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892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6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1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30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7915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28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77195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343AA9-FDC1-341A-04D2-E84BEB65727D}"/>
              </a:ext>
            </a:extLst>
          </p:cNvPr>
          <p:cNvPicPr>
            <a:picLocks noChangeAspect="1"/>
          </p:cNvPicPr>
          <p:nvPr/>
        </p:nvPicPr>
        <p:blipFill>
          <a:blip r:embed="rId2"/>
          <a:stretch>
            <a:fillRect/>
          </a:stretch>
        </p:blipFill>
        <p:spPr>
          <a:xfrm>
            <a:off x="-1" y="69669"/>
            <a:ext cx="5148943" cy="1911531"/>
          </a:xfrm>
          <a:prstGeom prst="rect">
            <a:avLst/>
          </a:prstGeom>
        </p:spPr>
      </p:pic>
      <p:sp>
        <p:nvSpPr>
          <p:cNvPr id="2" name="Title 1">
            <a:extLst>
              <a:ext uri="{FF2B5EF4-FFF2-40B4-BE49-F238E27FC236}">
                <a16:creationId xmlns:a16="http://schemas.microsoft.com/office/drawing/2014/main" id="{7537DB74-6E87-E018-9D58-3C4082727D70}"/>
              </a:ext>
            </a:extLst>
          </p:cNvPr>
          <p:cNvSpPr>
            <a:spLocks noGrp="1" noRot="1" noMove="1" noResize="1" noEditPoints="1" noAdjustHandles="1" noChangeArrowheads="1" noChangeShapeType="1"/>
          </p:cNvSpPr>
          <p:nvPr>
            <p:ph type="ctrTitle"/>
          </p:nvPr>
        </p:nvSpPr>
        <p:spPr>
          <a:xfrm>
            <a:off x="0" y="0"/>
            <a:ext cx="9274003" cy="4050836"/>
          </a:xfrm>
        </p:spPr>
        <p:txBody>
          <a:bodyPr/>
          <a:lstStyle/>
          <a:p>
            <a:pPr algn="l"/>
            <a:r>
              <a:rPr lang="en-IN" sz="2800" dirty="0">
                <a:solidFill>
                  <a:srgbClr val="00B0F0"/>
                </a:solidFill>
              </a:rPr>
              <a:t>Summer Training Presentation on</a:t>
            </a:r>
          </a:p>
        </p:txBody>
      </p:sp>
      <p:sp>
        <p:nvSpPr>
          <p:cNvPr id="3" name="Subtitle 2">
            <a:extLst>
              <a:ext uri="{FF2B5EF4-FFF2-40B4-BE49-F238E27FC236}">
                <a16:creationId xmlns:a16="http://schemas.microsoft.com/office/drawing/2014/main" id="{D17E0E3D-6F40-2964-D043-210BE709C11E}"/>
              </a:ext>
            </a:extLst>
          </p:cNvPr>
          <p:cNvSpPr>
            <a:spLocks noGrp="1"/>
          </p:cNvSpPr>
          <p:nvPr>
            <p:ph type="subTitle" idx="1"/>
          </p:nvPr>
        </p:nvSpPr>
        <p:spPr>
          <a:xfrm>
            <a:off x="0" y="4050836"/>
            <a:ext cx="9274003" cy="2807163"/>
          </a:xfrm>
        </p:spPr>
        <p:txBody>
          <a:bodyPr>
            <a:normAutofit/>
          </a:bodyPr>
          <a:lstStyle/>
          <a:p>
            <a:pPr algn="l"/>
            <a:r>
              <a:rPr lang="en-IN" sz="4800" b="1" dirty="0">
                <a:solidFill>
                  <a:srgbClr val="00B0F0"/>
                </a:solidFill>
                <a:latin typeface="Times New Roman" panose="02020603050405020304" pitchFamily="18" charset="0"/>
                <a:cs typeface="Times New Roman" panose="02020603050405020304" pitchFamily="18" charset="0"/>
              </a:rPr>
              <a:t>C and C++ by Board Infinity</a:t>
            </a:r>
          </a:p>
          <a:p>
            <a:endParaRPr lang="en-IN" sz="3200" b="1" dirty="0">
              <a:solidFill>
                <a:srgbClr val="00B0F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By-</a:t>
            </a:r>
          </a:p>
          <a:p>
            <a:r>
              <a:rPr lang="en-IN" sz="2000" b="1" dirty="0">
                <a:solidFill>
                  <a:srgbClr val="0070C0"/>
                </a:solidFill>
                <a:latin typeface="Times New Roman" panose="02020603050405020304" pitchFamily="18" charset="0"/>
                <a:cs typeface="Times New Roman" panose="02020603050405020304" pitchFamily="18" charset="0"/>
              </a:rPr>
              <a:t>Sudhanshu Ranjan</a:t>
            </a:r>
          </a:p>
          <a:p>
            <a:r>
              <a:rPr lang="en-IN" sz="2000" b="1" dirty="0">
                <a:solidFill>
                  <a:srgbClr val="0070C0"/>
                </a:solidFill>
                <a:latin typeface="Times New Roman" panose="02020603050405020304" pitchFamily="18" charset="0"/>
                <a:cs typeface="Times New Roman" panose="02020603050405020304" pitchFamily="18" charset="0"/>
              </a:rPr>
              <a:t>12008298</a:t>
            </a: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a:p>
            <a:pPr algn="l"/>
            <a:endParaRPr lang="en-IN" sz="3200" b="1" dirty="0">
              <a:solidFill>
                <a:srgbClr val="00B0F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ECFF8F3-3D63-5CB1-2AC3-F81C0ACAD84B}"/>
              </a:ext>
            </a:extLst>
          </p:cNvPr>
          <p:cNvPicPr>
            <a:picLocks noChangeAspect="1"/>
          </p:cNvPicPr>
          <p:nvPr/>
        </p:nvPicPr>
        <p:blipFill>
          <a:blip r:embed="rId3"/>
          <a:stretch>
            <a:fillRect/>
          </a:stretch>
        </p:blipFill>
        <p:spPr>
          <a:xfrm>
            <a:off x="10646229" y="0"/>
            <a:ext cx="45719" cy="644016"/>
          </a:xfrm>
          <a:prstGeom prst="rect">
            <a:avLst/>
          </a:prstGeom>
        </p:spPr>
      </p:pic>
    </p:spTree>
    <p:extLst>
      <p:ext uri="{BB962C8B-B14F-4D97-AF65-F5344CB8AC3E}">
        <p14:creationId xmlns:p14="http://schemas.microsoft.com/office/powerpoint/2010/main" val="1322658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0B052554-FD80-DAEA-6FED-41A83868CDA5}"/>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500">
                <a:solidFill>
                  <a:schemeClr val="bg1"/>
                </a:solidFill>
              </a:rPr>
              <a:t>Inheritance &amp; Polymorphism </a:t>
            </a:r>
          </a:p>
          <a:p>
            <a:pPr>
              <a:lnSpc>
                <a:spcPct val="90000"/>
              </a:lnSpc>
              <a:spcBef>
                <a:spcPts val="1000"/>
              </a:spcBef>
              <a:buClr>
                <a:schemeClr val="accent1"/>
              </a:buClr>
              <a:buSzPct val="80000"/>
              <a:buFont typeface="Wingdings 3" charset="2"/>
              <a:buChar char=""/>
            </a:pPr>
            <a:r>
              <a:rPr lang="en-US" sz="1500">
                <a:solidFill>
                  <a:schemeClr val="bg1"/>
                </a:solidFill>
              </a:rPr>
              <a:t>    Single Inheritance</a:t>
            </a:r>
          </a:p>
          <a:p>
            <a:pPr>
              <a:lnSpc>
                <a:spcPct val="90000"/>
              </a:lnSpc>
              <a:spcBef>
                <a:spcPts val="1000"/>
              </a:spcBef>
              <a:buClr>
                <a:schemeClr val="accent1"/>
              </a:buClr>
              <a:buSzPct val="80000"/>
              <a:buFont typeface="Wingdings 3" charset="2"/>
              <a:buChar char=""/>
            </a:pPr>
            <a:r>
              <a:rPr lang="en-US" sz="1500">
                <a:solidFill>
                  <a:schemeClr val="bg1"/>
                </a:solidFill>
              </a:rPr>
              <a:t>    Multiple Inheritance</a:t>
            </a:r>
          </a:p>
          <a:p>
            <a:pPr>
              <a:lnSpc>
                <a:spcPct val="90000"/>
              </a:lnSpc>
              <a:spcBef>
                <a:spcPts val="1000"/>
              </a:spcBef>
              <a:buClr>
                <a:schemeClr val="accent1"/>
              </a:buClr>
              <a:buSzPct val="80000"/>
              <a:buFont typeface="Wingdings 3" charset="2"/>
              <a:buChar char=""/>
            </a:pPr>
            <a:r>
              <a:rPr lang="en-US" sz="1500">
                <a:solidFill>
                  <a:schemeClr val="bg1"/>
                </a:solidFill>
              </a:rPr>
              <a:t>    Hierarchical Inheritance</a:t>
            </a:r>
          </a:p>
          <a:p>
            <a:pPr>
              <a:lnSpc>
                <a:spcPct val="90000"/>
              </a:lnSpc>
              <a:spcBef>
                <a:spcPts val="1000"/>
              </a:spcBef>
              <a:buClr>
                <a:schemeClr val="accent1"/>
              </a:buClr>
              <a:buSzPct val="80000"/>
              <a:buFont typeface="Wingdings 3" charset="2"/>
              <a:buChar char=""/>
            </a:pPr>
            <a:r>
              <a:rPr lang="en-US" sz="1500">
                <a:solidFill>
                  <a:schemeClr val="bg1"/>
                </a:solidFill>
              </a:rPr>
              <a:t>    Multilevel Inheritance</a:t>
            </a:r>
          </a:p>
          <a:p>
            <a:pPr>
              <a:lnSpc>
                <a:spcPct val="90000"/>
              </a:lnSpc>
              <a:spcBef>
                <a:spcPts val="1000"/>
              </a:spcBef>
              <a:buClr>
                <a:schemeClr val="accent1"/>
              </a:buClr>
              <a:buSzPct val="80000"/>
              <a:buFont typeface="Wingdings 3" charset="2"/>
              <a:buChar char=""/>
            </a:pPr>
            <a:r>
              <a:rPr lang="en-US" sz="1500">
                <a:solidFill>
                  <a:schemeClr val="bg1"/>
                </a:solidFill>
              </a:rPr>
              <a:t>    Hybrid Inheritance</a:t>
            </a:r>
          </a:p>
          <a:p>
            <a:pPr marL="285750" indent="-285750">
              <a:lnSpc>
                <a:spcPct val="90000"/>
              </a:lnSpc>
              <a:spcBef>
                <a:spcPts val="1000"/>
              </a:spcBef>
              <a:buClr>
                <a:schemeClr val="accent1"/>
              </a:buClr>
              <a:buSzPct val="80000"/>
              <a:buFont typeface="Wingdings 3" charset="2"/>
              <a:buChar char=""/>
            </a:pPr>
            <a:r>
              <a:rPr lang="en-US" sz="1500">
                <a:solidFill>
                  <a:schemeClr val="bg1"/>
                </a:solidFill>
              </a:rPr>
              <a:t>Constructor and Destructor Calls</a:t>
            </a:r>
          </a:p>
          <a:p>
            <a:pPr marL="285750" indent="-285750">
              <a:lnSpc>
                <a:spcPct val="90000"/>
              </a:lnSpc>
              <a:spcBef>
                <a:spcPts val="1000"/>
              </a:spcBef>
              <a:buClr>
                <a:schemeClr val="accent1"/>
              </a:buClr>
              <a:buSzPct val="80000"/>
              <a:buFont typeface="Wingdings 3" charset="2"/>
              <a:buChar char=""/>
            </a:pPr>
            <a:r>
              <a:rPr lang="en-US" sz="1500">
                <a:solidFill>
                  <a:schemeClr val="bg1"/>
                </a:solidFill>
              </a:rPr>
              <a:t>Input and Output in C++ Programs</a:t>
            </a:r>
          </a:p>
          <a:p>
            <a:pPr marL="285750" indent="-285750">
              <a:lnSpc>
                <a:spcPct val="90000"/>
              </a:lnSpc>
              <a:spcBef>
                <a:spcPts val="1000"/>
              </a:spcBef>
              <a:buClr>
                <a:schemeClr val="accent1"/>
              </a:buClr>
              <a:buSzPct val="80000"/>
              <a:buFont typeface="Wingdings 3" charset="2"/>
              <a:buChar char=""/>
            </a:pPr>
            <a:r>
              <a:rPr lang="en-US" sz="1500">
                <a:solidFill>
                  <a:schemeClr val="bg1"/>
                </a:solidFill>
              </a:rPr>
              <a:t>Exception Handling</a:t>
            </a:r>
          </a:p>
          <a:p>
            <a:pPr marL="285750" indent="-285750">
              <a:lnSpc>
                <a:spcPct val="90000"/>
              </a:lnSpc>
              <a:spcBef>
                <a:spcPts val="1000"/>
              </a:spcBef>
              <a:buClr>
                <a:schemeClr val="accent1"/>
              </a:buClr>
              <a:buSzPct val="80000"/>
              <a:buFont typeface="Wingdings 3" charset="2"/>
              <a:buChar char=""/>
            </a:pPr>
            <a:r>
              <a:rPr lang="en-US" sz="1500">
                <a:solidFill>
                  <a:schemeClr val="bg1"/>
                </a:solidFill>
              </a:rPr>
              <a:t>Advance in C++ Programming</a:t>
            </a:r>
          </a:p>
          <a:p>
            <a:pPr>
              <a:lnSpc>
                <a:spcPct val="90000"/>
              </a:lnSpc>
              <a:spcBef>
                <a:spcPts val="1000"/>
              </a:spcBef>
              <a:buClr>
                <a:schemeClr val="accent1"/>
              </a:buClr>
              <a:buSzPct val="80000"/>
              <a:buFont typeface="Wingdings 3" charset="2"/>
              <a:buChar char=""/>
            </a:pPr>
            <a:endParaRPr lang="en-US" sz="1500">
              <a:solidFill>
                <a:schemeClr val="bg1"/>
              </a:solidFill>
            </a:endParaRPr>
          </a:p>
        </p:txBody>
      </p:sp>
      <p:pic>
        <p:nvPicPr>
          <p:cNvPr id="4" name="Picture 3">
            <a:extLst>
              <a:ext uri="{FF2B5EF4-FFF2-40B4-BE49-F238E27FC236}">
                <a16:creationId xmlns:a16="http://schemas.microsoft.com/office/drawing/2014/main" id="{E323D3C4-2425-E65F-1197-81139963F3A7}"/>
              </a:ext>
            </a:extLst>
          </p:cNvPr>
          <p:cNvPicPr>
            <a:picLocks noChangeAspect="1"/>
          </p:cNvPicPr>
          <p:nvPr/>
        </p:nvPicPr>
        <p:blipFill>
          <a:blip r:embed="rId2"/>
          <a:stretch>
            <a:fillRect/>
          </a:stretch>
        </p:blipFill>
        <p:spPr>
          <a:xfrm>
            <a:off x="5716872" y="274320"/>
            <a:ext cx="6109368" cy="6177280"/>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4098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2A57-3351-71FB-D57C-E754F9F0A632}"/>
              </a:ext>
            </a:extLst>
          </p:cNvPr>
          <p:cNvSpPr>
            <a:spLocks noGrp="1"/>
          </p:cNvSpPr>
          <p:nvPr>
            <p:ph type="title"/>
          </p:nvPr>
        </p:nvSpPr>
        <p:spPr/>
        <p:txBody>
          <a:bodyPr/>
          <a:lstStyle/>
          <a:p>
            <a:r>
              <a:rPr kumimoji="0" lang="en-US" sz="36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Which project did I choose and why?</a:t>
            </a:r>
            <a:br>
              <a:rPr kumimoji="0" lang="en-US" sz="36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br>
            <a:endParaRPr lang="en-IN" dirty="0"/>
          </a:p>
        </p:txBody>
      </p:sp>
      <p:sp>
        <p:nvSpPr>
          <p:cNvPr id="3" name="Content Placeholder 2">
            <a:extLst>
              <a:ext uri="{FF2B5EF4-FFF2-40B4-BE49-F238E27FC236}">
                <a16:creationId xmlns:a16="http://schemas.microsoft.com/office/drawing/2014/main" id="{0F0B1716-EA39-E336-2BFA-C30BFF3FD818}"/>
              </a:ext>
            </a:extLst>
          </p:cNvPr>
          <p:cNvSpPr>
            <a:spLocks noGrp="1"/>
          </p:cNvSpPr>
          <p:nvPr>
            <p:ph idx="1"/>
          </p:nvPr>
        </p:nvSpPr>
        <p:spPr>
          <a:xfrm>
            <a:off x="677334" y="1544321"/>
            <a:ext cx="8596668" cy="4497042"/>
          </a:xfrm>
        </p:spPr>
        <p:txBody>
          <a:bodyPr/>
          <a:lstStyle/>
          <a:p>
            <a:pPr marL="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 have </a:t>
            </a:r>
            <a:r>
              <a:rPr lang="en-IN" sz="2400" dirty="0" err="1">
                <a:solidFill>
                  <a:schemeClr val="tx1">
                    <a:lumMod val="95000"/>
                    <a:lumOff val="5000"/>
                  </a:schemeClr>
                </a:solidFill>
                <a:latin typeface="Times New Roman" panose="02020603050405020304" pitchFamily="18" charset="0"/>
                <a:cs typeface="Times New Roman" panose="02020603050405020304" pitchFamily="18" charset="0"/>
              </a:rPr>
              <a:t>choosen</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Contact management system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as my mini project.</a:t>
            </a:r>
          </a:p>
          <a:p>
            <a:pPr marL="0" indent="0">
              <a:buNone/>
            </a:pPr>
            <a:endParaRPr lang="en-IN" dirty="0"/>
          </a:p>
          <a:p>
            <a:pPr marL="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Contact management as the name implies is a system that enables you to upkeep the personal contact numbers of the person. </a:t>
            </a:r>
          </a:p>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Benefits of Contact Management System-</a:t>
            </a:r>
          </a:p>
          <a:p>
            <a:pPr>
              <a:buFont typeface="Wingdings" panose="05000000000000000000" pitchFamily="2" charset="2"/>
              <a:buChar char="q"/>
            </a:pPr>
            <a:r>
              <a:rPr lang="en-IN" b="0" i="0" dirty="0">
                <a:solidFill>
                  <a:srgbClr val="2F2C2C"/>
                </a:solidFill>
                <a:effectLst/>
                <a:latin typeface="+mj-lt"/>
              </a:rPr>
              <a:t>Enhances customer relationships</a:t>
            </a:r>
          </a:p>
          <a:p>
            <a:pPr>
              <a:buFont typeface="Wingdings" panose="05000000000000000000" pitchFamily="2" charset="2"/>
              <a:buChar char="q"/>
            </a:pPr>
            <a:r>
              <a:rPr lang="en-IN" b="0" i="0" dirty="0">
                <a:solidFill>
                  <a:srgbClr val="2F2C2C"/>
                </a:solidFill>
                <a:effectLst/>
                <a:latin typeface="+mj-lt"/>
              </a:rPr>
              <a:t>Provides better customer insight</a:t>
            </a:r>
          </a:p>
          <a:p>
            <a:pPr>
              <a:buFont typeface="Wingdings" panose="05000000000000000000" pitchFamily="2" charset="2"/>
              <a:buChar char="q"/>
            </a:pPr>
            <a:r>
              <a:rPr lang="en-IN" b="0" i="0" dirty="0">
                <a:solidFill>
                  <a:srgbClr val="2F2C2C"/>
                </a:solidFill>
                <a:effectLst/>
                <a:latin typeface="+mj-lt"/>
              </a:rPr>
              <a:t>Boosts data organization &amp; productivity</a:t>
            </a:r>
          </a:p>
          <a:p>
            <a:pPr>
              <a:buFont typeface="Wingdings" panose="05000000000000000000" pitchFamily="2" charset="2"/>
              <a:buChar char="q"/>
            </a:pPr>
            <a:r>
              <a:rPr lang="en-IN" b="0" i="0" dirty="0">
                <a:solidFill>
                  <a:srgbClr val="2F2C2C"/>
                </a:solidFill>
                <a:effectLst/>
                <a:latin typeface="+mj-lt"/>
              </a:rPr>
              <a:t>Enhances customer satisfaction</a:t>
            </a:r>
          </a:p>
          <a:p>
            <a:pPr>
              <a:buFont typeface="Wingdings" panose="05000000000000000000" pitchFamily="2" charset="2"/>
              <a:buChar char="q"/>
            </a:pPr>
            <a:r>
              <a:rPr lang="en-IN" b="0" i="0" dirty="0">
                <a:solidFill>
                  <a:srgbClr val="2F2C2C"/>
                </a:solidFill>
                <a:effectLst/>
                <a:latin typeface="+mj-lt"/>
              </a:rPr>
              <a:t>Improves internal collaboration</a:t>
            </a:r>
          </a:p>
          <a:p>
            <a:pPr>
              <a:buFont typeface="Wingdings" panose="05000000000000000000" pitchFamily="2" charset="2"/>
              <a:buChar char="q"/>
            </a:pPr>
            <a:endParaRPr lang="en-IN" dirty="0"/>
          </a:p>
          <a:p>
            <a:pPr marL="0" indent="0">
              <a:buNone/>
            </a:pPr>
            <a:endParaRPr lang="en-IN" dirty="0"/>
          </a:p>
        </p:txBody>
      </p:sp>
    </p:spTree>
    <p:extLst>
      <p:ext uri="{BB962C8B-B14F-4D97-AF65-F5344CB8AC3E}">
        <p14:creationId xmlns:p14="http://schemas.microsoft.com/office/powerpoint/2010/main" val="10220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2E53-7DE6-0DBA-BF1A-AE8D1B34FBC0}"/>
              </a:ext>
            </a:extLst>
          </p:cNvPr>
          <p:cNvSpPr>
            <a:spLocks noGrp="1"/>
          </p:cNvSpPr>
          <p:nvPr>
            <p:ph type="title"/>
          </p:nvPr>
        </p:nvSpPr>
        <p:spPr>
          <a:xfrm>
            <a:off x="677334" y="609600"/>
            <a:ext cx="8596668" cy="741680"/>
          </a:xfrm>
        </p:spPr>
        <p:txBody>
          <a:bodyPr/>
          <a:lstStyle/>
          <a:p>
            <a:r>
              <a:rPr lang="en-IN" sz="3600" b="1" dirty="0">
                <a:solidFill>
                  <a:srgbClr val="0070C0"/>
                </a:solidFill>
                <a:latin typeface="Times New Roman" panose="02020603050405020304" pitchFamily="18" charset="0"/>
                <a:cs typeface="Times New Roman" panose="02020603050405020304" pitchFamily="18" charset="0"/>
              </a:rPr>
              <a:t>Contact management system</a:t>
            </a:r>
            <a:endParaRPr lang="en-IN" dirty="0">
              <a:solidFill>
                <a:srgbClr val="0070C0"/>
              </a:solidFill>
            </a:endParaRPr>
          </a:p>
        </p:txBody>
      </p:sp>
      <p:sp>
        <p:nvSpPr>
          <p:cNvPr id="3" name="Content Placeholder 2">
            <a:extLst>
              <a:ext uri="{FF2B5EF4-FFF2-40B4-BE49-F238E27FC236}">
                <a16:creationId xmlns:a16="http://schemas.microsoft.com/office/drawing/2014/main" id="{F8670FAC-A073-C257-E41F-89DC28FE1E67}"/>
              </a:ext>
            </a:extLst>
          </p:cNvPr>
          <p:cNvSpPr>
            <a:spLocks noGrp="1"/>
          </p:cNvSpPr>
          <p:nvPr>
            <p:ph idx="1"/>
          </p:nvPr>
        </p:nvSpPr>
        <p:spPr>
          <a:xfrm>
            <a:off x="677334" y="1493521"/>
            <a:ext cx="8596668" cy="4547842"/>
          </a:xfrm>
        </p:spPr>
        <p:txBody>
          <a:bodyPr>
            <a:normAutofit/>
          </a:bodyPr>
          <a:lstStyle/>
          <a:p>
            <a:pPr marL="0" indent="0">
              <a:buNone/>
            </a:pPr>
            <a:r>
              <a:rPr lang="en-US" dirty="0">
                <a:solidFill>
                  <a:schemeClr val="tx1">
                    <a:lumMod val="85000"/>
                    <a:lumOff val="15000"/>
                  </a:schemeClr>
                </a:solidFill>
              </a:rPr>
              <a:t>Project in Contact Management System is a simple console application without graphics. It is similar to the contact manager in cell phones. In this project, We can add, view, edit, search and delete contacts. All added and edited records are saved in a file.</a:t>
            </a:r>
          </a:p>
          <a:p>
            <a:pPr marL="0" indent="0">
              <a:buNone/>
            </a:pPr>
            <a:r>
              <a:rPr lang="en-US" dirty="0">
                <a:solidFill>
                  <a:schemeClr val="tx1">
                    <a:lumMod val="85000"/>
                    <a:lumOff val="15000"/>
                  </a:schemeClr>
                </a:solidFill>
              </a:rPr>
              <a:t>We can list contacts by name, phone no., address and email. Overall, understanding the simple source code of this project will teach you how to add, edit, search, list and remove data using a file.</a:t>
            </a:r>
          </a:p>
          <a:p>
            <a:pPr algn="l"/>
            <a:r>
              <a:rPr lang="en-US" b="0" i="0" dirty="0">
                <a:solidFill>
                  <a:schemeClr val="tx1">
                    <a:lumMod val="85000"/>
                    <a:lumOff val="15000"/>
                  </a:schemeClr>
                </a:solidFill>
                <a:effectLst/>
                <a:latin typeface="+mj-lt"/>
              </a:rPr>
              <a:t>Contact management involves recording and tracking clients and their contact details. This includes:</a:t>
            </a:r>
          </a:p>
          <a:p>
            <a:pPr algn="l">
              <a:buFont typeface="Arial" panose="020B0604020202020204" pitchFamily="34" charset="0"/>
              <a:buChar char="•"/>
            </a:pPr>
            <a:r>
              <a:rPr lang="en-US" b="0" i="0" dirty="0">
                <a:solidFill>
                  <a:schemeClr val="tx1">
                    <a:lumMod val="85000"/>
                    <a:lumOff val="15000"/>
                  </a:schemeClr>
                </a:solidFill>
                <a:effectLst/>
                <a:latin typeface="+mj-lt"/>
              </a:rPr>
              <a:t>smartphone numbers</a:t>
            </a:r>
          </a:p>
          <a:p>
            <a:pPr algn="l">
              <a:buFont typeface="Arial" panose="020B0604020202020204" pitchFamily="34" charset="0"/>
              <a:buChar char="•"/>
            </a:pPr>
            <a:r>
              <a:rPr lang="en-US" b="0" i="0" dirty="0">
                <a:solidFill>
                  <a:schemeClr val="tx1">
                    <a:lumMod val="85000"/>
                    <a:lumOff val="15000"/>
                  </a:schemeClr>
                </a:solidFill>
                <a:effectLst/>
                <a:latin typeface="+mj-lt"/>
              </a:rPr>
              <a:t>office numbers</a:t>
            </a:r>
          </a:p>
          <a:p>
            <a:pPr algn="l">
              <a:buFont typeface="Arial" panose="020B0604020202020204" pitchFamily="34" charset="0"/>
              <a:buChar char="•"/>
            </a:pPr>
            <a:r>
              <a:rPr lang="en-US" b="0" i="0" dirty="0">
                <a:solidFill>
                  <a:schemeClr val="tx1">
                    <a:lumMod val="85000"/>
                    <a:lumOff val="15000"/>
                  </a:schemeClr>
                </a:solidFill>
                <a:effectLst/>
                <a:latin typeface="+mj-lt"/>
              </a:rPr>
              <a:t>emails  </a:t>
            </a:r>
          </a:p>
          <a:p>
            <a:pPr algn="l">
              <a:buFont typeface="Arial" panose="020B0604020202020204" pitchFamily="34" charset="0"/>
              <a:buChar char="•"/>
            </a:pPr>
            <a:r>
              <a:rPr lang="en-US" b="0" i="0" dirty="0">
                <a:solidFill>
                  <a:schemeClr val="tx1">
                    <a:lumMod val="85000"/>
                    <a:lumOff val="15000"/>
                  </a:schemeClr>
                </a:solidFill>
                <a:effectLst/>
                <a:latin typeface="+mj-lt"/>
              </a:rPr>
              <a:t>social media information</a:t>
            </a:r>
          </a:p>
          <a:p>
            <a:pPr marL="0" indent="0">
              <a:buNone/>
            </a:pPr>
            <a:endParaRPr lang="en-IN" dirty="0">
              <a:solidFill>
                <a:schemeClr val="tx1">
                  <a:lumMod val="85000"/>
                  <a:lumOff val="15000"/>
                </a:schemeClr>
              </a:solidFill>
            </a:endParaRPr>
          </a:p>
        </p:txBody>
      </p:sp>
    </p:spTree>
    <p:extLst>
      <p:ext uri="{BB962C8B-B14F-4D97-AF65-F5344CB8AC3E}">
        <p14:creationId xmlns:p14="http://schemas.microsoft.com/office/powerpoint/2010/main" val="220669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808E-B219-A20B-6EFE-F4AF38D4D65E}"/>
              </a:ext>
            </a:extLst>
          </p:cNvPr>
          <p:cNvSpPr>
            <a:spLocks noGrp="1"/>
          </p:cNvSpPr>
          <p:nvPr>
            <p:ph type="title"/>
          </p:nvPr>
        </p:nvSpPr>
        <p:spPr>
          <a:xfrm>
            <a:off x="677334" y="711200"/>
            <a:ext cx="8596668" cy="690880"/>
          </a:xfrm>
        </p:spPr>
        <p:txBody>
          <a:bodyPr>
            <a:normAutofit/>
          </a:bodyPr>
          <a:lstStyle/>
          <a:p>
            <a:r>
              <a:rPr lang="en-IN" sz="2800" dirty="0">
                <a:solidFill>
                  <a:srgbClr val="0070C0"/>
                </a:solidFill>
              </a:rPr>
              <a:t>Concepts used to make Contact Management System</a:t>
            </a:r>
          </a:p>
        </p:txBody>
      </p:sp>
      <p:sp>
        <p:nvSpPr>
          <p:cNvPr id="3" name="Content Placeholder 2">
            <a:extLst>
              <a:ext uri="{FF2B5EF4-FFF2-40B4-BE49-F238E27FC236}">
                <a16:creationId xmlns:a16="http://schemas.microsoft.com/office/drawing/2014/main" id="{A642BEA2-1C8E-9B03-71A9-F260EF8CF5E5}"/>
              </a:ext>
            </a:extLst>
          </p:cNvPr>
          <p:cNvSpPr>
            <a:spLocks noGrp="1"/>
          </p:cNvSpPr>
          <p:nvPr>
            <p:ph idx="1"/>
          </p:nvPr>
        </p:nvSpPr>
        <p:spPr>
          <a:xfrm>
            <a:off x="677334" y="1503681"/>
            <a:ext cx="8596668" cy="4537682"/>
          </a:xfrm>
        </p:spPr>
        <p:txBody>
          <a:bodyPr>
            <a:normAutofit/>
          </a:bodyPr>
          <a:lstStyle/>
          <a:p>
            <a:pPr marL="0" indent="0">
              <a:buNone/>
            </a:pPr>
            <a:r>
              <a:rPr lang="en-IN" sz="2400" b="1" dirty="0"/>
              <a:t>File handling</a:t>
            </a:r>
          </a:p>
          <a:p>
            <a:pPr marL="0" indent="0">
              <a:buNone/>
            </a:pPr>
            <a:r>
              <a:rPr lang="en-US" sz="2000" dirty="0"/>
              <a:t>File handling has been used to record all the data in contact management systems.</a:t>
            </a:r>
          </a:p>
          <a:p>
            <a:pPr marL="0" indent="0">
              <a:buNone/>
            </a:pPr>
            <a:r>
              <a:rPr lang="en-US" sz="2000" dirty="0"/>
              <a:t>The other main things which used are data structure, functions, and pointers.</a:t>
            </a:r>
          </a:p>
          <a:p>
            <a:pPr>
              <a:buFont typeface="Wingdings" panose="05000000000000000000" pitchFamily="2" charset="2"/>
              <a:buChar char="Ø"/>
            </a:pPr>
            <a:r>
              <a:rPr lang="en-US" sz="2000" dirty="0">
                <a:solidFill>
                  <a:schemeClr val="tx1">
                    <a:lumMod val="85000"/>
                    <a:lumOff val="15000"/>
                  </a:schemeClr>
                </a:solidFill>
              </a:rPr>
              <a:t>File Handling is the storing of data in a file using a program. In C programming language, the programs store results, and other data of the program to a file using file handling in C. Also, we can extract/fetch data from a file to work with it in the program.</a:t>
            </a:r>
          </a:p>
          <a:p>
            <a:pPr>
              <a:buFont typeface="Wingdings" panose="05000000000000000000" pitchFamily="2" charset="2"/>
              <a:buChar char="Ø"/>
            </a:pPr>
            <a:r>
              <a:rPr lang="en-US" sz="2000" dirty="0">
                <a:solidFill>
                  <a:schemeClr val="tx1">
                    <a:lumMod val="85000"/>
                    <a:lumOff val="15000"/>
                  </a:schemeClr>
                </a:solidFill>
              </a:rPr>
              <a:t>The operations that we can perform on a File using file handing are-</a:t>
            </a:r>
          </a:p>
          <a:p>
            <a:pPr>
              <a:buFont typeface="Wingdings" panose="05000000000000000000" pitchFamily="2" charset="2"/>
              <a:buChar char="q"/>
            </a:pPr>
            <a:r>
              <a:rPr lang="en-IN" sz="2000" dirty="0">
                <a:solidFill>
                  <a:schemeClr val="tx1">
                    <a:lumMod val="85000"/>
                    <a:lumOff val="15000"/>
                  </a:schemeClr>
                </a:solidFill>
              </a:rPr>
              <a:t>Creating a new file</a:t>
            </a:r>
          </a:p>
        </p:txBody>
      </p:sp>
    </p:spTree>
    <p:extLst>
      <p:ext uri="{BB962C8B-B14F-4D97-AF65-F5344CB8AC3E}">
        <p14:creationId xmlns:p14="http://schemas.microsoft.com/office/powerpoint/2010/main" val="119481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0D31E648-A32D-1B03-C2C9-12A2E0B2CF39}"/>
              </a:ext>
            </a:extLst>
          </p:cNvPr>
          <p:cNvSpPr txBox="1"/>
          <p:nvPr/>
        </p:nvSpPr>
        <p:spPr>
          <a:xfrm>
            <a:off x="671361" y="1076961"/>
            <a:ext cx="2930517" cy="4964402"/>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Opening an existing file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Reading data from an existing file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Writing data to a file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Moving data to a specific location on the file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Closing the file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p:txBody>
      </p:sp>
      <p:pic>
        <p:nvPicPr>
          <p:cNvPr id="7" name="Picture 6">
            <a:extLst>
              <a:ext uri="{FF2B5EF4-FFF2-40B4-BE49-F238E27FC236}">
                <a16:creationId xmlns:a16="http://schemas.microsoft.com/office/drawing/2014/main" id="{77BD58EC-B2AA-8B0A-2AC1-4245D97C0916}"/>
              </a:ext>
            </a:extLst>
          </p:cNvPr>
          <p:cNvPicPr>
            <a:picLocks noChangeAspect="1"/>
          </p:cNvPicPr>
          <p:nvPr/>
        </p:nvPicPr>
        <p:blipFill>
          <a:blip r:embed="rId2"/>
          <a:stretch>
            <a:fillRect/>
          </a:stretch>
        </p:blipFill>
        <p:spPr>
          <a:xfrm>
            <a:off x="3854337" y="744924"/>
            <a:ext cx="5421162" cy="2331098"/>
          </a:xfrm>
          <a:prstGeom prst="rect">
            <a:avLst/>
          </a:prstGeom>
        </p:spPr>
      </p:pic>
      <p:pic>
        <p:nvPicPr>
          <p:cNvPr id="5" name="Picture 4">
            <a:extLst>
              <a:ext uri="{FF2B5EF4-FFF2-40B4-BE49-F238E27FC236}">
                <a16:creationId xmlns:a16="http://schemas.microsoft.com/office/drawing/2014/main" id="{5FCD0648-6B06-6FB4-3EC6-D9334AA7A452}"/>
              </a:ext>
            </a:extLst>
          </p:cNvPr>
          <p:cNvPicPr>
            <a:picLocks noChangeAspect="1"/>
          </p:cNvPicPr>
          <p:nvPr/>
        </p:nvPicPr>
        <p:blipFill>
          <a:blip r:embed="rId3"/>
          <a:stretch>
            <a:fillRect/>
          </a:stretch>
        </p:blipFill>
        <p:spPr>
          <a:xfrm>
            <a:off x="3854338" y="3554312"/>
            <a:ext cx="5421162" cy="2371757"/>
          </a:xfrm>
          <a:prstGeom prst="rect">
            <a:avLst/>
          </a:prstGeom>
        </p:spPr>
      </p:pic>
    </p:spTree>
    <p:extLst>
      <p:ext uri="{BB962C8B-B14F-4D97-AF65-F5344CB8AC3E}">
        <p14:creationId xmlns:p14="http://schemas.microsoft.com/office/powerpoint/2010/main" val="358523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8583-4FD9-BADE-557F-21020BB346D5}"/>
              </a:ext>
            </a:extLst>
          </p:cNvPr>
          <p:cNvSpPr>
            <a:spLocks noGrp="1"/>
          </p:cNvSpPr>
          <p:nvPr>
            <p:ph type="title"/>
          </p:nvPr>
        </p:nvSpPr>
        <p:spPr>
          <a:xfrm>
            <a:off x="677334" y="609600"/>
            <a:ext cx="8596668" cy="729343"/>
          </a:xfrm>
        </p:spPr>
        <p:txBody>
          <a:bodyPr/>
          <a:lstStyle/>
          <a:p>
            <a:r>
              <a:rPr lang="en-IN" dirty="0">
                <a:solidFill>
                  <a:srgbClr val="7030A0"/>
                </a:solidFill>
              </a:rPr>
              <a:t>About the Assignment</a:t>
            </a:r>
          </a:p>
        </p:txBody>
      </p:sp>
      <p:sp>
        <p:nvSpPr>
          <p:cNvPr id="3" name="Content Placeholder 2">
            <a:extLst>
              <a:ext uri="{FF2B5EF4-FFF2-40B4-BE49-F238E27FC236}">
                <a16:creationId xmlns:a16="http://schemas.microsoft.com/office/drawing/2014/main" id="{BDA02525-6CFB-C6E7-F245-DE13A5D8F3E8}"/>
              </a:ext>
            </a:extLst>
          </p:cNvPr>
          <p:cNvSpPr>
            <a:spLocks noGrp="1"/>
          </p:cNvSpPr>
          <p:nvPr>
            <p:ph idx="1"/>
          </p:nvPr>
        </p:nvSpPr>
        <p:spPr>
          <a:xfrm>
            <a:off x="677334" y="1338943"/>
            <a:ext cx="8596668" cy="4702419"/>
          </a:xfrm>
        </p:spPr>
        <p:txBody>
          <a:bodyPr/>
          <a:lstStyle/>
          <a:p>
            <a:r>
              <a:rPr lang="en-US" dirty="0">
                <a:solidFill>
                  <a:schemeClr val="tx1">
                    <a:lumMod val="85000"/>
                    <a:lumOff val="15000"/>
                  </a:schemeClr>
                </a:solidFill>
              </a:rPr>
              <a:t>Generally, the file is used to store the data. The term File Handling refers to the various operations like creating the file, reading from the file, writing to the file, appending the file, etc. </a:t>
            </a:r>
          </a:p>
          <a:p>
            <a:r>
              <a:rPr lang="en-US" dirty="0">
                <a:solidFill>
                  <a:schemeClr val="tx1">
                    <a:lumMod val="85000"/>
                    <a:lumOff val="15000"/>
                  </a:schemeClr>
                </a:solidFill>
              </a:rPr>
              <a:t>There are two basic operation which is mostly used in file handling is reading and writing of the file. The file becomes stream when we open the file for writing and reading. A stream is a sequence of bytes which is used for communication. </a:t>
            </a:r>
          </a:p>
          <a:p>
            <a:r>
              <a:rPr lang="en-US" dirty="0">
                <a:solidFill>
                  <a:schemeClr val="tx1">
                    <a:lumMod val="85000"/>
                    <a:lumOff val="15000"/>
                  </a:schemeClr>
                </a:solidFill>
              </a:rPr>
              <a:t>Two stream can be formed from file one is input stream which is used to read the file and another is output stream is used to write in the file.</a:t>
            </a:r>
          </a:p>
          <a:p>
            <a:endParaRPr lang="en-IN" b="1" dirty="0">
              <a:solidFill>
                <a:schemeClr val="tx1">
                  <a:lumMod val="85000"/>
                  <a:lumOff val="15000"/>
                </a:schemeClr>
              </a:solidFill>
            </a:endParaRPr>
          </a:p>
          <a:p>
            <a:pPr>
              <a:buFont typeface="Wingdings" panose="05000000000000000000" pitchFamily="2" charset="2"/>
              <a:buChar char="q"/>
            </a:pPr>
            <a:r>
              <a:rPr lang="en-US" b="1" dirty="0">
                <a:solidFill>
                  <a:schemeClr val="tx1">
                    <a:lumMod val="85000"/>
                    <a:lumOff val="15000"/>
                  </a:schemeClr>
                </a:solidFill>
              </a:rPr>
              <a:t>The key features of contact management system are listed below: </a:t>
            </a:r>
          </a:p>
          <a:p>
            <a:pPr>
              <a:buFont typeface="Wingdings" panose="05000000000000000000" pitchFamily="2" charset="2"/>
              <a:buChar char="v"/>
            </a:pPr>
            <a:r>
              <a:rPr lang="en-US" dirty="0">
                <a:solidFill>
                  <a:schemeClr val="tx1">
                    <a:lumMod val="85000"/>
                    <a:lumOff val="15000"/>
                  </a:schemeClr>
                </a:solidFill>
              </a:rPr>
              <a:t>We can add new contacts with information such as name, phone number, address, and email .</a:t>
            </a:r>
          </a:p>
          <a:p>
            <a:pPr>
              <a:buFont typeface="Wingdings" panose="05000000000000000000" pitchFamily="2" charset="2"/>
              <a:buChar char="v"/>
            </a:pPr>
            <a:endParaRPr lang="en-IN" b="1" dirty="0">
              <a:solidFill>
                <a:schemeClr val="tx1">
                  <a:lumMod val="85000"/>
                  <a:lumOff val="15000"/>
                </a:schemeClr>
              </a:solidFill>
            </a:endParaRPr>
          </a:p>
        </p:txBody>
      </p:sp>
    </p:spTree>
    <p:extLst>
      <p:ext uri="{BB962C8B-B14F-4D97-AF65-F5344CB8AC3E}">
        <p14:creationId xmlns:p14="http://schemas.microsoft.com/office/powerpoint/2010/main" val="41738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7091-267C-647F-8CCB-04D21663580E}"/>
              </a:ext>
            </a:extLst>
          </p:cNvPr>
          <p:cNvSpPr>
            <a:spLocks noGrp="1"/>
          </p:cNvSpPr>
          <p:nvPr>
            <p:ph type="title"/>
          </p:nvPr>
        </p:nvSpPr>
        <p:spPr>
          <a:xfrm>
            <a:off x="677334" y="609600"/>
            <a:ext cx="8596668" cy="881743"/>
          </a:xfrm>
        </p:spPr>
        <p:txBody>
          <a:bodyPr/>
          <a:lstStyle/>
          <a:p>
            <a:r>
              <a:rPr lang="en-US" dirty="0">
                <a:solidFill>
                  <a:srgbClr val="7030A0"/>
                </a:solidFill>
              </a:rPr>
              <a:t>About the Assignment</a:t>
            </a:r>
            <a:endParaRPr lang="en-IN" dirty="0">
              <a:solidFill>
                <a:srgbClr val="7030A0"/>
              </a:solidFill>
            </a:endParaRPr>
          </a:p>
        </p:txBody>
      </p:sp>
      <p:sp>
        <p:nvSpPr>
          <p:cNvPr id="3" name="Content Placeholder 2">
            <a:extLst>
              <a:ext uri="{FF2B5EF4-FFF2-40B4-BE49-F238E27FC236}">
                <a16:creationId xmlns:a16="http://schemas.microsoft.com/office/drawing/2014/main" id="{9500D8E3-0960-3F2B-6583-D2EB9D1BB3D5}"/>
              </a:ext>
            </a:extLst>
          </p:cNvPr>
          <p:cNvSpPr>
            <a:spLocks noGrp="1"/>
          </p:cNvSpPr>
          <p:nvPr>
            <p:ph idx="1"/>
          </p:nvPr>
        </p:nvSpPr>
        <p:spPr/>
        <p:txBody>
          <a:bodyPr/>
          <a:lstStyle/>
          <a:p>
            <a:pPr>
              <a:buFont typeface="Wingdings" panose="05000000000000000000" pitchFamily="2" charset="2"/>
              <a:buChar char="v"/>
            </a:pPr>
            <a:r>
              <a:rPr lang="en-US" b="1" dirty="0">
                <a:solidFill>
                  <a:schemeClr val="tx1">
                    <a:lumMod val="95000"/>
                    <a:lumOff val="5000"/>
                  </a:schemeClr>
                </a:solidFill>
              </a:rPr>
              <a:t>List all contacts:-</a:t>
            </a:r>
          </a:p>
          <a:p>
            <a:pPr>
              <a:buFont typeface="Wingdings" panose="05000000000000000000" pitchFamily="2" charset="2"/>
              <a:buChar char="q"/>
            </a:pPr>
            <a:r>
              <a:rPr lang="en-US" dirty="0"/>
              <a:t>lists all the contacts stored in file with their respective contact details.</a:t>
            </a:r>
          </a:p>
          <a:p>
            <a:pPr>
              <a:buFont typeface="Wingdings" panose="05000000000000000000" pitchFamily="2" charset="2"/>
              <a:buChar char="v"/>
            </a:pPr>
            <a:r>
              <a:rPr lang="en-IN" b="1" dirty="0">
                <a:solidFill>
                  <a:schemeClr val="tx1">
                    <a:lumMod val="95000"/>
                    <a:lumOff val="5000"/>
                  </a:schemeClr>
                </a:solidFill>
              </a:rPr>
              <a:t>Search contacts:-</a:t>
            </a:r>
          </a:p>
          <a:p>
            <a:pPr>
              <a:buFont typeface="Wingdings" panose="05000000000000000000" pitchFamily="2" charset="2"/>
              <a:buChar char="q"/>
            </a:pPr>
            <a:r>
              <a:rPr lang="en-US" dirty="0"/>
              <a:t>based on name and phone number.</a:t>
            </a:r>
            <a:endParaRPr lang="en-IN" b="1" dirty="0">
              <a:solidFill>
                <a:schemeClr val="tx1">
                  <a:lumMod val="95000"/>
                  <a:lumOff val="5000"/>
                </a:schemeClr>
              </a:solidFill>
            </a:endParaRPr>
          </a:p>
          <a:p>
            <a:pPr>
              <a:buFont typeface="Wingdings" panose="05000000000000000000" pitchFamily="2" charset="2"/>
              <a:buChar char="v"/>
            </a:pPr>
            <a:r>
              <a:rPr lang="en-IN" b="1" dirty="0">
                <a:solidFill>
                  <a:schemeClr val="tx1">
                    <a:lumMod val="95000"/>
                    <a:lumOff val="5000"/>
                  </a:schemeClr>
                </a:solidFill>
              </a:rPr>
              <a:t>Edit contacts:-</a:t>
            </a:r>
          </a:p>
          <a:p>
            <a:pPr>
              <a:buFont typeface="Wingdings" panose="05000000000000000000" pitchFamily="2" charset="2"/>
              <a:buChar char="q"/>
            </a:pPr>
            <a:r>
              <a:rPr lang="en-US" dirty="0"/>
              <a:t>edit information given while adding the contacts – name, phone number, address, and email.</a:t>
            </a:r>
            <a:endParaRPr lang="en-IN" b="1" dirty="0">
              <a:solidFill>
                <a:schemeClr val="tx1">
                  <a:lumMod val="95000"/>
                  <a:lumOff val="5000"/>
                </a:schemeClr>
              </a:solidFill>
            </a:endParaRPr>
          </a:p>
          <a:p>
            <a:pPr>
              <a:buFont typeface="Wingdings" panose="05000000000000000000" pitchFamily="2" charset="2"/>
              <a:buChar char="v"/>
            </a:pPr>
            <a:r>
              <a:rPr lang="en-IN" b="1" dirty="0">
                <a:solidFill>
                  <a:schemeClr val="tx1">
                    <a:lumMod val="95000"/>
                    <a:lumOff val="5000"/>
                  </a:schemeClr>
                </a:solidFill>
              </a:rPr>
              <a:t>Delete contacts:-</a:t>
            </a:r>
          </a:p>
          <a:p>
            <a:pPr>
              <a:buFont typeface="Wingdings" panose="05000000000000000000" pitchFamily="2" charset="2"/>
              <a:buChar char="q"/>
            </a:pPr>
            <a:r>
              <a:rPr lang="en-IN" dirty="0"/>
              <a:t>deletes contacts from file.</a:t>
            </a:r>
            <a:endParaRPr lang="en-IN" b="1" dirty="0">
              <a:solidFill>
                <a:schemeClr val="tx1">
                  <a:lumMod val="95000"/>
                  <a:lumOff val="5000"/>
                </a:schemeClr>
              </a:solidFill>
            </a:endParaRPr>
          </a:p>
        </p:txBody>
      </p:sp>
    </p:spTree>
    <p:extLst>
      <p:ext uri="{BB962C8B-B14F-4D97-AF65-F5344CB8AC3E}">
        <p14:creationId xmlns:p14="http://schemas.microsoft.com/office/powerpoint/2010/main" val="410151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FAC7-F870-ACB5-0D04-E4B02B82A8FB}"/>
              </a:ext>
            </a:extLst>
          </p:cNvPr>
          <p:cNvSpPr>
            <a:spLocks noGrp="1"/>
          </p:cNvSpPr>
          <p:nvPr>
            <p:ph type="title"/>
          </p:nvPr>
        </p:nvSpPr>
        <p:spPr>
          <a:xfrm>
            <a:off x="677334" y="609600"/>
            <a:ext cx="8596668" cy="849086"/>
          </a:xfrm>
        </p:spPr>
        <p:txBody>
          <a:bodyPr/>
          <a:lstStyle/>
          <a:p>
            <a:r>
              <a:rPr lang="en-US" b="1">
                <a:solidFill>
                  <a:schemeClr val="accent4">
                    <a:lumMod val="50000"/>
                  </a:schemeClr>
                </a:solidFill>
              </a:rPr>
              <a:t>Output :-</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id="{821B9B08-17A5-EE8C-5C94-C92944A0A64A}"/>
              </a:ext>
            </a:extLst>
          </p:cNvPr>
          <p:cNvSpPr>
            <a:spLocks noGrp="1"/>
          </p:cNvSpPr>
          <p:nvPr>
            <p:ph idx="1"/>
          </p:nvPr>
        </p:nvSpPr>
        <p:spPr>
          <a:xfrm>
            <a:off x="677334" y="1687287"/>
            <a:ext cx="8596668" cy="4354076"/>
          </a:xfrm>
        </p:spPr>
        <p:txBody>
          <a:bodyPr/>
          <a:lstStyle/>
          <a:p>
            <a:r>
              <a:rPr lang="en-US"/>
              <a:t>After applying the whole code in compilers the output looks like –</a:t>
            </a:r>
          </a:p>
          <a:p>
            <a:endParaRPr lang="en-IN" dirty="0"/>
          </a:p>
        </p:txBody>
      </p:sp>
      <p:pic>
        <p:nvPicPr>
          <p:cNvPr id="5" name="Picture 4">
            <a:extLst>
              <a:ext uri="{FF2B5EF4-FFF2-40B4-BE49-F238E27FC236}">
                <a16:creationId xmlns:a16="http://schemas.microsoft.com/office/drawing/2014/main" id="{4AB70B70-D87B-E320-ABD3-6993D35F7067}"/>
              </a:ext>
            </a:extLst>
          </p:cNvPr>
          <p:cNvPicPr>
            <a:picLocks noChangeAspect="1"/>
          </p:cNvPicPr>
          <p:nvPr/>
        </p:nvPicPr>
        <p:blipFill>
          <a:blip r:embed="rId2"/>
          <a:stretch>
            <a:fillRect/>
          </a:stretch>
        </p:blipFill>
        <p:spPr>
          <a:xfrm>
            <a:off x="435429" y="2308829"/>
            <a:ext cx="9241971" cy="3939571"/>
          </a:xfrm>
          <a:prstGeom prst="rect">
            <a:avLst/>
          </a:prstGeom>
        </p:spPr>
      </p:pic>
    </p:spTree>
    <p:extLst>
      <p:ext uri="{BB962C8B-B14F-4D97-AF65-F5344CB8AC3E}">
        <p14:creationId xmlns:p14="http://schemas.microsoft.com/office/powerpoint/2010/main" val="237016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981219-B6DD-090A-FABC-83EABF551F02}"/>
              </a:ext>
            </a:extLst>
          </p:cNvPr>
          <p:cNvPicPr>
            <a:picLocks noChangeAspect="1"/>
          </p:cNvPicPr>
          <p:nvPr/>
        </p:nvPicPr>
        <p:blipFill>
          <a:blip r:embed="rId2"/>
          <a:stretch>
            <a:fillRect/>
          </a:stretch>
        </p:blipFill>
        <p:spPr>
          <a:xfrm>
            <a:off x="1126309" y="1401656"/>
            <a:ext cx="9941259" cy="4051061"/>
          </a:xfrm>
          <a:prstGeom prst="rect">
            <a:avLst/>
          </a:prstGeom>
        </p:spPr>
      </p:pic>
    </p:spTree>
    <p:extLst>
      <p:ext uri="{BB962C8B-B14F-4D97-AF65-F5344CB8AC3E}">
        <p14:creationId xmlns:p14="http://schemas.microsoft.com/office/powerpoint/2010/main" val="19944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10D5-3FC1-A2F4-1AB5-E7D3B222AA64}"/>
              </a:ext>
            </a:extLst>
          </p:cNvPr>
          <p:cNvSpPr>
            <a:spLocks noGrp="1"/>
          </p:cNvSpPr>
          <p:nvPr>
            <p:ph type="title"/>
          </p:nvPr>
        </p:nvSpPr>
        <p:spPr>
          <a:xfrm>
            <a:off x="677334" y="609599"/>
            <a:ext cx="8596668" cy="1121229"/>
          </a:xfrm>
        </p:spPr>
        <p:txBody>
          <a:bodyPr/>
          <a:lstStyle/>
          <a:p>
            <a:r>
              <a:rPr lang="en-US" b="1" dirty="0">
                <a:solidFill>
                  <a:srgbClr val="FF0000"/>
                </a:solidFill>
              </a:rPr>
              <a:t>Conclusion</a:t>
            </a:r>
            <a:endParaRPr lang="en-IN" b="1" dirty="0">
              <a:solidFill>
                <a:srgbClr val="FF0000"/>
              </a:solidFill>
            </a:endParaRPr>
          </a:p>
        </p:txBody>
      </p:sp>
      <p:sp>
        <p:nvSpPr>
          <p:cNvPr id="3" name="Content Placeholder 2">
            <a:extLst>
              <a:ext uri="{FF2B5EF4-FFF2-40B4-BE49-F238E27FC236}">
                <a16:creationId xmlns:a16="http://schemas.microsoft.com/office/drawing/2014/main" id="{01E62B24-7020-3CEF-8B96-2297BEC9E81C}"/>
              </a:ext>
            </a:extLst>
          </p:cNvPr>
          <p:cNvSpPr>
            <a:spLocks noGrp="1"/>
          </p:cNvSpPr>
          <p:nvPr>
            <p:ph idx="1"/>
          </p:nvPr>
        </p:nvSpPr>
        <p:spPr>
          <a:xfrm>
            <a:off x="677334" y="1730829"/>
            <a:ext cx="8596668" cy="4310534"/>
          </a:xfrm>
        </p:spPr>
        <p:txBody>
          <a:bodyPr/>
          <a:lstStyle/>
          <a:p>
            <a:pPr>
              <a:buFont typeface="Wingdings" panose="05000000000000000000" pitchFamily="2" charset="2"/>
              <a:buChar char="Ø"/>
            </a:pPr>
            <a:r>
              <a:rPr lang="en-US" sz="2000" dirty="0">
                <a:highlight>
                  <a:srgbClr val="00FFFF"/>
                </a:highlight>
              </a:rPr>
              <a:t>I Learned C &amp; C++ Programming from basic to advanced level. </a:t>
            </a:r>
          </a:p>
          <a:p>
            <a:pPr>
              <a:buFont typeface="Wingdings" panose="05000000000000000000" pitchFamily="2" charset="2"/>
              <a:buChar char="Ø"/>
            </a:pPr>
            <a:r>
              <a:rPr lang="en-US" sz="2000" dirty="0">
                <a:highlight>
                  <a:srgbClr val="00FFFF"/>
                </a:highlight>
              </a:rPr>
              <a:t>Learned Topic-wise implementation of C and C++.</a:t>
            </a:r>
          </a:p>
          <a:p>
            <a:pPr>
              <a:buFont typeface="Wingdings" panose="05000000000000000000" pitchFamily="2" charset="2"/>
              <a:buChar char="Ø"/>
            </a:pPr>
            <a:r>
              <a:rPr lang="en-US" sz="2000" dirty="0">
                <a:highlight>
                  <a:srgbClr val="00FFFF"/>
                </a:highlight>
              </a:rPr>
              <a:t>Improved my problem-solving skills to become a stronger coder and developer. </a:t>
            </a:r>
          </a:p>
          <a:p>
            <a:pPr>
              <a:buFont typeface="Wingdings" panose="05000000000000000000" pitchFamily="2" charset="2"/>
              <a:buChar char="Ø"/>
            </a:pPr>
            <a:r>
              <a:rPr lang="en-US" sz="2000" dirty="0">
                <a:highlight>
                  <a:srgbClr val="00FFFF"/>
                </a:highlight>
              </a:rPr>
              <a:t>Developed my analytical skills on programming and use them efficiently. </a:t>
            </a:r>
          </a:p>
          <a:p>
            <a:pPr>
              <a:buFont typeface="Wingdings" panose="05000000000000000000" pitchFamily="2" charset="2"/>
              <a:buChar char="Ø"/>
            </a:pPr>
            <a:r>
              <a:rPr lang="en-US" sz="2000" dirty="0">
                <a:highlight>
                  <a:srgbClr val="00FFFF"/>
                </a:highlight>
              </a:rPr>
              <a:t>Solved problems asked in product-based and service-based companies’ interviews. </a:t>
            </a:r>
          </a:p>
          <a:p>
            <a:pPr>
              <a:buFont typeface="Wingdings" panose="05000000000000000000" pitchFamily="2" charset="2"/>
              <a:buChar char="Ø"/>
            </a:pPr>
            <a:r>
              <a:rPr lang="en-US" sz="2000" dirty="0">
                <a:highlight>
                  <a:srgbClr val="00FFFF"/>
                </a:highlight>
              </a:rPr>
              <a:t>Solved problems in contests similar to coding round for SDE role. </a:t>
            </a:r>
            <a:endParaRPr lang="en-IN" sz="2000" dirty="0">
              <a:highlight>
                <a:srgbClr val="00FFFF"/>
              </a:highlight>
            </a:endParaRPr>
          </a:p>
        </p:txBody>
      </p:sp>
    </p:spTree>
    <p:extLst>
      <p:ext uri="{BB962C8B-B14F-4D97-AF65-F5344CB8AC3E}">
        <p14:creationId xmlns:p14="http://schemas.microsoft.com/office/powerpoint/2010/main" val="21467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A4D8-1DEC-9528-0FE0-776AF9D041B9}"/>
              </a:ext>
            </a:extLst>
          </p:cNvPr>
          <p:cNvSpPr>
            <a:spLocks noGrp="1"/>
          </p:cNvSpPr>
          <p:nvPr>
            <p:ph type="title"/>
          </p:nvPr>
        </p:nvSpPr>
        <p:spPr>
          <a:xfrm>
            <a:off x="677335" y="1"/>
            <a:ext cx="8596668" cy="1143000"/>
          </a:xfrm>
        </p:spPr>
        <p:txBody>
          <a:bodyPr/>
          <a:lstStyle/>
          <a:p>
            <a:r>
              <a:rPr lang="en-IN" dirty="0">
                <a:solidFill>
                  <a:srgbClr val="002060"/>
                </a:solidFill>
              </a:rPr>
              <a:t>Student Details :-</a:t>
            </a:r>
          </a:p>
        </p:txBody>
      </p:sp>
      <p:sp>
        <p:nvSpPr>
          <p:cNvPr id="3" name="Text Placeholder 2">
            <a:extLst>
              <a:ext uri="{FF2B5EF4-FFF2-40B4-BE49-F238E27FC236}">
                <a16:creationId xmlns:a16="http://schemas.microsoft.com/office/drawing/2014/main" id="{A2FA932B-BC04-DB3F-09BD-11CB037A7C87}"/>
              </a:ext>
            </a:extLst>
          </p:cNvPr>
          <p:cNvSpPr>
            <a:spLocks noGrp="1"/>
          </p:cNvSpPr>
          <p:nvPr>
            <p:ph type="body" idx="1"/>
          </p:nvPr>
        </p:nvSpPr>
        <p:spPr>
          <a:xfrm>
            <a:off x="677335" y="1143001"/>
            <a:ext cx="8596668" cy="4898361"/>
          </a:xfrm>
        </p:spPr>
        <p:txBody>
          <a:bodyPr>
            <a:normAutofit/>
          </a:bodyPr>
          <a:lstStyle/>
          <a:p>
            <a:pPr marL="285750" indent="-285750">
              <a:buFont typeface="Wingdings" panose="05000000000000000000" pitchFamily="2" charset="2"/>
              <a:buChar char="Ø"/>
            </a:pPr>
            <a:endParaRPr lang="en-IN" sz="2000" b="1" dirty="0"/>
          </a:p>
          <a:p>
            <a:pPr marL="342900" indent="-342900">
              <a:buFont typeface="Wingdings" panose="05000000000000000000" pitchFamily="2" charset="2"/>
              <a:buChar char="Ø"/>
            </a:pPr>
            <a:r>
              <a:rPr lang="en-IN" sz="2000" b="1" dirty="0"/>
              <a:t>Name             :       Sudhanshu Ranjan</a:t>
            </a:r>
          </a:p>
          <a:p>
            <a:pPr marL="285750" indent="-285750">
              <a:buFont typeface="Wingdings" panose="05000000000000000000" pitchFamily="2" charset="2"/>
              <a:buChar char="Ø"/>
            </a:pPr>
            <a:r>
              <a:rPr lang="en-IN" sz="2000" b="1" dirty="0"/>
              <a:t>Reg number    :      12008298</a:t>
            </a:r>
          </a:p>
          <a:p>
            <a:pPr marL="285750" indent="-285750">
              <a:buFont typeface="Wingdings" panose="05000000000000000000" pitchFamily="2" charset="2"/>
              <a:buChar char="Ø"/>
            </a:pPr>
            <a:r>
              <a:rPr lang="en-IN" sz="2000" b="1" dirty="0"/>
              <a:t>Section           :       K20GR</a:t>
            </a:r>
          </a:p>
          <a:p>
            <a:pPr marL="285750" indent="-285750">
              <a:buFont typeface="Wingdings" panose="05000000000000000000" pitchFamily="2" charset="2"/>
              <a:buChar char="Ø"/>
            </a:pPr>
            <a:r>
              <a:rPr lang="en-IN" sz="2000" b="1" dirty="0"/>
              <a:t>Subject           :       C and C++ Programming</a:t>
            </a:r>
          </a:p>
          <a:p>
            <a:pPr marL="285750" indent="-285750">
              <a:buFont typeface="Wingdings" panose="05000000000000000000" pitchFamily="2" charset="2"/>
              <a:buChar char="Ø"/>
            </a:pPr>
            <a:r>
              <a:rPr lang="en-IN" sz="2000" b="1" dirty="0"/>
              <a:t>Organization   :       Board Infinity</a:t>
            </a:r>
          </a:p>
          <a:p>
            <a:pPr marL="285750" indent="-285750">
              <a:buFont typeface="Wingdings" panose="05000000000000000000" pitchFamily="2" charset="2"/>
              <a:buChar char="Ø"/>
            </a:pPr>
            <a:r>
              <a:rPr lang="en-IN" sz="2000" b="1" dirty="0"/>
              <a:t>Course            :       Computer Science and Engineering </a:t>
            </a:r>
          </a:p>
          <a:p>
            <a:pPr marL="285750" indent="-285750">
              <a:buFont typeface="Wingdings" panose="05000000000000000000" pitchFamily="2" charset="2"/>
              <a:buChar char="Ø"/>
            </a:pPr>
            <a:r>
              <a:rPr lang="en-IN" sz="2000" b="1" dirty="0"/>
              <a:t>Course code    :      CSE343</a:t>
            </a:r>
          </a:p>
          <a:p>
            <a:pPr marL="285750" indent="-285750">
              <a:buFont typeface="Wingdings" panose="05000000000000000000" pitchFamily="2" charset="2"/>
              <a:buChar char="Ø"/>
            </a:pPr>
            <a:endParaRPr lang="en-IN" sz="2000" b="1" dirty="0"/>
          </a:p>
        </p:txBody>
      </p:sp>
    </p:spTree>
    <p:extLst>
      <p:ext uri="{BB962C8B-B14F-4D97-AF65-F5344CB8AC3E}">
        <p14:creationId xmlns:p14="http://schemas.microsoft.com/office/powerpoint/2010/main" val="900404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64D4-05CD-D76E-7EA8-C6D49E960886}"/>
              </a:ext>
            </a:extLst>
          </p:cNvPr>
          <p:cNvSpPr>
            <a:spLocks noGrp="1"/>
          </p:cNvSpPr>
          <p:nvPr>
            <p:ph type="title"/>
          </p:nvPr>
        </p:nvSpPr>
        <p:spPr/>
        <p:txBody>
          <a:bodyPr/>
          <a:lstStyle/>
          <a:p>
            <a:r>
              <a:rPr lang="en-IN" b="1" dirty="0">
                <a:solidFill>
                  <a:schemeClr val="accent5"/>
                </a:solidFill>
              </a:rPr>
              <a:t>BIBLIOGRAPHY</a:t>
            </a:r>
          </a:p>
        </p:txBody>
      </p:sp>
      <p:sp>
        <p:nvSpPr>
          <p:cNvPr id="3" name="Content Placeholder 2">
            <a:extLst>
              <a:ext uri="{FF2B5EF4-FFF2-40B4-BE49-F238E27FC236}">
                <a16:creationId xmlns:a16="http://schemas.microsoft.com/office/drawing/2014/main" id="{E305F33D-144D-CF0F-32CD-3FB6F5D53ADB}"/>
              </a:ext>
            </a:extLst>
          </p:cNvPr>
          <p:cNvSpPr>
            <a:spLocks noGrp="1"/>
          </p:cNvSpPr>
          <p:nvPr>
            <p:ph idx="1"/>
          </p:nvPr>
        </p:nvSpPr>
        <p:spPr/>
        <p:txBody>
          <a:bodyPr>
            <a:normAutofit/>
          </a:bodyPr>
          <a:lstStyle/>
          <a:p>
            <a:pPr>
              <a:buFont typeface="Courier New" panose="02070309020205020404" pitchFamily="49" charset="0"/>
              <a:buChar char="o"/>
            </a:pPr>
            <a:r>
              <a:rPr lang="en-US" sz="2400" dirty="0">
                <a:solidFill>
                  <a:schemeClr val="bg2">
                    <a:lumMod val="10000"/>
                  </a:schemeClr>
                </a:solidFill>
              </a:rPr>
              <a:t>Google</a:t>
            </a:r>
          </a:p>
          <a:p>
            <a:pPr>
              <a:buFont typeface="Courier New" panose="02070309020205020404" pitchFamily="49" charset="0"/>
              <a:buChar char="o"/>
            </a:pPr>
            <a:r>
              <a:rPr lang="en-IN" sz="2400" dirty="0">
                <a:solidFill>
                  <a:schemeClr val="bg2">
                    <a:lumMod val="10000"/>
                  </a:schemeClr>
                </a:solidFill>
              </a:rPr>
              <a:t>Programming Books </a:t>
            </a:r>
          </a:p>
          <a:p>
            <a:pPr>
              <a:buFont typeface="Courier New" panose="02070309020205020404" pitchFamily="49" charset="0"/>
              <a:buChar char="o"/>
            </a:pPr>
            <a:r>
              <a:rPr lang="en-IN" sz="2400" dirty="0" err="1">
                <a:solidFill>
                  <a:schemeClr val="bg2">
                    <a:lumMod val="10000"/>
                  </a:schemeClr>
                </a:solidFill>
              </a:rPr>
              <a:t>GeeksForGeeks</a:t>
            </a:r>
            <a:r>
              <a:rPr lang="en-IN" sz="2400" dirty="0">
                <a:solidFill>
                  <a:schemeClr val="bg2">
                    <a:lumMod val="10000"/>
                  </a:schemeClr>
                </a:solidFill>
              </a:rPr>
              <a:t> Notes</a:t>
            </a:r>
          </a:p>
          <a:p>
            <a:pPr>
              <a:buFont typeface="Courier New" panose="02070309020205020404" pitchFamily="49" charset="0"/>
              <a:buChar char="o"/>
            </a:pPr>
            <a:r>
              <a:rPr lang="en-IN" sz="2400" dirty="0">
                <a:solidFill>
                  <a:schemeClr val="bg2">
                    <a:lumMod val="10000"/>
                  </a:schemeClr>
                </a:solidFill>
              </a:rPr>
              <a:t>Wikipedia</a:t>
            </a:r>
          </a:p>
          <a:p>
            <a:pPr>
              <a:buFont typeface="Courier New" panose="02070309020205020404" pitchFamily="49" charset="0"/>
              <a:buChar char="o"/>
            </a:pPr>
            <a:r>
              <a:rPr lang="en-IN" sz="2400" dirty="0">
                <a:solidFill>
                  <a:schemeClr val="bg2">
                    <a:lumMod val="10000"/>
                  </a:schemeClr>
                </a:solidFill>
              </a:rPr>
              <a:t>Board Infinity official website</a:t>
            </a:r>
          </a:p>
          <a:p>
            <a:pPr>
              <a:buFont typeface="Courier New" panose="02070309020205020404" pitchFamily="49" charset="0"/>
              <a:buChar char="o"/>
            </a:pPr>
            <a:r>
              <a:rPr lang="en-IN" sz="2400" dirty="0">
                <a:solidFill>
                  <a:schemeClr val="bg2">
                    <a:lumMod val="10000"/>
                  </a:schemeClr>
                </a:solidFill>
              </a:rPr>
              <a:t>C &amp; C++ programming course</a:t>
            </a:r>
          </a:p>
        </p:txBody>
      </p:sp>
    </p:spTree>
    <p:extLst>
      <p:ext uri="{BB962C8B-B14F-4D97-AF65-F5344CB8AC3E}">
        <p14:creationId xmlns:p14="http://schemas.microsoft.com/office/powerpoint/2010/main" val="6171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F5053-5FE7-42B6-7F70-5B52A94E70E4}"/>
              </a:ext>
            </a:extLst>
          </p:cNvPr>
          <p:cNvPicPr>
            <a:picLocks noChangeAspect="1"/>
          </p:cNvPicPr>
          <p:nvPr/>
        </p:nvPicPr>
        <p:blipFill rotWithShape="1">
          <a:blip r:embed="rId2"/>
          <a:srcRect l="4889" r="1" b="1"/>
          <a:stretch/>
        </p:blipFill>
        <p:spPr>
          <a:xfrm>
            <a:off x="20" y="10"/>
            <a:ext cx="12191980" cy="6857990"/>
          </a:xfrm>
          <a:prstGeom prst="rect">
            <a:avLst/>
          </a:prstGeom>
        </p:spPr>
      </p:pic>
      <p:sp>
        <p:nvSpPr>
          <p:cNvPr id="8" name="Freeform: Shape 7">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439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268E1-E172-A956-2172-35C288098A1F}"/>
              </a:ext>
            </a:extLst>
          </p:cNvPr>
          <p:cNvPicPr>
            <a:picLocks noChangeAspect="1"/>
          </p:cNvPicPr>
          <p:nvPr/>
        </p:nvPicPr>
        <p:blipFill>
          <a:blip r:embed="rId2"/>
          <a:stretch>
            <a:fillRect/>
          </a:stretch>
        </p:blipFill>
        <p:spPr>
          <a:xfrm>
            <a:off x="0" y="0"/>
            <a:ext cx="12192000" cy="6858000"/>
          </a:xfrm>
          <a:prstGeom prst="rect">
            <a:avLst/>
          </a:prstGeom>
          <a:ln w="57150">
            <a:solidFill>
              <a:srgbClr val="92D050"/>
            </a:solidFill>
          </a:ln>
        </p:spPr>
      </p:pic>
    </p:spTree>
    <p:extLst>
      <p:ext uri="{BB962C8B-B14F-4D97-AF65-F5344CB8AC3E}">
        <p14:creationId xmlns:p14="http://schemas.microsoft.com/office/powerpoint/2010/main" val="100829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7F80-C50C-6903-2943-7D8AB0D4F368}"/>
              </a:ext>
            </a:extLst>
          </p:cNvPr>
          <p:cNvSpPr>
            <a:spLocks noGrp="1"/>
          </p:cNvSpPr>
          <p:nvPr>
            <p:ph type="title"/>
          </p:nvPr>
        </p:nvSpPr>
        <p:spPr/>
        <p:txBody>
          <a:bodyPr/>
          <a:lstStyle/>
          <a:p>
            <a:r>
              <a:rPr lang="en-IN" dirty="0">
                <a:solidFill>
                  <a:srgbClr val="002060"/>
                </a:solidFill>
              </a:rPr>
              <a:t>Contents :-</a:t>
            </a:r>
          </a:p>
        </p:txBody>
      </p:sp>
      <p:sp>
        <p:nvSpPr>
          <p:cNvPr id="3" name="Content Placeholder 2">
            <a:extLst>
              <a:ext uri="{FF2B5EF4-FFF2-40B4-BE49-F238E27FC236}">
                <a16:creationId xmlns:a16="http://schemas.microsoft.com/office/drawing/2014/main" id="{199930FC-24B4-9ED6-00BD-FFC8844FA9D2}"/>
              </a:ext>
            </a:extLst>
          </p:cNvPr>
          <p:cNvSpPr>
            <a:spLocks noGrp="1"/>
          </p:cNvSpPr>
          <p:nvPr>
            <p:ph idx="1"/>
          </p:nvPr>
        </p:nvSpPr>
        <p:spPr>
          <a:xfrm>
            <a:off x="677334" y="1300480"/>
            <a:ext cx="8596668" cy="4740883"/>
          </a:xfrm>
        </p:spPr>
        <p:txBody>
          <a:bodyPr>
            <a:normAutofit lnSpcReduction="10000"/>
          </a:bodyPr>
          <a:lstStyle/>
          <a:p>
            <a:pPr>
              <a:buFont typeface="Wingdings" panose="05000000000000000000" pitchFamily="2" charset="2"/>
              <a:buChar char="q"/>
            </a:pPr>
            <a:endParaRPr lang="en-IN" dirty="0"/>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Introduction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Why I chose C and C++ Programming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Concepts Learned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Which project did I chose and why?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Contact Management System</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Concepts used to Contact Management System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rPr>
              <a:t>Conclusion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kern="0" dirty="0">
                <a:solidFill>
                  <a:srgbClr val="000000"/>
                </a:solidFill>
                <a:latin typeface="Times New Roman" panose="02020603050405020304" pitchFamily="18" charset="0"/>
                <a:ea typeface="Cascadia Mono" panose="020B0609020000020004" pitchFamily="49" charset="0"/>
                <a:cs typeface="Times New Roman" panose="02020603050405020304" pitchFamily="18" charset="0"/>
                <a:sym typeface="Arial"/>
              </a:rPr>
              <a:t>Bibliography</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Cascadia Mono" panose="020B0609020000020004" pitchFamily="49" charset="0"/>
              <a:cs typeface="Times New Roman" panose="02020603050405020304" pitchFamily="18" charset="0"/>
              <a:sym typeface="Arial"/>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55125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86DE-4D25-FB3F-80D6-7D5DE1C97C20}"/>
              </a:ext>
            </a:extLst>
          </p:cNvPr>
          <p:cNvSpPr>
            <a:spLocks noGrp="1"/>
          </p:cNvSpPr>
          <p:nvPr>
            <p:ph type="title"/>
          </p:nvPr>
        </p:nvSpPr>
        <p:spPr/>
        <p:txBody>
          <a:bodyPr>
            <a:normAutofit/>
          </a:bodyPr>
          <a:lstStyle/>
          <a:p>
            <a:r>
              <a:rPr lang="en-IN" dirty="0"/>
              <a:t>Introduction </a:t>
            </a:r>
          </a:p>
        </p:txBody>
      </p:sp>
      <p:sp>
        <p:nvSpPr>
          <p:cNvPr id="3" name="Content Placeholder 2">
            <a:extLst>
              <a:ext uri="{FF2B5EF4-FFF2-40B4-BE49-F238E27FC236}">
                <a16:creationId xmlns:a16="http://schemas.microsoft.com/office/drawing/2014/main" id="{45417F75-08A2-9D4C-FA67-B017DD0B8449}"/>
              </a:ext>
            </a:extLst>
          </p:cNvPr>
          <p:cNvSpPr>
            <a:spLocks noGrp="1"/>
          </p:cNvSpPr>
          <p:nvPr>
            <p:ph idx="1"/>
          </p:nvPr>
        </p:nvSpPr>
        <p:spPr>
          <a:xfrm>
            <a:off x="677334" y="1632857"/>
            <a:ext cx="8596668" cy="4408505"/>
          </a:xfrm>
        </p:spPr>
        <p:txBody>
          <a:bodyPr>
            <a:normAutofit lnSpcReduction="10000"/>
          </a:bodyPr>
          <a:lstStyle/>
          <a:p>
            <a:r>
              <a:rPr lang="en-US" sz="2000" dirty="0">
                <a:solidFill>
                  <a:schemeClr val="tx1">
                    <a:lumMod val="95000"/>
                    <a:lumOff val="5000"/>
                  </a:schemeClr>
                </a:solidFill>
              </a:rPr>
              <a:t>C &amp; C++ Programming course is a complete package that helped me to learn Programming language from Basic to an Advance level. </a:t>
            </a:r>
          </a:p>
          <a:p>
            <a:r>
              <a:rPr lang="en-US" sz="2000" dirty="0">
                <a:solidFill>
                  <a:schemeClr val="tx1">
                    <a:lumMod val="95000"/>
                    <a:lumOff val="5000"/>
                  </a:schemeClr>
                </a:solidFill>
              </a:rPr>
              <a:t>The course offers a wealth of programming challenges that helped me to learn all about Coding and making of an algorithm and how to solve problems and the logic behind the Problem. </a:t>
            </a:r>
          </a:p>
          <a:p>
            <a:r>
              <a:rPr lang="en-US" sz="2000" dirty="0">
                <a:solidFill>
                  <a:schemeClr val="bg2">
                    <a:lumMod val="10000"/>
                  </a:schemeClr>
                </a:solidFill>
              </a:rPr>
              <a:t>One of the benefits of this course is all content will be available once one gets enrolled. One can finish it at his own decided speed. There were video lectures to learn form and coding related questions to practice. I learned Coding techniques for solving various problems with full flexibility of time as I was not time bounded. </a:t>
            </a:r>
          </a:p>
          <a:p>
            <a:r>
              <a:rPr lang="en-US" sz="2000" dirty="0">
                <a:solidFill>
                  <a:schemeClr val="tx1">
                    <a:lumMod val="95000"/>
                    <a:lumOff val="5000"/>
                  </a:schemeClr>
                </a:solidFill>
              </a:rPr>
              <a:t>This course offers me a wealth of programming challenges that will help me to prepare for interviews with top-notch companies like Microsoft, Amazon, Adobe etc. </a:t>
            </a:r>
          </a:p>
          <a:p>
            <a:endParaRPr lang="en-IN" sz="2000" dirty="0">
              <a:solidFill>
                <a:schemeClr val="bg2">
                  <a:lumMod val="10000"/>
                </a:schemeClr>
              </a:solidFill>
            </a:endParaRPr>
          </a:p>
        </p:txBody>
      </p:sp>
    </p:spTree>
    <p:extLst>
      <p:ext uri="{BB962C8B-B14F-4D97-AF65-F5344CB8AC3E}">
        <p14:creationId xmlns:p14="http://schemas.microsoft.com/office/powerpoint/2010/main" val="167422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8861-05E8-37F4-5489-A99AF3BB658C}"/>
              </a:ext>
            </a:extLst>
          </p:cNvPr>
          <p:cNvSpPr>
            <a:spLocks noGrp="1"/>
          </p:cNvSpPr>
          <p:nvPr>
            <p:ph type="title"/>
          </p:nvPr>
        </p:nvSpPr>
        <p:spPr>
          <a:xfrm>
            <a:off x="677334" y="416560"/>
            <a:ext cx="8596668" cy="751840"/>
          </a:xfrm>
        </p:spPr>
        <p:txBody>
          <a:bodyPr/>
          <a:lstStyle/>
          <a:p>
            <a:r>
              <a:rPr lang="en-IN" dirty="0"/>
              <a:t>Why I choose C and C++ Programming ?</a:t>
            </a:r>
          </a:p>
        </p:txBody>
      </p:sp>
      <p:sp>
        <p:nvSpPr>
          <p:cNvPr id="3" name="Content Placeholder 2">
            <a:extLst>
              <a:ext uri="{FF2B5EF4-FFF2-40B4-BE49-F238E27FC236}">
                <a16:creationId xmlns:a16="http://schemas.microsoft.com/office/drawing/2014/main" id="{84A7A0A4-173A-CBFA-76FF-133671759BC0}"/>
              </a:ext>
            </a:extLst>
          </p:cNvPr>
          <p:cNvSpPr>
            <a:spLocks noGrp="1"/>
          </p:cNvSpPr>
          <p:nvPr>
            <p:ph idx="1"/>
          </p:nvPr>
        </p:nvSpPr>
        <p:spPr>
          <a:xfrm>
            <a:off x="677334" y="1391920"/>
            <a:ext cx="8596668" cy="4649442"/>
          </a:xfrm>
        </p:spPr>
        <p:txBody>
          <a:bodyPr/>
          <a:lstStyle/>
          <a:p>
            <a:r>
              <a:rPr lang="en-US" dirty="0"/>
              <a:t>I was interested in Coding and making Projects since my beginning of  Semester.</a:t>
            </a:r>
          </a:p>
          <a:p>
            <a:r>
              <a:rPr lang="en-US" dirty="0"/>
              <a:t>With advancement and innovation in technology, programming is becoming a highly in-demand skill for Software Developers and C++ Language is the identity of a good coder.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rebuchet MS" panose="020B0603020202020204" pitchFamily="34" charset="0"/>
                <a:ea typeface="Calibri" panose="020F0502020204030204" pitchFamily="34" charset="0"/>
                <a:cs typeface="Times New Roman" panose="02020603050405020304" pitchFamily="18" charset="0"/>
              </a:rPr>
              <a:t>C and C++ are often considered to be the root of the Programming of computer science.</a:t>
            </a:r>
          </a:p>
          <a:p>
            <a:r>
              <a:rPr lang="en-US" dirty="0"/>
              <a:t>It contained a lot of knowledge for such a reasonable price. </a:t>
            </a:r>
            <a:endParaRPr lang="en-IN" sz="1800" dirty="0">
              <a:effectLst/>
              <a:latin typeface="Trebuchet MS" panose="020B0603020202020204" pitchFamily="34" charset="0"/>
              <a:ea typeface="Calibri" panose="020F0502020204030204" pitchFamily="34" charset="0"/>
              <a:cs typeface="Times New Roman" panose="02020603050405020304" pitchFamily="18" charset="0"/>
            </a:endParaRPr>
          </a:p>
          <a:p>
            <a:r>
              <a:rPr lang="en-US" dirty="0"/>
              <a:t>This was a lifetime accessible course which I can use to learn even after my training whenever I want to revise.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254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7146-F47A-240D-0211-31A5FDE4C828}"/>
              </a:ext>
            </a:extLst>
          </p:cNvPr>
          <p:cNvSpPr>
            <a:spLocks noGrp="1"/>
          </p:cNvSpPr>
          <p:nvPr>
            <p:ph type="title"/>
          </p:nvPr>
        </p:nvSpPr>
        <p:spPr>
          <a:xfrm>
            <a:off x="5536734" y="609600"/>
            <a:ext cx="3737268" cy="1320800"/>
          </a:xfrm>
        </p:spPr>
        <p:txBody>
          <a:bodyPr>
            <a:normAutofit/>
          </a:bodyPr>
          <a:lstStyle/>
          <a:p>
            <a:r>
              <a:rPr lang="en-IN" dirty="0"/>
              <a:t>Concepts Learned</a:t>
            </a:r>
          </a:p>
        </p:txBody>
      </p:sp>
      <p:sp>
        <p:nvSpPr>
          <p:cNvPr id="3" name="Content Placeholder 2">
            <a:extLst>
              <a:ext uri="{FF2B5EF4-FFF2-40B4-BE49-F238E27FC236}">
                <a16:creationId xmlns:a16="http://schemas.microsoft.com/office/drawing/2014/main" id="{9D1F9483-40B6-F50A-90A1-48BC71113235}"/>
              </a:ext>
            </a:extLst>
          </p:cNvPr>
          <p:cNvSpPr>
            <a:spLocks noGrp="1"/>
          </p:cNvSpPr>
          <p:nvPr>
            <p:ph idx="1"/>
          </p:nvPr>
        </p:nvSpPr>
        <p:spPr>
          <a:xfrm>
            <a:off x="5209563" y="2160589"/>
            <a:ext cx="4064439" cy="3880773"/>
          </a:xfrm>
        </p:spPr>
        <p:txBody>
          <a:bodyPr>
            <a:normAutofit/>
          </a:bodyPr>
          <a:lstStyle/>
          <a:p>
            <a:pPr marL="0" indent="0">
              <a:lnSpc>
                <a:spcPct val="90000"/>
              </a:lnSpc>
              <a:buNone/>
            </a:pPr>
            <a:r>
              <a:rPr lang="en-US" b="1"/>
              <a:t>C and C++ programming had 15 Topic which was further divided into subtopic and then lectures and tutorials so during my whole 5 week course I learned. Some of important learnings are-</a:t>
            </a:r>
          </a:p>
          <a:p>
            <a:pPr marL="0" indent="0">
              <a:lnSpc>
                <a:spcPct val="90000"/>
              </a:lnSpc>
              <a:buNone/>
            </a:pPr>
            <a:endParaRPr lang="en-US" b="1"/>
          </a:p>
          <a:p>
            <a:pPr marL="0" indent="0">
              <a:lnSpc>
                <a:spcPct val="90000"/>
              </a:lnSpc>
              <a:buNone/>
            </a:pPr>
            <a:r>
              <a:rPr lang="en-US" b="1"/>
              <a:t>C# BASICS</a:t>
            </a:r>
          </a:p>
          <a:p>
            <a:pPr>
              <a:lnSpc>
                <a:spcPct val="90000"/>
              </a:lnSpc>
              <a:buFont typeface="Wingdings" panose="05000000000000000000" pitchFamily="2" charset="2"/>
              <a:buChar char="v"/>
            </a:pPr>
            <a:r>
              <a:rPr lang="en-IN"/>
              <a:t>Importance of C language </a:t>
            </a:r>
          </a:p>
          <a:p>
            <a:pPr>
              <a:lnSpc>
                <a:spcPct val="90000"/>
              </a:lnSpc>
              <a:buFont typeface="Wingdings" panose="05000000000000000000" pitchFamily="2" charset="2"/>
              <a:buChar char="v"/>
            </a:pPr>
            <a:r>
              <a:rPr lang="en-IN"/>
              <a:t>Character Sets</a:t>
            </a:r>
          </a:p>
          <a:p>
            <a:pPr>
              <a:lnSpc>
                <a:spcPct val="90000"/>
              </a:lnSpc>
              <a:buFont typeface="Wingdings" panose="05000000000000000000" pitchFamily="2" charset="2"/>
              <a:buChar char="v"/>
            </a:pPr>
            <a:r>
              <a:rPr lang="en-IN"/>
              <a:t>Tokens</a:t>
            </a:r>
          </a:p>
          <a:p>
            <a:pPr>
              <a:lnSpc>
                <a:spcPct val="90000"/>
              </a:lnSpc>
              <a:buFont typeface="Wingdings" panose="05000000000000000000" pitchFamily="2" charset="2"/>
              <a:buChar char="v"/>
            </a:pPr>
            <a:r>
              <a:rPr lang="en-IN"/>
              <a:t>BASIC DATA TYPES</a:t>
            </a:r>
          </a:p>
        </p:txBody>
      </p:sp>
      <p:pic>
        <p:nvPicPr>
          <p:cNvPr id="4" name="Picture 3">
            <a:extLst>
              <a:ext uri="{FF2B5EF4-FFF2-40B4-BE49-F238E27FC236}">
                <a16:creationId xmlns:a16="http://schemas.microsoft.com/office/drawing/2014/main" id="{7F5D1187-86FF-A5CF-6567-5EE219176FC8}"/>
              </a:ext>
            </a:extLst>
          </p:cNvPr>
          <p:cNvPicPr>
            <a:picLocks noChangeAspect="1"/>
          </p:cNvPicPr>
          <p:nvPr/>
        </p:nvPicPr>
        <p:blipFill rotWithShape="1">
          <a:blip r:embed="rId2"/>
          <a:srcRect l="25661" r="35989"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7"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7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94F5D-63DD-732B-A8DC-6E6DF07DDCCD}"/>
              </a:ext>
            </a:extLst>
          </p:cNvPr>
          <p:cNvSpPr txBox="1"/>
          <p:nvPr/>
        </p:nvSpPr>
        <p:spPr>
          <a:xfrm>
            <a:off x="243840" y="728395"/>
            <a:ext cx="8989060" cy="5632311"/>
          </a:xfrm>
          <a:prstGeom prst="rect">
            <a:avLst/>
          </a:prstGeom>
          <a:noFill/>
        </p:spPr>
        <p:txBody>
          <a:bodyPr wrap="square">
            <a:spAutoFit/>
          </a:bodyPr>
          <a:lstStyle/>
          <a:p>
            <a:r>
              <a:rPr lang="en-US" dirty="0"/>
              <a:t>Character(char) </a:t>
            </a:r>
          </a:p>
          <a:p>
            <a:r>
              <a:rPr lang="en-US" dirty="0"/>
              <a:t>Integer(int)</a:t>
            </a:r>
          </a:p>
          <a:p>
            <a:r>
              <a:rPr lang="en-US" dirty="0"/>
              <a:t>Floating point (float) </a:t>
            </a:r>
          </a:p>
          <a:p>
            <a:r>
              <a:rPr lang="en-US" dirty="0"/>
              <a:t>Double floating point(double)</a:t>
            </a:r>
          </a:p>
          <a:p>
            <a:r>
              <a:rPr lang="en-US" dirty="0"/>
              <a:t>No value available(void) </a:t>
            </a:r>
          </a:p>
          <a:p>
            <a:endParaRPr lang="en-US" dirty="0"/>
          </a:p>
          <a:p>
            <a:pPr marL="285750" indent="-285750">
              <a:buFont typeface="Wingdings" panose="05000000000000000000" pitchFamily="2" charset="2"/>
              <a:buChar char="v"/>
            </a:pPr>
            <a:r>
              <a:rPr lang="en-IN" dirty="0">
                <a:solidFill>
                  <a:srgbClr val="00B0F0"/>
                </a:solidFill>
              </a:rPr>
              <a:t>HEADER FILES</a:t>
            </a:r>
          </a:p>
          <a:p>
            <a:pPr marL="285750" indent="-285750">
              <a:buFont typeface="Wingdings" panose="05000000000000000000" pitchFamily="2" charset="2"/>
              <a:buChar char="v"/>
            </a:pPr>
            <a:r>
              <a:rPr lang="en-IN" dirty="0">
                <a:solidFill>
                  <a:srgbClr val="00B0F0"/>
                </a:solidFill>
              </a:rPr>
              <a:t>OPERATORS </a:t>
            </a:r>
          </a:p>
          <a:p>
            <a:pPr marL="285750" indent="-285750">
              <a:buFont typeface="Wingdings" panose="05000000000000000000" pitchFamily="2" charset="2"/>
              <a:buChar char="v"/>
            </a:pPr>
            <a:r>
              <a:rPr lang="en-IN" dirty="0">
                <a:solidFill>
                  <a:srgbClr val="00B0F0"/>
                </a:solidFill>
              </a:rPr>
              <a:t>Debugging in C program</a:t>
            </a:r>
          </a:p>
          <a:p>
            <a:pPr marL="285750" indent="-285750">
              <a:buFont typeface="Wingdings" panose="05000000000000000000" pitchFamily="2" charset="2"/>
              <a:buChar char="v"/>
            </a:pPr>
            <a:r>
              <a:rPr lang="en-IN" dirty="0">
                <a:solidFill>
                  <a:srgbClr val="00B0F0"/>
                </a:solidFill>
              </a:rPr>
              <a:t>Control Statements in C </a:t>
            </a:r>
          </a:p>
          <a:p>
            <a:r>
              <a:rPr lang="en-IN" dirty="0"/>
              <a:t>       The if statement</a:t>
            </a:r>
          </a:p>
          <a:p>
            <a:r>
              <a:rPr lang="en-IN" dirty="0"/>
              <a:t>       The IF-ELSE statement</a:t>
            </a:r>
          </a:p>
          <a:p>
            <a:r>
              <a:rPr lang="en-IN" dirty="0"/>
              <a:t>       The Switching Statements</a:t>
            </a:r>
          </a:p>
          <a:p>
            <a:r>
              <a:rPr lang="en-IN" dirty="0"/>
              <a:t>       The do-while Statement</a:t>
            </a:r>
          </a:p>
          <a:p>
            <a:r>
              <a:rPr lang="en-IN" dirty="0"/>
              <a:t>       The while statement</a:t>
            </a:r>
          </a:p>
          <a:p>
            <a:r>
              <a:rPr lang="en-IN" dirty="0"/>
              <a:t>       FOR Statements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solidFill>
                  <a:srgbClr val="00B0F0"/>
                </a:solidFill>
              </a:rPr>
              <a:t>Array in C</a:t>
            </a:r>
          </a:p>
          <a:p>
            <a:pPr marL="285750" indent="-285750">
              <a:buFont typeface="Wingdings" panose="05000000000000000000" pitchFamily="2" charset="2"/>
              <a:buChar char="v"/>
            </a:pPr>
            <a:r>
              <a:rPr lang="en-IN" dirty="0">
                <a:solidFill>
                  <a:srgbClr val="00B0F0"/>
                </a:solidFill>
              </a:rPr>
              <a:t>Pointers in C </a:t>
            </a:r>
          </a:p>
          <a:p>
            <a:pPr marL="285750" indent="-285750">
              <a:buFont typeface="Wingdings" panose="05000000000000000000" pitchFamily="2" charset="2"/>
              <a:buChar char="v"/>
            </a:pPr>
            <a:r>
              <a:rPr lang="en-IN" dirty="0">
                <a:solidFill>
                  <a:srgbClr val="00B0F0"/>
                </a:solidFill>
              </a:rPr>
              <a:t>Structures and Unions</a:t>
            </a:r>
          </a:p>
        </p:txBody>
      </p:sp>
      <p:pic>
        <p:nvPicPr>
          <p:cNvPr id="5" name="Picture 4">
            <a:extLst>
              <a:ext uri="{FF2B5EF4-FFF2-40B4-BE49-F238E27FC236}">
                <a16:creationId xmlns:a16="http://schemas.microsoft.com/office/drawing/2014/main" id="{46EE1B01-41C7-899C-D712-D4560A00B49D}"/>
              </a:ext>
            </a:extLst>
          </p:cNvPr>
          <p:cNvPicPr>
            <a:picLocks noChangeAspect="1"/>
          </p:cNvPicPr>
          <p:nvPr/>
        </p:nvPicPr>
        <p:blipFill>
          <a:blip r:embed="rId2"/>
          <a:stretch>
            <a:fillRect/>
          </a:stretch>
        </p:blipFill>
        <p:spPr>
          <a:xfrm>
            <a:off x="5756592" y="2459037"/>
            <a:ext cx="3381375" cy="3362325"/>
          </a:xfrm>
          <a:prstGeom prst="rect">
            <a:avLst/>
          </a:prstGeom>
        </p:spPr>
      </p:pic>
    </p:spTree>
    <p:extLst>
      <p:ext uri="{BB962C8B-B14F-4D97-AF65-F5344CB8AC3E}">
        <p14:creationId xmlns:p14="http://schemas.microsoft.com/office/powerpoint/2010/main" val="4612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1674-E028-1345-C5B3-AEEA24766FCD}"/>
              </a:ext>
            </a:extLst>
          </p:cNvPr>
          <p:cNvSpPr>
            <a:spLocks noGrp="1"/>
          </p:cNvSpPr>
          <p:nvPr>
            <p:ph type="title"/>
          </p:nvPr>
        </p:nvSpPr>
        <p:spPr>
          <a:xfrm>
            <a:off x="5536734" y="609600"/>
            <a:ext cx="3737268" cy="1320800"/>
          </a:xfrm>
        </p:spPr>
        <p:txBody>
          <a:bodyPr>
            <a:normAutofit/>
          </a:bodyPr>
          <a:lstStyle/>
          <a:p>
            <a:r>
              <a:rPr lang="en-IN" b="1"/>
              <a:t>C++ Basics</a:t>
            </a:r>
          </a:p>
        </p:txBody>
      </p:sp>
      <p:sp>
        <p:nvSpPr>
          <p:cNvPr id="9" name="Content Placeholder 8">
            <a:extLst>
              <a:ext uri="{FF2B5EF4-FFF2-40B4-BE49-F238E27FC236}">
                <a16:creationId xmlns:a16="http://schemas.microsoft.com/office/drawing/2014/main" id="{958C3D0B-452A-2595-2F06-A1D427042316}"/>
              </a:ext>
            </a:extLst>
          </p:cNvPr>
          <p:cNvSpPr>
            <a:spLocks noGrp="1"/>
          </p:cNvSpPr>
          <p:nvPr>
            <p:ph idx="1"/>
          </p:nvPr>
        </p:nvSpPr>
        <p:spPr>
          <a:xfrm>
            <a:off x="5209563" y="2160589"/>
            <a:ext cx="4064439" cy="3880773"/>
          </a:xfrm>
        </p:spPr>
        <p:txBody>
          <a:bodyPr>
            <a:normAutofit fontScale="92500" lnSpcReduction="20000"/>
          </a:bodyPr>
          <a:lstStyle/>
          <a:p>
            <a:pPr>
              <a:buFont typeface="Wingdings" panose="05000000000000000000" pitchFamily="2" charset="2"/>
              <a:buChar char="v"/>
            </a:pPr>
            <a:r>
              <a:rPr lang="en-IN" dirty="0"/>
              <a:t>C++ Characteristics</a:t>
            </a:r>
          </a:p>
          <a:p>
            <a:pPr>
              <a:buFont typeface="Wingdings" panose="05000000000000000000" pitchFamily="2" charset="2"/>
              <a:buChar char="v"/>
            </a:pPr>
            <a:r>
              <a:rPr lang="en-IN" dirty="0"/>
              <a:t>Abstract Data Types </a:t>
            </a:r>
          </a:p>
          <a:p>
            <a:pPr>
              <a:buFont typeface="Wingdings" panose="05000000000000000000" pitchFamily="2" charset="2"/>
              <a:buChar char="v"/>
            </a:pPr>
            <a:r>
              <a:rPr lang="en-IN" dirty="0"/>
              <a:t>Function</a:t>
            </a:r>
          </a:p>
          <a:p>
            <a:pPr>
              <a:buFont typeface="Wingdings" panose="05000000000000000000" pitchFamily="2" charset="2"/>
              <a:buChar char="v"/>
            </a:pPr>
            <a:r>
              <a:rPr lang="en-IN" dirty="0"/>
              <a:t>Standard Template Library</a:t>
            </a:r>
          </a:p>
          <a:p>
            <a:pPr>
              <a:buFont typeface="Wingdings" panose="05000000000000000000" pitchFamily="2" charset="2"/>
              <a:buChar char="v"/>
            </a:pPr>
            <a:r>
              <a:rPr lang="en-IN" dirty="0"/>
              <a:t>Iostream Library Header files</a:t>
            </a:r>
          </a:p>
          <a:p>
            <a:pPr marL="0" indent="0">
              <a:buNone/>
            </a:pPr>
            <a:r>
              <a:rPr lang="en-IN" dirty="0"/>
              <a:t>       &lt;</a:t>
            </a:r>
            <a:r>
              <a:rPr lang="en-IN" dirty="0" err="1"/>
              <a:t>iostream.h</a:t>
            </a:r>
            <a:r>
              <a:rPr lang="en-IN" dirty="0"/>
              <a:t>&gt;</a:t>
            </a:r>
          </a:p>
          <a:p>
            <a:pPr marL="0" indent="0">
              <a:buNone/>
            </a:pPr>
            <a:r>
              <a:rPr lang="en-US" dirty="0"/>
              <a:t>       &lt;</a:t>
            </a:r>
            <a:r>
              <a:rPr lang="en-US" dirty="0" err="1"/>
              <a:t>iomanip.h</a:t>
            </a:r>
            <a:r>
              <a:rPr lang="en-US" dirty="0"/>
              <a:t>&gt;</a:t>
            </a:r>
          </a:p>
          <a:p>
            <a:pPr marL="0" indent="0">
              <a:buNone/>
            </a:pPr>
            <a:r>
              <a:rPr lang="en-US" dirty="0"/>
              <a:t>       &lt;</a:t>
            </a:r>
            <a:r>
              <a:rPr lang="en-US" dirty="0" err="1"/>
              <a:t>fstream.h</a:t>
            </a:r>
            <a:r>
              <a:rPr lang="en-US" dirty="0"/>
              <a:t>&gt;</a:t>
            </a:r>
          </a:p>
          <a:p>
            <a:pPr>
              <a:buFont typeface="Wingdings" panose="05000000000000000000" pitchFamily="2" charset="2"/>
              <a:buChar char="v"/>
            </a:pPr>
            <a:r>
              <a:rPr lang="en-US" dirty="0"/>
              <a:t>Operator Overloading</a:t>
            </a:r>
          </a:p>
          <a:p>
            <a:pPr>
              <a:buFont typeface="Wingdings" panose="05000000000000000000" pitchFamily="2" charset="2"/>
              <a:buChar char="v"/>
            </a:pPr>
            <a:r>
              <a:rPr lang="en-IN" dirty="0"/>
              <a:t>Initialization and Assignment </a:t>
            </a:r>
          </a:p>
          <a:p>
            <a:pPr>
              <a:buFont typeface="Wingdings" panose="05000000000000000000" pitchFamily="2" charset="2"/>
              <a:buChar char="v"/>
            </a:pPr>
            <a:r>
              <a:rPr lang="en-IN" dirty="0"/>
              <a:t>Storage Management</a:t>
            </a:r>
          </a:p>
        </p:txBody>
      </p:sp>
      <p:pic>
        <p:nvPicPr>
          <p:cNvPr id="5" name="Content Placeholder 4">
            <a:extLst>
              <a:ext uri="{FF2B5EF4-FFF2-40B4-BE49-F238E27FC236}">
                <a16:creationId xmlns:a16="http://schemas.microsoft.com/office/drawing/2014/main" id="{442C95F9-7F38-38CB-A9C8-A8CE8C14E21D}"/>
              </a:ext>
            </a:extLst>
          </p:cNvPr>
          <p:cNvPicPr>
            <a:picLocks noChangeAspect="1"/>
          </p:cNvPicPr>
          <p:nvPr/>
        </p:nvPicPr>
        <p:blipFill rotWithShape="1">
          <a:blip r:embed="rId2"/>
          <a:srcRect l="22318" r="29499"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3159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1841</TotalTime>
  <Words>1167</Words>
  <Application>Microsoft Office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Courier New</vt:lpstr>
      <vt:lpstr>Times New Roman</vt:lpstr>
      <vt:lpstr>Trebuchet MS</vt:lpstr>
      <vt:lpstr>Wingdings</vt:lpstr>
      <vt:lpstr>Wingdings 3</vt:lpstr>
      <vt:lpstr>Facet</vt:lpstr>
      <vt:lpstr>Summer Training Presentation on</vt:lpstr>
      <vt:lpstr>Student Details :-</vt:lpstr>
      <vt:lpstr>PowerPoint Presentation</vt:lpstr>
      <vt:lpstr>Contents :-</vt:lpstr>
      <vt:lpstr>Introduction </vt:lpstr>
      <vt:lpstr>Why I choose C and C++ Programming ?</vt:lpstr>
      <vt:lpstr>Concepts Learned</vt:lpstr>
      <vt:lpstr>PowerPoint Presentation</vt:lpstr>
      <vt:lpstr>C++ Basics</vt:lpstr>
      <vt:lpstr>PowerPoint Presentation</vt:lpstr>
      <vt:lpstr>Which project did I choose and why? </vt:lpstr>
      <vt:lpstr>Contact management system</vt:lpstr>
      <vt:lpstr>Concepts used to make Contact Management System</vt:lpstr>
      <vt:lpstr>PowerPoint Presentation</vt:lpstr>
      <vt:lpstr>About the Assignment</vt:lpstr>
      <vt:lpstr>About the Assignment</vt:lpstr>
      <vt:lpstr>Output :-</vt:lpstr>
      <vt:lpstr>PowerPoint Presentation</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Presentation on</dc:title>
  <dc:creator>Sudhanshu Ranjan</dc:creator>
  <cp:lastModifiedBy>Sudhanshu Ranjan</cp:lastModifiedBy>
  <cp:revision>4</cp:revision>
  <dcterms:created xsi:type="dcterms:W3CDTF">2022-10-27T13:47:05Z</dcterms:created>
  <dcterms:modified xsi:type="dcterms:W3CDTF">2022-10-29T05:42:13Z</dcterms:modified>
</cp:coreProperties>
</file>