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  <p:sldMasterId id="2147483666" r:id="rId3"/>
    <p:sldMasterId id="2147483670" r:id="rId4"/>
  </p:sldMasterIdLst>
  <p:notesMasterIdLst>
    <p:notesMasterId r:id="rId28"/>
  </p:notesMasterIdLst>
  <p:sldIdLst>
    <p:sldId id="256" r:id="rId5"/>
    <p:sldId id="257" r:id="rId6"/>
    <p:sldId id="356" r:id="rId7"/>
    <p:sldId id="355" r:id="rId8"/>
    <p:sldId id="362" r:id="rId9"/>
    <p:sldId id="379" r:id="rId10"/>
    <p:sldId id="367" r:id="rId11"/>
    <p:sldId id="368" r:id="rId12"/>
    <p:sldId id="369" r:id="rId13"/>
    <p:sldId id="370" r:id="rId14"/>
    <p:sldId id="371" r:id="rId15"/>
    <p:sldId id="378" r:id="rId16"/>
    <p:sldId id="372" r:id="rId17"/>
    <p:sldId id="374" r:id="rId18"/>
    <p:sldId id="375" r:id="rId19"/>
    <p:sldId id="376" r:id="rId20"/>
    <p:sldId id="373" r:id="rId21"/>
    <p:sldId id="358" r:id="rId22"/>
    <p:sldId id="353" r:id="rId23"/>
    <p:sldId id="354" r:id="rId24"/>
    <p:sldId id="359" r:id="rId25"/>
    <p:sldId id="361" r:id="rId26"/>
    <p:sldId id="348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0179" autoAdjust="0"/>
    <p:restoredTop sz="71361" autoAdjust="0"/>
  </p:normalViewPr>
  <p:slideViewPr>
    <p:cSldViewPr>
      <p:cViewPr varScale="1">
        <p:scale>
          <a:sx n="75" d="100"/>
          <a:sy n="75" d="100"/>
        </p:scale>
        <p:origin x="-18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5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8F97F-D55E-4F37-AF35-B5B0BC47331F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71A6FF0D-1582-4031-97DD-2F21E1B1515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Initial Market Reaction</a:t>
          </a:r>
          <a:endParaRPr lang="en-US" b="1" dirty="0"/>
        </a:p>
      </dgm:t>
    </dgm:pt>
    <dgm:pt modelId="{5FBC5AD8-852F-4F80-AD00-80E9D04694A4}" type="parTrans" cxnId="{7360B3A9-1D4D-4953-9D99-C38C5AE7CE65}">
      <dgm:prSet/>
      <dgm:spPr/>
      <dgm:t>
        <a:bodyPr/>
        <a:lstStyle/>
        <a:p>
          <a:endParaRPr lang="en-US"/>
        </a:p>
      </dgm:t>
    </dgm:pt>
    <dgm:pt modelId="{26BF8F9B-C580-4FBE-BAB1-481036CB3284}" type="sibTrans" cxnId="{7360B3A9-1D4D-4953-9D99-C38C5AE7CE65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2EA598C9-885B-4A26-B0B5-01E0D8D92ED5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smtClean="0"/>
            <a:t>Long Term Performance</a:t>
          </a:r>
          <a:endParaRPr lang="en-US" b="1" dirty="0"/>
        </a:p>
      </dgm:t>
    </dgm:pt>
    <dgm:pt modelId="{7EEBE360-B70B-4102-AB51-BF2D23ED4AA2}" type="parTrans" cxnId="{6D506535-8A46-4324-919D-5E9CD64C2BCF}">
      <dgm:prSet/>
      <dgm:spPr/>
      <dgm:t>
        <a:bodyPr/>
        <a:lstStyle/>
        <a:p>
          <a:endParaRPr lang="en-US"/>
        </a:p>
      </dgm:t>
    </dgm:pt>
    <dgm:pt modelId="{6F3D953D-A77B-4A8F-AF4C-337C0C8B5A80}" type="sibTrans" cxnId="{6D506535-8A46-4324-919D-5E9CD64C2BCF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F7DD719F-CDCF-4566-B534-D078C891E880}">
      <dgm:prSet phldrT="[Text]"/>
      <dgm:spPr>
        <a:solidFill>
          <a:srgbClr val="C00000"/>
        </a:solidFill>
      </dgm:spPr>
      <dgm:t>
        <a:bodyPr/>
        <a:lstStyle/>
        <a:p>
          <a:r>
            <a:rPr lang="en-US" b="1" dirty="0" smtClean="0"/>
            <a:t>Total Value Gain/Loss</a:t>
          </a:r>
          <a:endParaRPr lang="en-US" b="1" dirty="0"/>
        </a:p>
      </dgm:t>
    </dgm:pt>
    <dgm:pt modelId="{45DCC0FE-B56F-477B-AFC3-7CEF6A798E87}" type="parTrans" cxnId="{7BED88F0-539A-4341-960D-0A9F59D9D9F2}">
      <dgm:prSet/>
      <dgm:spPr/>
      <dgm:t>
        <a:bodyPr/>
        <a:lstStyle/>
        <a:p>
          <a:endParaRPr lang="en-US"/>
        </a:p>
      </dgm:t>
    </dgm:pt>
    <dgm:pt modelId="{150EED5A-0DDE-4FAA-9ED9-E12472CCE830}" type="sibTrans" cxnId="{7BED88F0-539A-4341-960D-0A9F59D9D9F2}">
      <dgm:prSet/>
      <dgm:spPr/>
      <dgm:t>
        <a:bodyPr/>
        <a:lstStyle/>
        <a:p>
          <a:endParaRPr lang="en-US"/>
        </a:p>
      </dgm:t>
    </dgm:pt>
    <dgm:pt modelId="{3E67E790-B65E-476A-925B-DDE8BA3174EC}" type="pres">
      <dgm:prSet presAssocID="{F208F97F-D55E-4F37-AF35-B5B0BC47331F}" presName="linearFlow" presStyleCnt="0">
        <dgm:presLayoutVars>
          <dgm:dir/>
          <dgm:resizeHandles val="exact"/>
        </dgm:presLayoutVars>
      </dgm:prSet>
      <dgm:spPr/>
    </dgm:pt>
    <dgm:pt modelId="{92AEDC08-0859-423A-8AFC-6F6CC5DE59C0}" type="pres">
      <dgm:prSet presAssocID="{71A6FF0D-1582-4031-97DD-2F21E1B1515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92833-EB43-4334-84C1-384780898604}" type="pres">
      <dgm:prSet presAssocID="{26BF8F9B-C580-4FBE-BAB1-481036CB3284}" presName="spacerL" presStyleCnt="0"/>
      <dgm:spPr/>
    </dgm:pt>
    <dgm:pt modelId="{82739A2F-568F-4FE3-BD91-723004EFEF00}" type="pres">
      <dgm:prSet presAssocID="{26BF8F9B-C580-4FBE-BAB1-481036CB328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ECD404D-9F9A-4690-AF59-702A7D07DC8D}" type="pres">
      <dgm:prSet presAssocID="{26BF8F9B-C580-4FBE-BAB1-481036CB3284}" presName="spacerR" presStyleCnt="0"/>
      <dgm:spPr/>
    </dgm:pt>
    <dgm:pt modelId="{A0420BC5-A97C-411A-BC9F-CBA44EB1767D}" type="pres">
      <dgm:prSet presAssocID="{2EA598C9-885B-4A26-B0B5-01E0D8D92ED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FE08C-0DCE-4C10-8889-C85683FCE8E2}" type="pres">
      <dgm:prSet presAssocID="{6F3D953D-A77B-4A8F-AF4C-337C0C8B5A80}" presName="spacerL" presStyleCnt="0"/>
      <dgm:spPr/>
    </dgm:pt>
    <dgm:pt modelId="{50811687-54D2-4716-AE19-99E06973DE47}" type="pres">
      <dgm:prSet presAssocID="{6F3D953D-A77B-4A8F-AF4C-337C0C8B5A8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D853785-78AA-47BA-B485-9E4ECB5FFF87}" type="pres">
      <dgm:prSet presAssocID="{6F3D953D-A77B-4A8F-AF4C-337C0C8B5A80}" presName="spacerR" presStyleCnt="0"/>
      <dgm:spPr/>
    </dgm:pt>
    <dgm:pt modelId="{85CA0043-4756-4E96-A1AC-AF76BDC53154}" type="pres">
      <dgm:prSet presAssocID="{F7DD719F-CDCF-4566-B534-D078C891E88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60B3A9-1D4D-4953-9D99-C38C5AE7CE65}" srcId="{F208F97F-D55E-4F37-AF35-B5B0BC47331F}" destId="{71A6FF0D-1582-4031-97DD-2F21E1B15150}" srcOrd="0" destOrd="0" parTransId="{5FBC5AD8-852F-4F80-AD00-80E9D04694A4}" sibTransId="{26BF8F9B-C580-4FBE-BAB1-481036CB3284}"/>
    <dgm:cxn modelId="{7BED88F0-539A-4341-960D-0A9F59D9D9F2}" srcId="{F208F97F-D55E-4F37-AF35-B5B0BC47331F}" destId="{F7DD719F-CDCF-4566-B534-D078C891E880}" srcOrd="2" destOrd="0" parTransId="{45DCC0FE-B56F-477B-AFC3-7CEF6A798E87}" sibTransId="{150EED5A-0DDE-4FAA-9ED9-E12472CCE830}"/>
    <dgm:cxn modelId="{BB3EB859-E65D-4B2C-9A2A-FA78C26FED44}" type="presOf" srcId="{6F3D953D-A77B-4A8F-AF4C-337C0C8B5A80}" destId="{50811687-54D2-4716-AE19-99E06973DE47}" srcOrd="0" destOrd="0" presId="urn:microsoft.com/office/officeart/2005/8/layout/equation1"/>
    <dgm:cxn modelId="{BA353AAB-2634-4574-B2E5-325943B5194F}" type="presOf" srcId="{26BF8F9B-C580-4FBE-BAB1-481036CB3284}" destId="{82739A2F-568F-4FE3-BD91-723004EFEF00}" srcOrd="0" destOrd="0" presId="urn:microsoft.com/office/officeart/2005/8/layout/equation1"/>
    <dgm:cxn modelId="{437E8B7A-D911-4C25-A042-A63D1597A411}" type="presOf" srcId="{2EA598C9-885B-4A26-B0B5-01E0D8D92ED5}" destId="{A0420BC5-A97C-411A-BC9F-CBA44EB1767D}" srcOrd="0" destOrd="0" presId="urn:microsoft.com/office/officeart/2005/8/layout/equation1"/>
    <dgm:cxn modelId="{6D506535-8A46-4324-919D-5E9CD64C2BCF}" srcId="{F208F97F-D55E-4F37-AF35-B5B0BC47331F}" destId="{2EA598C9-885B-4A26-B0B5-01E0D8D92ED5}" srcOrd="1" destOrd="0" parTransId="{7EEBE360-B70B-4102-AB51-BF2D23ED4AA2}" sibTransId="{6F3D953D-A77B-4A8F-AF4C-337C0C8B5A80}"/>
    <dgm:cxn modelId="{0290CC33-054D-4BD4-8CB0-A59C164D6565}" type="presOf" srcId="{F208F97F-D55E-4F37-AF35-B5B0BC47331F}" destId="{3E67E790-B65E-476A-925B-DDE8BA3174EC}" srcOrd="0" destOrd="0" presId="urn:microsoft.com/office/officeart/2005/8/layout/equation1"/>
    <dgm:cxn modelId="{AA3B3DFE-63ED-406A-91FE-182F764DD38B}" type="presOf" srcId="{71A6FF0D-1582-4031-97DD-2F21E1B15150}" destId="{92AEDC08-0859-423A-8AFC-6F6CC5DE59C0}" srcOrd="0" destOrd="0" presId="urn:microsoft.com/office/officeart/2005/8/layout/equation1"/>
    <dgm:cxn modelId="{7F87FDA3-24A2-4C7D-9F7B-5CBCB45E9323}" type="presOf" srcId="{F7DD719F-CDCF-4566-B534-D078C891E880}" destId="{85CA0043-4756-4E96-A1AC-AF76BDC53154}" srcOrd="0" destOrd="0" presId="urn:microsoft.com/office/officeart/2005/8/layout/equation1"/>
    <dgm:cxn modelId="{FE8DFA9A-C964-475A-995B-7CC396E42D96}" type="presParOf" srcId="{3E67E790-B65E-476A-925B-DDE8BA3174EC}" destId="{92AEDC08-0859-423A-8AFC-6F6CC5DE59C0}" srcOrd="0" destOrd="0" presId="urn:microsoft.com/office/officeart/2005/8/layout/equation1"/>
    <dgm:cxn modelId="{9622F51D-3AAF-4232-82FF-DE221E980211}" type="presParOf" srcId="{3E67E790-B65E-476A-925B-DDE8BA3174EC}" destId="{EA792833-EB43-4334-84C1-384780898604}" srcOrd="1" destOrd="0" presId="urn:microsoft.com/office/officeart/2005/8/layout/equation1"/>
    <dgm:cxn modelId="{2EEB0F01-7390-4148-A1B7-7D1EA4E5BE83}" type="presParOf" srcId="{3E67E790-B65E-476A-925B-DDE8BA3174EC}" destId="{82739A2F-568F-4FE3-BD91-723004EFEF00}" srcOrd="2" destOrd="0" presId="urn:microsoft.com/office/officeart/2005/8/layout/equation1"/>
    <dgm:cxn modelId="{475C4B8F-CE19-4EBE-B544-5D4E12866228}" type="presParOf" srcId="{3E67E790-B65E-476A-925B-DDE8BA3174EC}" destId="{DECD404D-9F9A-4690-AF59-702A7D07DC8D}" srcOrd="3" destOrd="0" presId="urn:microsoft.com/office/officeart/2005/8/layout/equation1"/>
    <dgm:cxn modelId="{92DFF33D-94D1-4C04-A0C9-E1CCFC5CE06B}" type="presParOf" srcId="{3E67E790-B65E-476A-925B-DDE8BA3174EC}" destId="{A0420BC5-A97C-411A-BC9F-CBA44EB1767D}" srcOrd="4" destOrd="0" presId="urn:microsoft.com/office/officeart/2005/8/layout/equation1"/>
    <dgm:cxn modelId="{B1E2FF08-5B93-400A-9F6C-9417FA569907}" type="presParOf" srcId="{3E67E790-B65E-476A-925B-DDE8BA3174EC}" destId="{065FE08C-0DCE-4C10-8889-C85683FCE8E2}" srcOrd="5" destOrd="0" presId="urn:microsoft.com/office/officeart/2005/8/layout/equation1"/>
    <dgm:cxn modelId="{339E0C3A-DFAB-4766-B4FA-4019C26142C0}" type="presParOf" srcId="{3E67E790-B65E-476A-925B-DDE8BA3174EC}" destId="{50811687-54D2-4716-AE19-99E06973DE47}" srcOrd="6" destOrd="0" presId="urn:microsoft.com/office/officeart/2005/8/layout/equation1"/>
    <dgm:cxn modelId="{3481924C-E216-482A-86E9-F06EFC552079}" type="presParOf" srcId="{3E67E790-B65E-476A-925B-DDE8BA3174EC}" destId="{AD853785-78AA-47BA-B485-9E4ECB5FFF87}" srcOrd="7" destOrd="0" presId="urn:microsoft.com/office/officeart/2005/8/layout/equation1"/>
    <dgm:cxn modelId="{867D077F-2B8E-4AD8-BD68-3F2B08E536BA}" type="presParOf" srcId="{3E67E790-B65E-476A-925B-DDE8BA3174EC}" destId="{85CA0043-4756-4E96-A1AC-AF76BDC5315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0CAB42-7445-4285-AE27-E06E6BCC4DEB}" type="doc">
      <dgm:prSet loTypeId="urn:microsoft.com/office/officeart/2005/8/layout/arrow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75800A2-0DDB-4328-BD78-9C6A3E19FE46}">
      <dgm:prSet phldrT="[Text]" custT="1"/>
      <dgm:spPr/>
      <dgm:t>
        <a:bodyPr/>
        <a:lstStyle/>
        <a:p>
          <a:r>
            <a:rPr lang="en-US" sz="5400" dirty="0" smtClean="0"/>
            <a:t>Target Firms</a:t>
          </a:r>
          <a:endParaRPr lang="en-US" sz="5400" dirty="0"/>
        </a:p>
      </dgm:t>
    </dgm:pt>
    <dgm:pt modelId="{3080FBEB-8187-4CD8-91E1-A05D7DE888DA}" type="parTrans" cxnId="{D7688208-C4F2-4868-A502-C3944FFFF4ED}">
      <dgm:prSet/>
      <dgm:spPr/>
      <dgm:t>
        <a:bodyPr/>
        <a:lstStyle/>
        <a:p>
          <a:endParaRPr lang="en-US"/>
        </a:p>
      </dgm:t>
    </dgm:pt>
    <dgm:pt modelId="{1162AC3F-7416-47C3-941D-3AA07C962E4C}" type="sibTrans" cxnId="{D7688208-C4F2-4868-A502-C3944FFFF4ED}">
      <dgm:prSet/>
      <dgm:spPr/>
      <dgm:t>
        <a:bodyPr/>
        <a:lstStyle/>
        <a:p>
          <a:endParaRPr lang="en-US"/>
        </a:p>
      </dgm:t>
    </dgm:pt>
    <dgm:pt modelId="{DBF3B85E-9820-4AC4-9154-29E944537DCD}">
      <dgm:prSet phldrT="[Text]" custT="1"/>
      <dgm:spPr/>
      <dgm:t>
        <a:bodyPr/>
        <a:lstStyle/>
        <a:p>
          <a:r>
            <a:rPr lang="en-US" sz="5400" dirty="0" smtClean="0"/>
            <a:t>Acquiring Firms</a:t>
          </a:r>
          <a:endParaRPr lang="en-US" sz="5400" dirty="0"/>
        </a:p>
      </dgm:t>
    </dgm:pt>
    <dgm:pt modelId="{F235C7E3-F6FF-4D9F-ADC2-CF0AF7F2C8C6}" type="parTrans" cxnId="{B21C0165-E0BD-4654-AC85-5114AC2DB4BD}">
      <dgm:prSet/>
      <dgm:spPr/>
      <dgm:t>
        <a:bodyPr/>
        <a:lstStyle/>
        <a:p>
          <a:endParaRPr lang="en-US"/>
        </a:p>
      </dgm:t>
    </dgm:pt>
    <dgm:pt modelId="{8E0D3908-3BCB-4D63-856E-E2F3DFEF1430}" type="sibTrans" cxnId="{B21C0165-E0BD-4654-AC85-5114AC2DB4BD}">
      <dgm:prSet/>
      <dgm:spPr/>
      <dgm:t>
        <a:bodyPr/>
        <a:lstStyle/>
        <a:p>
          <a:endParaRPr lang="en-US"/>
        </a:p>
      </dgm:t>
    </dgm:pt>
    <dgm:pt modelId="{FAC50D75-91BA-446D-87C9-14FD778FADEC}">
      <dgm:prSet/>
      <dgm:spPr/>
      <dgm:t>
        <a:bodyPr/>
        <a:lstStyle/>
        <a:p>
          <a:endParaRPr lang="en-US" dirty="0"/>
        </a:p>
      </dgm:t>
    </dgm:pt>
    <dgm:pt modelId="{CBF461C1-DAD0-46D0-88C6-CA4C931EB493}" type="parTrans" cxnId="{27C28EE4-7580-460E-A992-8FD7BBDBDCC0}">
      <dgm:prSet/>
      <dgm:spPr/>
      <dgm:t>
        <a:bodyPr/>
        <a:lstStyle/>
        <a:p>
          <a:endParaRPr lang="en-US"/>
        </a:p>
      </dgm:t>
    </dgm:pt>
    <dgm:pt modelId="{518D810F-2BCC-428A-BD93-0164A9628B87}" type="sibTrans" cxnId="{27C28EE4-7580-460E-A992-8FD7BBDBDCC0}">
      <dgm:prSet/>
      <dgm:spPr/>
      <dgm:t>
        <a:bodyPr/>
        <a:lstStyle/>
        <a:p>
          <a:endParaRPr lang="en-US"/>
        </a:p>
      </dgm:t>
    </dgm:pt>
    <dgm:pt modelId="{EED6FC69-B1CA-4BA1-98BC-6FA058B3525F}" type="pres">
      <dgm:prSet presAssocID="{BF0CAB42-7445-4285-AE27-E06E6BCC4DEB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ABE9AE-78DC-4FE1-96B6-44E6C30EFB8B}" type="pres">
      <dgm:prSet presAssocID="{275800A2-0DDB-4328-BD78-9C6A3E19FE46}" presName="upArrow" presStyleLbl="node1" presStyleIdx="0" presStyleCnt="2"/>
      <dgm:spPr/>
    </dgm:pt>
    <dgm:pt modelId="{3CB170A6-2EBB-427C-A3CD-E1486D04508B}" type="pres">
      <dgm:prSet presAssocID="{275800A2-0DDB-4328-BD78-9C6A3E19FE46}" presName="upArrowText" presStyleLbl="revTx" presStyleIdx="0" presStyleCnt="2" custScaleX="10871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E33FC-EB5D-4513-A4DE-BCF4FDE1249A}" type="pres">
      <dgm:prSet presAssocID="{DBF3B85E-9820-4AC4-9154-29E944537DCD}" presName="downArrow" presStyleLbl="node1" presStyleIdx="1" presStyleCnt="2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DCFAF686-D4E8-4707-8ADB-6E28149FFB16}" type="pres">
      <dgm:prSet presAssocID="{DBF3B85E-9820-4AC4-9154-29E944537DCD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2EF321-8618-4BAD-9F38-F8BF2E29E917}" type="presOf" srcId="{275800A2-0DDB-4328-BD78-9C6A3E19FE46}" destId="{3CB170A6-2EBB-427C-A3CD-E1486D04508B}" srcOrd="0" destOrd="0" presId="urn:microsoft.com/office/officeart/2005/8/layout/arrow4"/>
    <dgm:cxn modelId="{BAB507A1-0316-4702-9804-9AC31EA887C2}" type="presOf" srcId="{DBF3B85E-9820-4AC4-9154-29E944537DCD}" destId="{DCFAF686-D4E8-4707-8ADB-6E28149FFB16}" srcOrd="0" destOrd="0" presId="urn:microsoft.com/office/officeart/2005/8/layout/arrow4"/>
    <dgm:cxn modelId="{B21C0165-E0BD-4654-AC85-5114AC2DB4BD}" srcId="{BF0CAB42-7445-4285-AE27-E06E6BCC4DEB}" destId="{DBF3B85E-9820-4AC4-9154-29E944537DCD}" srcOrd="1" destOrd="0" parTransId="{F235C7E3-F6FF-4D9F-ADC2-CF0AF7F2C8C6}" sibTransId="{8E0D3908-3BCB-4D63-856E-E2F3DFEF1430}"/>
    <dgm:cxn modelId="{27C28EE4-7580-460E-A992-8FD7BBDBDCC0}" srcId="{BF0CAB42-7445-4285-AE27-E06E6BCC4DEB}" destId="{FAC50D75-91BA-446D-87C9-14FD778FADEC}" srcOrd="2" destOrd="0" parTransId="{CBF461C1-DAD0-46D0-88C6-CA4C931EB493}" sibTransId="{518D810F-2BCC-428A-BD93-0164A9628B87}"/>
    <dgm:cxn modelId="{A4B650EB-7E82-4F1F-BFC6-2E2643257746}" type="presOf" srcId="{BF0CAB42-7445-4285-AE27-E06E6BCC4DEB}" destId="{EED6FC69-B1CA-4BA1-98BC-6FA058B3525F}" srcOrd="0" destOrd="0" presId="urn:microsoft.com/office/officeart/2005/8/layout/arrow4"/>
    <dgm:cxn modelId="{D7688208-C4F2-4868-A502-C3944FFFF4ED}" srcId="{BF0CAB42-7445-4285-AE27-E06E6BCC4DEB}" destId="{275800A2-0DDB-4328-BD78-9C6A3E19FE46}" srcOrd="0" destOrd="0" parTransId="{3080FBEB-8187-4CD8-91E1-A05D7DE888DA}" sibTransId="{1162AC3F-7416-47C3-941D-3AA07C962E4C}"/>
    <dgm:cxn modelId="{D95071DB-D91B-414B-B11F-56E099E59E52}" type="presParOf" srcId="{EED6FC69-B1CA-4BA1-98BC-6FA058B3525F}" destId="{E7ABE9AE-78DC-4FE1-96B6-44E6C30EFB8B}" srcOrd="0" destOrd="0" presId="urn:microsoft.com/office/officeart/2005/8/layout/arrow4"/>
    <dgm:cxn modelId="{9F72644A-3108-4807-A3AD-3EF11ACC9F6C}" type="presParOf" srcId="{EED6FC69-B1CA-4BA1-98BC-6FA058B3525F}" destId="{3CB170A6-2EBB-427C-A3CD-E1486D04508B}" srcOrd="1" destOrd="0" presId="urn:microsoft.com/office/officeart/2005/8/layout/arrow4"/>
    <dgm:cxn modelId="{2066693F-ABFA-4BCD-B4CD-19FA1A67675E}" type="presParOf" srcId="{EED6FC69-B1CA-4BA1-98BC-6FA058B3525F}" destId="{C61E33FC-EB5D-4513-A4DE-BCF4FDE1249A}" srcOrd="2" destOrd="0" presId="urn:microsoft.com/office/officeart/2005/8/layout/arrow4"/>
    <dgm:cxn modelId="{4AFDCAC2-407F-4B3C-BF20-1E54E9F0C29D}" type="presParOf" srcId="{EED6FC69-B1CA-4BA1-98BC-6FA058B3525F}" destId="{DCFAF686-D4E8-4707-8ADB-6E28149FFB16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E728EB-657C-4169-B6F1-E385205B2CDF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47F12844-E0C8-4E3D-94D0-F4511B3D0DD0}">
      <dgm:prSet phldrT="[Text]" custT="1"/>
      <dgm:spPr/>
      <dgm:t>
        <a:bodyPr/>
        <a:lstStyle/>
        <a:p>
          <a:pPr algn="ctr"/>
          <a:r>
            <a:rPr lang="en-US" sz="2800" dirty="0" smtClean="0"/>
            <a:t>1 Year</a:t>
          </a:r>
        </a:p>
        <a:p>
          <a:pPr algn="ctr"/>
          <a:r>
            <a:rPr lang="en-US" sz="2800" dirty="0" smtClean="0"/>
            <a:t>-1.5%</a:t>
          </a:r>
          <a:endParaRPr lang="en-US" sz="2800" dirty="0"/>
        </a:p>
      </dgm:t>
    </dgm:pt>
    <dgm:pt modelId="{6FF00761-7BE4-4B6B-BC7B-EB3D805D2B32}" type="parTrans" cxnId="{31C7F18B-C050-4D1A-BD0B-1DD71AA07748}">
      <dgm:prSet/>
      <dgm:spPr/>
      <dgm:t>
        <a:bodyPr/>
        <a:lstStyle/>
        <a:p>
          <a:endParaRPr lang="en-US"/>
        </a:p>
      </dgm:t>
    </dgm:pt>
    <dgm:pt modelId="{3522CE4A-BA82-4744-BF9E-83105437C61B}" type="sibTrans" cxnId="{31C7F18B-C050-4D1A-BD0B-1DD71AA07748}">
      <dgm:prSet/>
      <dgm:spPr/>
      <dgm:t>
        <a:bodyPr/>
        <a:lstStyle/>
        <a:p>
          <a:endParaRPr lang="en-US"/>
        </a:p>
      </dgm:t>
    </dgm:pt>
    <dgm:pt modelId="{898A6339-CDF2-46CF-A3FD-4C3A13D33A30}">
      <dgm:prSet phldrT="[Text]" custT="1"/>
      <dgm:spPr/>
      <dgm:t>
        <a:bodyPr/>
        <a:lstStyle/>
        <a:p>
          <a:pPr algn="ctr"/>
          <a:r>
            <a:rPr lang="en-US" sz="3200" dirty="0" smtClean="0"/>
            <a:t>3 Years</a:t>
          </a:r>
        </a:p>
        <a:p>
          <a:pPr algn="ctr"/>
          <a:r>
            <a:rPr lang="en-US" sz="3200" dirty="0" smtClean="0"/>
            <a:t>- 7.4%</a:t>
          </a:r>
          <a:endParaRPr lang="en-US" sz="3200" dirty="0"/>
        </a:p>
      </dgm:t>
    </dgm:pt>
    <dgm:pt modelId="{86EA748B-DF81-4256-871E-14D4C7C2549C}" type="parTrans" cxnId="{8D025DFC-5E03-4A9B-A974-23DE478024F7}">
      <dgm:prSet/>
      <dgm:spPr/>
      <dgm:t>
        <a:bodyPr/>
        <a:lstStyle/>
        <a:p>
          <a:endParaRPr lang="en-US"/>
        </a:p>
      </dgm:t>
    </dgm:pt>
    <dgm:pt modelId="{74359312-FABE-4D2F-A4E8-4B522AEB14AB}" type="sibTrans" cxnId="{8D025DFC-5E03-4A9B-A974-23DE478024F7}">
      <dgm:prSet/>
      <dgm:spPr/>
      <dgm:t>
        <a:bodyPr/>
        <a:lstStyle/>
        <a:p>
          <a:endParaRPr lang="en-US"/>
        </a:p>
      </dgm:t>
    </dgm:pt>
    <dgm:pt modelId="{821AD435-7171-4CD1-AE7C-5E1196AC2C59}">
      <dgm:prSet phldrT="[Text]" custT="1"/>
      <dgm:spPr/>
      <dgm:t>
        <a:bodyPr/>
        <a:lstStyle/>
        <a:p>
          <a:pPr algn="ctr"/>
          <a:r>
            <a:rPr lang="en-US" sz="4000" dirty="0" smtClean="0"/>
            <a:t>5 Years</a:t>
          </a:r>
        </a:p>
        <a:p>
          <a:pPr algn="ctr"/>
          <a:r>
            <a:rPr lang="en-US" sz="4000" dirty="0" smtClean="0"/>
            <a:t>- 10.3%</a:t>
          </a:r>
          <a:endParaRPr lang="en-US" sz="4000" dirty="0"/>
        </a:p>
      </dgm:t>
    </dgm:pt>
    <dgm:pt modelId="{6F999C38-267D-4F6C-8307-2DDCF0DDE463}" type="parTrans" cxnId="{CB76F7CF-8842-4E9E-8FC7-D349AB0E11F9}">
      <dgm:prSet/>
      <dgm:spPr/>
      <dgm:t>
        <a:bodyPr/>
        <a:lstStyle/>
        <a:p>
          <a:endParaRPr lang="en-US"/>
        </a:p>
      </dgm:t>
    </dgm:pt>
    <dgm:pt modelId="{6B951F1D-082B-4914-80C1-4771DEFF02A6}" type="sibTrans" cxnId="{CB76F7CF-8842-4E9E-8FC7-D349AB0E11F9}">
      <dgm:prSet/>
      <dgm:spPr/>
      <dgm:t>
        <a:bodyPr/>
        <a:lstStyle/>
        <a:p>
          <a:endParaRPr lang="en-US"/>
        </a:p>
      </dgm:t>
    </dgm:pt>
    <dgm:pt modelId="{54BB4E2E-19AF-469F-B273-AD8EA4FB44AF}" type="pres">
      <dgm:prSet presAssocID="{84E728EB-657C-4169-B6F1-E385205B2CDF}" presName="arrowDiagram" presStyleCnt="0">
        <dgm:presLayoutVars>
          <dgm:chMax val="5"/>
          <dgm:dir/>
          <dgm:resizeHandles val="exact"/>
        </dgm:presLayoutVars>
      </dgm:prSet>
      <dgm:spPr/>
    </dgm:pt>
    <dgm:pt modelId="{015E8C8E-D96E-4E6E-9FC3-77730C97BB6C}" type="pres">
      <dgm:prSet presAssocID="{84E728EB-657C-4169-B6F1-E385205B2CDF}" presName="arrow" presStyleLbl="bgShp" presStyleIdx="0" presStyleCnt="1" custLinFactNeighborX="274"/>
      <dgm:spPr>
        <a:solidFill>
          <a:schemeClr val="accent1">
            <a:alpha val="65000"/>
          </a:schemeClr>
        </a:solidFill>
        <a:scene3d>
          <a:camera prst="orthographicFront">
            <a:rot lat="10800000" lon="0" rev="0"/>
          </a:camera>
          <a:lightRig rig="threePt" dir="t"/>
        </a:scene3d>
      </dgm:spPr>
    </dgm:pt>
    <dgm:pt modelId="{C547530E-4FE8-4BFA-8091-FA207FB46C51}" type="pres">
      <dgm:prSet presAssocID="{84E728EB-657C-4169-B6F1-E385205B2CDF}" presName="arrowDiagram3" presStyleCnt="0"/>
      <dgm:spPr/>
    </dgm:pt>
    <dgm:pt modelId="{D717E3E6-D788-4AB8-AAE1-E5B9F6CC60ED}" type="pres">
      <dgm:prSet presAssocID="{47F12844-E0C8-4E3D-94D0-F4511B3D0DD0}" presName="bullet3a" presStyleLbl="node1" presStyleIdx="0" presStyleCnt="3" custLinFactY="-500000" custLinFactNeighborY="-561363"/>
      <dgm:spPr>
        <a:solidFill>
          <a:schemeClr val="accent2"/>
        </a:solidFill>
      </dgm:spPr>
    </dgm:pt>
    <dgm:pt modelId="{B4353975-1E36-49A0-A73B-189A748DB18F}" type="pres">
      <dgm:prSet presAssocID="{47F12844-E0C8-4E3D-94D0-F4511B3D0DD0}" presName="textBox3a" presStyleLbl="revTx" presStyleIdx="0" presStyleCnt="3" custScaleX="86884" custScaleY="64812" custLinFactY="-40754" custLinFactNeighborX="-7729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3EB87E-EFC5-42E5-A63E-73DD10B230EB}" type="pres">
      <dgm:prSet presAssocID="{898A6339-CDF2-46CF-A3FD-4C3A13D33A30}" presName="bullet3b" presStyleLbl="node1" presStyleIdx="1" presStyleCnt="3" custLinFactX="-35126" custLinFactNeighborX="-100000" custLinFactNeighborY="52164"/>
      <dgm:spPr>
        <a:solidFill>
          <a:srgbClr val="FFFF00"/>
        </a:solidFill>
      </dgm:spPr>
    </dgm:pt>
    <dgm:pt modelId="{6EFBBEC3-379F-4DC7-9056-0520C7B99584}" type="pres">
      <dgm:prSet presAssocID="{898A6339-CDF2-46CF-A3FD-4C3A13D33A30}" presName="textBox3b" presStyleLbl="revTx" presStyleIdx="1" presStyleCnt="3" custScaleY="43320" custLinFactX="-6875" custLinFactNeighborX="-10000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31C0A-CE9D-4888-B353-9491E79E1D9A}" type="pres">
      <dgm:prSet presAssocID="{821AD435-7171-4CD1-AE7C-5E1196AC2C59}" presName="bullet3c" presStyleLbl="node1" presStyleIdx="2" presStyleCnt="3" custLinFactY="159730" custLinFactNeighborX="-82296" custLinFactNeighborY="200000"/>
      <dgm:spPr>
        <a:solidFill>
          <a:srgbClr val="C00000"/>
        </a:solidFill>
      </dgm:spPr>
    </dgm:pt>
    <dgm:pt modelId="{72A69AD6-9D47-449B-9EFF-8C772212BE04}" type="pres">
      <dgm:prSet presAssocID="{821AD435-7171-4CD1-AE7C-5E1196AC2C59}" presName="textBox3c" presStyleLbl="revTx" presStyleIdx="2" presStyleCnt="3" custScaleX="171659" custScaleY="41446" custLinFactNeighborX="-52486" custLinFactNeighborY="-268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D390BF-E3E4-4EFD-9BD8-41D086C625BE}" type="presOf" srcId="{898A6339-CDF2-46CF-A3FD-4C3A13D33A30}" destId="{6EFBBEC3-379F-4DC7-9056-0520C7B99584}" srcOrd="0" destOrd="0" presId="urn:microsoft.com/office/officeart/2005/8/layout/arrow2"/>
    <dgm:cxn modelId="{B641A388-81AA-4124-82CE-4A09C15D5E00}" type="presOf" srcId="{84E728EB-657C-4169-B6F1-E385205B2CDF}" destId="{54BB4E2E-19AF-469F-B273-AD8EA4FB44AF}" srcOrd="0" destOrd="0" presId="urn:microsoft.com/office/officeart/2005/8/layout/arrow2"/>
    <dgm:cxn modelId="{CB76F7CF-8842-4E9E-8FC7-D349AB0E11F9}" srcId="{84E728EB-657C-4169-B6F1-E385205B2CDF}" destId="{821AD435-7171-4CD1-AE7C-5E1196AC2C59}" srcOrd="2" destOrd="0" parTransId="{6F999C38-267D-4F6C-8307-2DDCF0DDE463}" sibTransId="{6B951F1D-082B-4914-80C1-4771DEFF02A6}"/>
    <dgm:cxn modelId="{A6378852-D688-4832-A190-B13CF0E9D9DB}" type="presOf" srcId="{821AD435-7171-4CD1-AE7C-5E1196AC2C59}" destId="{72A69AD6-9D47-449B-9EFF-8C772212BE04}" srcOrd="0" destOrd="0" presId="urn:microsoft.com/office/officeart/2005/8/layout/arrow2"/>
    <dgm:cxn modelId="{B4920830-3F77-4F9A-9A61-C06144AA2848}" type="presOf" srcId="{47F12844-E0C8-4E3D-94D0-F4511B3D0DD0}" destId="{B4353975-1E36-49A0-A73B-189A748DB18F}" srcOrd="0" destOrd="0" presId="urn:microsoft.com/office/officeart/2005/8/layout/arrow2"/>
    <dgm:cxn modelId="{31C7F18B-C050-4D1A-BD0B-1DD71AA07748}" srcId="{84E728EB-657C-4169-B6F1-E385205B2CDF}" destId="{47F12844-E0C8-4E3D-94D0-F4511B3D0DD0}" srcOrd="0" destOrd="0" parTransId="{6FF00761-7BE4-4B6B-BC7B-EB3D805D2B32}" sibTransId="{3522CE4A-BA82-4744-BF9E-83105437C61B}"/>
    <dgm:cxn modelId="{8D025DFC-5E03-4A9B-A974-23DE478024F7}" srcId="{84E728EB-657C-4169-B6F1-E385205B2CDF}" destId="{898A6339-CDF2-46CF-A3FD-4C3A13D33A30}" srcOrd="1" destOrd="0" parTransId="{86EA748B-DF81-4256-871E-14D4C7C2549C}" sibTransId="{74359312-FABE-4D2F-A4E8-4B522AEB14AB}"/>
    <dgm:cxn modelId="{86467394-0632-4B64-97D5-D3C23A41DF0A}" type="presParOf" srcId="{54BB4E2E-19AF-469F-B273-AD8EA4FB44AF}" destId="{015E8C8E-D96E-4E6E-9FC3-77730C97BB6C}" srcOrd="0" destOrd="0" presId="urn:microsoft.com/office/officeart/2005/8/layout/arrow2"/>
    <dgm:cxn modelId="{EF2E5781-7989-451A-BC51-A7CFDC008BAB}" type="presParOf" srcId="{54BB4E2E-19AF-469F-B273-AD8EA4FB44AF}" destId="{C547530E-4FE8-4BFA-8091-FA207FB46C51}" srcOrd="1" destOrd="0" presId="urn:microsoft.com/office/officeart/2005/8/layout/arrow2"/>
    <dgm:cxn modelId="{2000877C-2690-448B-A5BD-998ECF00046D}" type="presParOf" srcId="{C547530E-4FE8-4BFA-8091-FA207FB46C51}" destId="{D717E3E6-D788-4AB8-AAE1-E5B9F6CC60ED}" srcOrd="0" destOrd="0" presId="urn:microsoft.com/office/officeart/2005/8/layout/arrow2"/>
    <dgm:cxn modelId="{F2F027B7-6F3E-46B4-9BFC-8B638B547E88}" type="presParOf" srcId="{C547530E-4FE8-4BFA-8091-FA207FB46C51}" destId="{B4353975-1E36-49A0-A73B-189A748DB18F}" srcOrd="1" destOrd="0" presId="urn:microsoft.com/office/officeart/2005/8/layout/arrow2"/>
    <dgm:cxn modelId="{81DFF665-FFCB-4040-B8AF-CB7F70F5B553}" type="presParOf" srcId="{C547530E-4FE8-4BFA-8091-FA207FB46C51}" destId="{1D3EB87E-EFC5-42E5-A63E-73DD10B230EB}" srcOrd="2" destOrd="0" presId="urn:microsoft.com/office/officeart/2005/8/layout/arrow2"/>
    <dgm:cxn modelId="{F310B494-3D57-46BE-8178-20CE9494E9EA}" type="presParOf" srcId="{C547530E-4FE8-4BFA-8091-FA207FB46C51}" destId="{6EFBBEC3-379F-4DC7-9056-0520C7B99584}" srcOrd="3" destOrd="0" presId="urn:microsoft.com/office/officeart/2005/8/layout/arrow2"/>
    <dgm:cxn modelId="{2E0FA215-9A6D-4886-B207-B0BC0C731AA4}" type="presParOf" srcId="{C547530E-4FE8-4BFA-8091-FA207FB46C51}" destId="{E3831C0A-CE9D-4888-B353-9491E79E1D9A}" srcOrd="4" destOrd="0" presId="urn:microsoft.com/office/officeart/2005/8/layout/arrow2"/>
    <dgm:cxn modelId="{9EC891E6-2887-4DEA-AFDF-9F372BAFB7CA}" type="presParOf" srcId="{C547530E-4FE8-4BFA-8091-FA207FB46C51}" destId="{72A69AD6-9D47-449B-9EFF-8C772212BE0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EDC08-0859-423A-8AFC-6F6CC5DE59C0}">
      <dsp:nvSpPr>
        <dsp:cNvPr id="0" name=""/>
        <dsp:cNvSpPr/>
      </dsp:nvSpPr>
      <dsp:spPr>
        <a:xfrm>
          <a:off x="1371" y="1339201"/>
          <a:ext cx="1817396" cy="1817396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Initial Market Reaction</a:t>
          </a:r>
          <a:endParaRPr lang="en-US" sz="1700" b="1" kern="1200" dirty="0"/>
        </a:p>
      </dsp:txBody>
      <dsp:txXfrm>
        <a:off x="267522" y="1605352"/>
        <a:ext cx="1285094" cy="1285094"/>
      </dsp:txXfrm>
    </dsp:sp>
    <dsp:sp modelId="{82739A2F-568F-4FE3-BD91-723004EFEF00}">
      <dsp:nvSpPr>
        <dsp:cNvPr id="0" name=""/>
        <dsp:cNvSpPr/>
      </dsp:nvSpPr>
      <dsp:spPr>
        <a:xfrm>
          <a:off x="1966339" y="1720855"/>
          <a:ext cx="1054089" cy="1054089"/>
        </a:xfrm>
        <a:prstGeom prst="mathPlus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106058" y="2123939"/>
        <a:ext cx="774651" cy="247921"/>
      </dsp:txXfrm>
    </dsp:sp>
    <dsp:sp modelId="{A0420BC5-A97C-411A-BC9F-CBA44EB1767D}">
      <dsp:nvSpPr>
        <dsp:cNvPr id="0" name=""/>
        <dsp:cNvSpPr/>
      </dsp:nvSpPr>
      <dsp:spPr>
        <a:xfrm>
          <a:off x="3168001" y="1339201"/>
          <a:ext cx="1817396" cy="1817396"/>
        </a:xfrm>
        <a:prstGeom prst="ellipse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Long Term Performance</a:t>
          </a:r>
          <a:endParaRPr lang="en-US" sz="1700" b="1" kern="1200" dirty="0"/>
        </a:p>
      </dsp:txBody>
      <dsp:txXfrm>
        <a:off x="3434152" y="1605352"/>
        <a:ext cx="1285094" cy="1285094"/>
      </dsp:txXfrm>
    </dsp:sp>
    <dsp:sp modelId="{50811687-54D2-4716-AE19-99E06973DE47}">
      <dsp:nvSpPr>
        <dsp:cNvPr id="0" name=""/>
        <dsp:cNvSpPr/>
      </dsp:nvSpPr>
      <dsp:spPr>
        <a:xfrm>
          <a:off x="5132970" y="1720855"/>
          <a:ext cx="1054089" cy="1054089"/>
        </a:xfrm>
        <a:prstGeom prst="mathEqual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272689" y="1937997"/>
        <a:ext cx="774651" cy="619805"/>
      </dsp:txXfrm>
    </dsp:sp>
    <dsp:sp modelId="{85CA0043-4756-4E96-A1AC-AF76BDC53154}">
      <dsp:nvSpPr>
        <dsp:cNvPr id="0" name=""/>
        <dsp:cNvSpPr/>
      </dsp:nvSpPr>
      <dsp:spPr>
        <a:xfrm>
          <a:off x="6334632" y="1339201"/>
          <a:ext cx="1817396" cy="1817396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Total Value Gain/Loss</a:t>
          </a:r>
          <a:endParaRPr lang="en-US" sz="1700" b="1" kern="1200" dirty="0"/>
        </a:p>
      </dsp:txBody>
      <dsp:txXfrm>
        <a:off x="6600783" y="1605352"/>
        <a:ext cx="1285094" cy="1285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7FA3A4-45A8-4DB7-99BC-3232877C4BE8}" type="datetimeFigureOut">
              <a:rPr lang="en-US" smtClean="0"/>
              <a:pPr/>
              <a:t>3/5/2013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C4A648-A223-4BC0-87D2-06FCBB716D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4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4A648-A223-4BC0-87D2-06FCBB716D3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98004-8727-4D46-A37D-6F605774E9B7}" type="slidenum">
              <a:rPr lang="en-US" sz="110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 sz="11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98004-8727-4D46-A37D-6F605774E9B7}" type="slidenum">
              <a:rPr lang="en-US" sz="110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 sz="110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06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6962" indent="-287293" defTabSz="932106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9172" indent="-229834" defTabSz="932106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8841" indent="-229834" defTabSz="932106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68510" indent="-229834" defTabSz="932106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28179" indent="-229834" defTabSz="932106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87848" indent="-229834" defTabSz="932106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47517" indent="-229834" defTabSz="932106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907185" indent="-229834" defTabSz="932106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C10FAD2-CF13-44AF-918A-51F9B260105A}" type="slidenum">
              <a:rPr lang="en-US" sz="1200">
                <a:latin typeface="Times New Roman" pitchFamily="18" charset="0"/>
              </a:rPr>
              <a:pPr eaLnBrk="1" hangingPunct="1"/>
              <a:t>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6D513-FCDF-4ED8-A300-61C54CB08A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DFC3F-740C-41D1-B82E-CD41F6E423F0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6D513-FCDF-4ED8-A300-61C54CB08A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6D513-FCDF-4ED8-A300-61C54CB08A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36D513-FCDF-4ED8-A300-61C54CB08A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06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6962" indent="-287293" defTabSz="932106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9172" indent="-229834" defTabSz="932106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8841" indent="-229834" defTabSz="932106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68510" indent="-229834" defTabSz="932106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28179" indent="-229834" defTabSz="932106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87848" indent="-229834" defTabSz="932106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47517" indent="-229834" defTabSz="932106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907185" indent="-229834" defTabSz="932106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271E072-D598-47E3-8F6D-6446A871DD57}" type="slidenum">
              <a:rPr lang="en-US" sz="1200">
                <a:latin typeface="Times New Roman" pitchFamily="18" charset="0"/>
              </a:rPr>
              <a:pPr eaLnBrk="1" hangingPunct="1"/>
              <a:t>18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4A648-A223-4BC0-87D2-06FCBB716D32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177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4A648-A223-4BC0-87D2-06FCBB716D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4A648-A223-4BC0-87D2-06FCBB716D32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73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BBF255-443D-4BAC-8C5C-26ADF753367F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DCBDA-64D2-4710-9773-56B2EC6F39F3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22</a:t>
            </a:fld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4A648-A223-4BC0-87D2-06FCBB716D3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9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056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6921" indent="-287277" defTabSz="932056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9110" indent="-229822" defTabSz="932056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8753" indent="-229822" defTabSz="932056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68398" indent="-229822" defTabSz="932056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28041" indent="-229822" defTabSz="932056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87686" indent="-229822" defTabSz="932056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47329" indent="-229822" defTabSz="932056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906973" indent="-229822" defTabSz="932056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F93CC1E-B528-4AFD-B701-1F6DFE60BDA9}" type="slidenum">
              <a:rPr lang="en-US" sz="1200">
                <a:latin typeface="Times New Roman" pitchFamily="18" charset="0"/>
              </a:rPr>
              <a:pPr/>
              <a:t>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4A648-A223-4BC0-87D2-06FCBB716D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4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4A648-A223-4BC0-87D2-06FCBB716D3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41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EE798004-8727-4D46-A37D-6F605774E9B7}" type="slidenum">
              <a:rPr lang="en-US" sz="1100">
                <a:solidFill>
                  <a:prstClr val="black"/>
                </a:solidFill>
                <a:latin typeface="Calibri"/>
              </a:rPr>
              <a:pPr algn="r" rtl="0"/>
              <a:t>6</a:t>
            </a:fld>
            <a:endParaRPr lang="en-US" sz="11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4A648-A223-4BC0-87D2-06FCBB716D32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56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98004-8727-4D46-A37D-6F605774E9B7}" type="slidenum">
              <a:rPr lang="en-US" sz="110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 sz="11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98004-8727-4D46-A37D-6F605774E9B7}" type="slidenum">
              <a:rPr lang="en-US" sz="110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 sz="11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1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1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31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19"/>
            <a:ext cx="8102600" cy="4754543"/>
          </a:xfrm>
          <a:prstGeom prst="rect">
            <a:avLst/>
          </a:prstGeom>
        </p:spPr>
        <p:txBody>
          <a:bodyPr/>
          <a:lstStyle>
            <a:lvl1pPr>
              <a:buClr>
                <a:srgbClr val="003366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3875" y="390525"/>
            <a:ext cx="8077200" cy="107721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59563" y="6354763"/>
            <a:ext cx="22098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1–</a:t>
            </a:r>
            <a:fld id="{9D1774C8-ACD7-432D-A569-08A68149B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01472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441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26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19"/>
            <a:ext cx="8102600" cy="4754543"/>
          </a:xfrm>
          <a:prstGeom prst="rect">
            <a:avLst/>
          </a:prstGeom>
        </p:spPr>
        <p:txBody>
          <a:bodyPr/>
          <a:lstStyle>
            <a:lvl1pPr>
              <a:buClr>
                <a:srgbClr val="003366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3875" y="390525"/>
            <a:ext cx="8077200" cy="107721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659563" y="6354763"/>
            <a:ext cx="22098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1–</a:t>
            </a:r>
            <a:fld id="{9D1774C8-ACD7-432D-A569-08A68149B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70452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153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/>
            <a:endParaRPr lang="en-US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/>
            <a:endParaRPr lang="en-US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/>
            <a:fld id="{3416A350-2854-4760-8D61-FDCB71F5F6BA}" type="slidenum">
              <a: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66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958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/>
            <a:endParaRPr lang="en-US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/>
            <a:endParaRPr lang="en-US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/>
            <a:fld id="{3416A350-2854-4760-8D61-FDCB71F5F6BA}" type="slidenum">
              <a: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6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66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/>
            <a:endParaRPr lang="en-US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/>
            <a:endParaRPr lang="en-US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/>
            <a:fld id="{C12C3ACC-89C5-4C18-A86D-B5A8499AC3E0}" type="slidenum">
              <a:rPr lang="en-US" sz="1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eaLnBrk="1" hangingPunct="1"/>
              <a:t>‹#›</a:t>
            </a:fld>
            <a:endParaRPr lang="en-US" sz="18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83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61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243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6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6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93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498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96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LU_ppt_template_interior.jpg                                   001A8C49Macintosh HD                   7C263236: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175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2" r:id="rId13"/>
    <p:sldLayoutId id="2147483673" r:id="rId14"/>
    <p:sldLayoutId id="2147483674" r:id="rId15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25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31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0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LU_ppt_template_cover.jpg                                      001A8C49Macintosh HD                   7C263236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2055" name="Text Box 7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1295400" y="3733800"/>
            <a:ext cx="7010400" cy="990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0" hangingPunct="0">
              <a:spcBef>
                <a:spcPct val="0"/>
              </a:spcBef>
            </a:pPr>
            <a:r>
              <a:rPr lang="en-US" sz="3600" dirty="0" smtClean="0">
                <a:solidFill>
                  <a:schemeClr val="bg1"/>
                </a:solidFill>
                <a:latin typeface="Adobe Garamond Pro" charset="0"/>
              </a:rPr>
              <a:t>Developing and Communicating Strategy</a:t>
            </a:r>
          </a:p>
          <a:p>
            <a:pPr algn="r" eaLnBrk="0" hangingPunct="0">
              <a:spcBef>
                <a:spcPct val="0"/>
              </a:spcBef>
            </a:pPr>
            <a:r>
              <a:rPr lang="en-US" sz="3600" dirty="0" smtClean="0">
                <a:solidFill>
                  <a:schemeClr val="bg1"/>
                </a:solidFill>
                <a:latin typeface="Adobe Garamond Pro" charset="0"/>
              </a:rPr>
              <a:t>Class 12</a:t>
            </a:r>
          </a:p>
          <a:p>
            <a:pPr algn="r" eaLnBrk="0" hangingPunct="0">
              <a:spcBef>
                <a:spcPct val="0"/>
              </a:spcBef>
            </a:pPr>
            <a:endParaRPr lang="en-US" sz="3600" dirty="0">
              <a:solidFill>
                <a:schemeClr val="bg1"/>
              </a:solidFill>
              <a:latin typeface="Adobe Garamond Pro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…and its been getting worse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12775" y="2301240"/>
          <a:ext cx="8153401" cy="330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97225"/>
                <a:gridCol w="1600200"/>
                <a:gridCol w="838200"/>
                <a:gridCol w="838200"/>
                <a:gridCol w="838200"/>
                <a:gridCol w="841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1980s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1990s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Loderer</a:t>
                      </a:r>
                      <a:r>
                        <a:rPr lang="en-US" dirty="0" smtClean="0"/>
                        <a:t> &amp; Martin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1990)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Tender</a:t>
                      </a:r>
                      <a:r>
                        <a:rPr lang="en-US" baseline="0" dirty="0" smtClean="0"/>
                        <a:t> Offers and Mergers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Jarrell, </a:t>
                      </a:r>
                      <a:r>
                        <a:rPr lang="en-US" dirty="0" err="1" smtClean="0"/>
                        <a:t>Brickley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&amp; Netter</a:t>
                      </a:r>
                      <a:r>
                        <a:rPr lang="en-US" baseline="0" dirty="0" smtClean="0"/>
                        <a:t> (1988)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Jarrell and </a:t>
                      </a:r>
                      <a:r>
                        <a:rPr lang="en-US" dirty="0" err="1" smtClean="0"/>
                        <a:t>Poulson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(1989)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Tender Offers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Bradley, Desai &amp; Kim (1988)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Tender Offers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Asquith, Bruner &amp; Mullins (1983)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Sorower</a:t>
                      </a:r>
                      <a:r>
                        <a:rPr lang="en-US" baseline="0" dirty="0" smtClean="0"/>
                        <a:t> (2006)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Tender Offers</a:t>
                      </a:r>
                      <a:r>
                        <a:rPr lang="en-US" baseline="0" dirty="0" smtClean="0"/>
                        <a:t> and Mergers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867400" y="6096000"/>
            <a:ext cx="3276600" cy="5334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1400" dirty="0">
                <a:solidFill>
                  <a:srgbClr val="5A6378"/>
                </a:solidFill>
                <a:latin typeface="Tw Cen MT"/>
              </a:rPr>
              <a:t>Sources: Gilson &amp; Black (1995); </a:t>
            </a:r>
            <a:r>
              <a:rPr lang="en-US" sz="1400" dirty="0" err="1">
                <a:solidFill>
                  <a:srgbClr val="5A6378"/>
                </a:solidFill>
                <a:latin typeface="Tw Cen MT"/>
              </a:rPr>
              <a:t>Sirower</a:t>
            </a:r>
            <a:r>
              <a:rPr lang="en-US" sz="1400" dirty="0">
                <a:solidFill>
                  <a:srgbClr val="5A6378"/>
                </a:solidFill>
                <a:latin typeface="Tw Cen MT"/>
              </a:rPr>
              <a:t> (2006, 1997 )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7526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w Cen MT"/>
              </a:rPr>
              <a:t>Initial Market Reaction – Acquiring Firm</a:t>
            </a:r>
          </a:p>
        </p:txBody>
      </p:sp>
    </p:spTree>
    <p:extLst>
      <p:ext uri="{BB962C8B-B14F-4D97-AF65-F5344CB8AC3E}">
        <p14:creationId xmlns:p14="http://schemas.microsoft.com/office/powerpoint/2010/main" val="15152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Post acquisition – the decline continues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47457887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5562600" y="5638800"/>
            <a:ext cx="3429000" cy="4572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fr-FR" sz="1400" dirty="0">
                <a:solidFill>
                  <a:srgbClr val="5A6378"/>
                </a:solidFill>
                <a:latin typeface="Tw Cen MT"/>
              </a:rPr>
              <a:t>Source: Agrawal et al. (1992)</a:t>
            </a:r>
            <a:endParaRPr lang="en-US" sz="1400" dirty="0">
              <a:solidFill>
                <a:srgbClr val="5A6378"/>
              </a:solidFill>
              <a:latin typeface="Tw Cen M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18288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Tw Cen MT"/>
              </a:rPr>
              <a:t>Average post acquisition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422158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17E3E6-D788-4AB8-AAE1-E5B9F6CC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353975-1E36-49A0-A73B-189A748DB1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D3EB87E-EFC5-42E5-A63E-73DD10B23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EFBBEC3-379F-4DC7-9056-0520C7B99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3831C0A-CE9D-4888-B353-9491E79E1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2A69AD6-9D47-449B-9EFF-8C772212BE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365125" y="685800"/>
            <a:ext cx="832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5" name="Text Box 3" descr="SecGrnbkg03"/>
          <p:cNvSpPr txBox="1">
            <a:spLocks noChangeArrowheads="1"/>
          </p:cNvSpPr>
          <p:nvPr/>
        </p:nvSpPr>
        <p:spPr bwMode="blackWhite">
          <a:xfrm>
            <a:off x="352425" y="228600"/>
            <a:ext cx="2025650" cy="461963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34" charset="0"/>
              </a:rPr>
              <a:t>EXHIBIT </a:t>
            </a:r>
            <a:r>
              <a:rPr lang="en-US" sz="2400" b="1" dirty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34" charset="0"/>
              </a:rPr>
              <a:t>9</a:t>
            </a:r>
            <a:r>
              <a:rPr lang="en-US" sz="2400" b="1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34" charset="0"/>
              </a:rPr>
              <a:t>.3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378075" y="228600"/>
            <a:ext cx="65833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00" b="1"/>
              <a:t>Value Destruction in M&amp;A: The Worst Offenders</a:t>
            </a:r>
            <a:endParaRPr lang="en-US" sz="2100">
              <a:solidFill>
                <a:srgbClr val="292929"/>
              </a:solidFill>
              <a:cs typeface="Tahoma" pitchFamily="34" charset="0"/>
            </a:endParaRPr>
          </a:p>
        </p:txBody>
      </p:sp>
      <p:pic>
        <p:nvPicPr>
          <p:cNvPr id="32774" name="Picture 4" descr="ftp://Rothaermel:rothaermel_strat@ftp.eppg.com/Art%20Files/Chapter_9/rot12737_ex09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417638"/>
            <a:ext cx="7623175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2425" y="6172200"/>
            <a:ext cx="72374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100"/>
              <a:t>Shareholder value destroyed based on up to 3 years post-merger analysis compared to overall stock market</a:t>
            </a:r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6934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>
                <a:latin typeface="Times New Roman" pitchFamily="18" charset="0"/>
                <a:ea typeface="ＭＳ Ｐゴシック" pitchFamily="34" charset="-128"/>
              </a:rPr>
              <a:t>9-</a:t>
            </a:r>
            <a:fld id="{5C7825AD-A77F-4632-B117-CA475BE06B64}" type="slidenum">
              <a:rPr lang="en-US">
                <a:latin typeface="Times New Roman" pitchFamily="18" charset="0"/>
                <a:ea typeface="ＭＳ Ｐゴシック" pitchFamily="34" charset="-128"/>
              </a:rPr>
              <a:pPr algn="r"/>
              <a:t>12</a:t>
            </a:fld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5785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/>
              <a:t>ALLIANCES AND ACQUISITIONS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en-US" dirty="0"/>
              <a:t>How do firms choose between alliances and acquisitions?</a:t>
            </a:r>
          </a:p>
          <a:p>
            <a:pPr marL="0" indent="0">
              <a:buFont typeface="Wingdings" pitchFamily="2" charset="2"/>
              <a:buNone/>
            </a:pPr>
            <a:r>
              <a:rPr lang="en-US" b="1" dirty="0" smtClean="0"/>
              <a:t>Alliances</a:t>
            </a:r>
            <a:r>
              <a:rPr lang="en-US" dirty="0" smtClean="0"/>
              <a:t>  </a:t>
            </a:r>
          </a:p>
          <a:p>
            <a:pPr marL="0" indent="0">
              <a:buFont typeface="Wingdings" pitchFamily="2" charset="2"/>
              <a:buNone/>
            </a:pPr>
            <a:r>
              <a:rPr lang="en-US" sz="2100" dirty="0" smtClean="0"/>
              <a:t>	-</a:t>
            </a:r>
            <a:r>
              <a:rPr lang="en-US" sz="2600" dirty="0" smtClean="0"/>
              <a:t> </a:t>
            </a:r>
            <a:r>
              <a:rPr lang="en-US" sz="2100" dirty="0" smtClean="0"/>
              <a:t>create </a:t>
            </a:r>
            <a:r>
              <a:rPr lang="en-US" sz="2100" dirty="0"/>
              <a:t>value primarily by combining </a:t>
            </a:r>
            <a:r>
              <a:rPr lang="en-US" sz="2100" dirty="0" smtClean="0"/>
              <a:t>complementary resources</a:t>
            </a:r>
          </a:p>
          <a:p>
            <a:pPr marL="0" indent="0">
              <a:buFont typeface="Wingdings" pitchFamily="2" charset="2"/>
              <a:buNone/>
            </a:pPr>
            <a:r>
              <a:rPr lang="en-US" sz="2100" dirty="0" smtClean="0"/>
              <a:t>	-  creating something new that didn’t exist</a:t>
            </a:r>
          </a:p>
          <a:p>
            <a:pPr marL="914400" indent="-914400">
              <a:buFont typeface="Wingdings" pitchFamily="2" charset="2"/>
              <a:buNone/>
            </a:pPr>
            <a:r>
              <a:rPr lang="en-US" sz="2100" dirty="0" smtClean="0"/>
              <a:t>	-  as </a:t>
            </a:r>
            <a:r>
              <a:rPr lang="en-US" sz="2100" dirty="0"/>
              <a:t>real options, may be more suitable under </a:t>
            </a:r>
            <a:r>
              <a:rPr lang="en-US" sz="2100" dirty="0" smtClean="0"/>
              <a:t>high </a:t>
            </a:r>
            <a:r>
              <a:rPr lang="en-US" sz="2100" dirty="0"/>
              <a:t>levels of </a:t>
            </a:r>
            <a:r>
              <a:rPr lang="en-US" sz="2100" dirty="0" smtClean="0"/>
              <a:t>uncertainty</a:t>
            </a:r>
          </a:p>
          <a:p>
            <a:pPr marL="0" indent="0">
              <a:buFont typeface="Wingdings" pitchFamily="2" charset="2"/>
              <a:buNone/>
            </a:pPr>
            <a:endParaRPr lang="en-US" sz="2100" dirty="0"/>
          </a:p>
          <a:p>
            <a:pPr marL="0" indent="0">
              <a:buFont typeface="Wingdings" pitchFamily="2" charset="2"/>
              <a:buNone/>
            </a:pPr>
            <a:r>
              <a:rPr lang="en-US" b="1" dirty="0"/>
              <a:t>A</a:t>
            </a:r>
            <a:r>
              <a:rPr lang="en-US" b="1" dirty="0" smtClean="0"/>
              <a:t>cquisitions</a:t>
            </a:r>
            <a:r>
              <a:rPr lang="en-US" sz="2600" dirty="0" smtClean="0"/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sz="2100" dirty="0" smtClean="0"/>
              <a:t>	- </a:t>
            </a:r>
            <a:r>
              <a:rPr lang="en-US" sz="2100" dirty="0"/>
              <a:t>derive most value by eliminating </a:t>
            </a:r>
            <a:r>
              <a:rPr lang="en-US" sz="2100" dirty="0" smtClean="0"/>
              <a:t>redundant resources</a:t>
            </a:r>
          </a:p>
          <a:p>
            <a:pPr marL="0" indent="0">
              <a:buFont typeface="Wingdings" pitchFamily="2" charset="2"/>
              <a:buNone/>
            </a:pPr>
            <a:r>
              <a:rPr lang="en-US" sz="2100" dirty="0" smtClean="0"/>
              <a:t>	-  efficiency/scale</a:t>
            </a:r>
            <a:endParaRPr lang="en-US" sz="2100" dirty="0"/>
          </a:p>
          <a:p>
            <a:pPr marL="0" indent="0">
              <a:buFont typeface="Wingdings" pitchFamily="2" charset="2"/>
              <a:buNone/>
            </a:pPr>
            <a:r>
              <a:rPr lang="en-US" sz="2100" dirty="0"/>
              <a:t>	</a:t>
            </a:r>
            <a:r>
              <a:rPr lang="en-US" sz="2100" dirty="0" smtClean="0"/>
              <a:t>-  preferable </a:t>
            </a:r>
            <a:r>
              <a:rPr lang="en-US" sz="2100" dirty="0"/>
              <a:t>when the level of uncertainty is </a:t>
            </a:r>
            <a:r>
              <a:rPr lang="en-US" sz="2100" dirty="0" smtClean="0"/>
              <a:t>low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313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Acquiring firm can manage assets better than existing management (e.g., better-off test)</a:t>
            </a:r>
          </a:p>
          <a:p>
            <a:r>
              <a:rPr lang="en-US" dirty="0" smtClean="0"/>
              <a:t>Given a price premium, acquiring managers must be smarter than the market </a:t>
            </a:r>
          </a:p>
          <a:p>
            <a:pPr lvl="1"/>
            <a:r>
              <a:rPr lang="en-US" dirty="0" smtClean="0"/>
              <a:t>(said differently, be the perfect combination to deliver the premium over which the market had previously valued the target)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Conditions for Successful Acquisition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524125" cy="3679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895600"/>
            <a:ext cx="840919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8600" y="4495800"/>
            <a:ext cx="8610600" cy="76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590" y="5801773"/>
            <a:ext cx="8610600" cy="69272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8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0"/>
            <a:ext cx="7620000" cy="653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981200" y="6553200"/>
            <a:ext cx="670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prstClr val="black"/>
                </a:solidFill>
              </a:rPr>
              <a:t>From The Management of International Acquisitions. Page 2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828800"/>
            <a:ext cx="8610600" cy="762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2667000"/>
            <a:ext cx="8610600" cy="457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3186752"/>
            <a:ext cx="8610600" cy="533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73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Line 2"/>
          <p:cNvSpPr>
            <a:spLocks noChangeShapeType="1"/>
          </p:cNvSpPr>
          <p:nvPr/>
        </p:nvSpPr>
        <p:spPr bwMode="auto">
          <a:xfrm>
            <a:off x="365125" y="960438"/>
            <a:ext cx="832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2" name="Text Box 3" descr="SecGrnbkg03"/>
          <p:cNvSpPr txBox="1">
            <a:spLocks noChangeArrowheads="1"/>
          </p:cNvSpPr>
          <p:nvPr/>
        </p:nvSpPr>
        <p:spPr bwMode="blackWhite">
          <a:xfrm>
            <a:off x="549275" y="320675"/>
            <a:ext cx="1736725" cy="461963"/>
          </a:xfrm>
          <a:prstGeom prst="rect">
            <a:avLst/>
          </a:prstGeom>
          <a:noFill/>
          <a:ln>
            <a:noFill/>
          </a:ln>
          <a:extLst/>
        </p:spPr>
        <p:txBody>
          <a:bodyPr lIns="0" rIns="0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400" b="1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34" charset="0"/>
              </a:rPr>
              <a:t>EXHIBIT </a:t>
            </a:r>
            <a:r>
              <a:rPr lang="en-US" sz="2400" b="1" dirty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34" charset="0"/>
              </a:rPr>
              <a:t>9</a:t>
            </a:r>
            <a:r>
              <a:rPr lang="en-US" sz="2400" b="1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34" charset="0"/>
              </a:rPr>
              <a:t>.2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2743200" y="136525"/>
            <a:ext cx="58531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b="1"/>
              <a:t>Source of Value Creation and Costs in Horizontal Integration</a:t>
            </a:r>
            <a:endParaRPr lang="en-US" sz="2400" b="1">
              <a:solidFill>
                <a:srgbClr val="292929"/>
              </a:solidFill>
              <a:cs typeface="Tahoma" pitchFamily="34" charset="0"/>
            </a:endParaRPr>
          </a:p>
        </p:txBody>
      </p:sp>
      <p:pic>
        <p:nvPicPr>
          <p:cNvPr id="40966" name="Picture 4" descr="ftp://Rothaermel:rothaermel_strat@ftp.eppg.com/Art%20Files/Chapter_9/rot12737_ex09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1908175"/>
            <a:ext cx="7200900" cy="2343150"/>
          </a:xfrm>
          <a:prstGeom prst="rect">
            <a:avLst/>
          </a:prstGeom>
          <a:noFill/>
          <a:ln w="127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749675" y="4522788"/>
            <a:ext cx="1017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800"/>
              <a:t>Benefits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72175" y="4522788"/>
            <a:ext cx="1325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800"/>
              <a:t>Drawbacks</a:t>
            </a:r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69342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dirty="0">
                <a:latin typeface="Times New Roman" pitchFamily="18" charset="0"/>
                <a:ea typeface="ＭＳ Ｐゴシック" pitchFamily="34" charset="-128"/>
              </a:rPr>
              <a:t>9-</a:t>
            </a:r>
            <a:fld id="{5323B820-D343-4492-A97E-5F045E6AF5A2}" type="slidenum">
              <a:rPr lang="en-US">
                <a:latin typeface="Times New Roman" pitchFamily="18" charset="0"/>
                <a:ea typeface="ＭＳ Ｐゴシック" pitchFamily="34" charset="-128"/>
              </a:rPr>
              <a:pPr algn="r"/>
              <a:t>18</a:t>
            </a:fld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43587" y="3579167"/>
            <a:ext cx="1903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itchFamily="34" charset="0"/>
              <a:buChar char="•"/>
            </a:pPr>
            <a:r>
              <a:rPr lang="en-US" sz="1600" dirty="0" smtClean="0"/>
              <a:t>Overpayment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4463730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Porter’s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Attractiveness Test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Must be structurally attractive or possible to be made attractive</a:t>
            </a:r>
          </a:p>
          <a:p>
            <a:r>
              <a:rPr lang="en-US" b="1" dirty="0" smtClean="0"/>
              <a:t>Cost-of-Entry Test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Entry costs must not eat all future profits</a:t>
            </a:r>
          </a:p>
          <a:p>
            <a:r>
              <a:rPr lang="en-US" b="1" dirty="0" smtClean="0"/>
              <a:t>Better-Off Test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 unit or parent unit (or both) must gain competitive advantage from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876800" y="62484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Adobe Garamond Pro" charset="0"/>
              </a:rPr>
              <a:t>Click to add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Review</a:t>
            </a:r>
          </a:p>
          <a:p>
            <a:r>
              <a:rPr lang="en-US" dirty="0" smtClean="0"/>
              <a:t>Acquisitions, Alliances, Networks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Porter’s Corporate Strategy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Portfolio Management</a:t>
            </a:r>
          </a:p>
          <a:p>
            <a:r>
              <a:rPr lang="en-US" dirty="0" smtClean="0"/>
              <a:t>Restructuring</a:t>
            </a:r>
          </a:p>
          <a:p>
            <a:r>
              <a:rPr lang="en-US" dirty="0"/>
              <a:t>T</a:t>
            </a:r>
            <a:r>
              <a:rPr lang="en-US" dirty="0" smtClean="0"/>
              <a:t>ransferring Skills</a:t>
            </a:r>
          </a:p>
          <a:p>
            <a:r>
              <a:rPr lang="en-US" dirty="0" smtClean="0"/>
              <a:t>Sharing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Fig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822960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065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Fig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0"/>
            <a:ext cx="8077200" cy="670560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0" y="6246812"/>
            <a:ext cx="9144000" cy="1588"/>
          </a:xfrm>
          <a:prstGeom prst="straightConnector1">
            <a:avLst/>
          </a:prstGeom>
          <a:ln w="317500">
            <a:solidFill>
              <a:schemeClr val="bg2">
                <a:lumMod val="40000"/>
                <a:lumOff val="6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000" y="5181600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Faster</a:t>
            </a:r>
          </a:p>
          <a:p>
            <a:pPr eaLnBrk="1" hangingPunct="1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Cheaper</a:t>
            </a:r>
          </a:p>
          <a:p>
            <a:pPr eaLnBrk="1" hangingPunct="1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Easier</a:t>
            </a:r>
          </a:p>
          <a:p>
            <a:pPr eaLnBrk="1" hangingPunct="1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Less Risk</a:t>
            </a:r>
          </a:p>
          <a:p>
            <a:pPr eaLnBrk="1" hangingPunct="1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Limited Profit</a:t>
            </a:r>
          </a:p>
          <a:p>
            <a:pPr eaLnBrk="1" hangingPunct="1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Easier to Get 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5179874"/>
            <a:ext cx="243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Longer</a:t>
            </a:r>
          </a:p>
          <a:p>
            <a:pPr eaLnBrk="1" hangingPunct="1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Costly to setup</a:t>
            </a:r>
          </a:p>
          <a:p>
            <a:pPr eaLnBrk="1" hangingPunct="1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Complicated</a:t>
            </a:r>
          </a:p>
          <a:p>
            <a:pPr eaLnBrk="1" hangingPunct="1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Riskier</a:t>
            </a:r>
          </a:p>
          <a:p>
            <a:pPr eaLnBrk="1" hangingPunct="1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More Profit Potential</a:t>
            </a:r>
          </a:p>
          <a:p>
            <a:pPr eaLnBrk="1" hangingPunct="1"/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Harder to Get Out</a:t>
            </a:r>
          </a:p>
        </p:txBody>
      </p:sp>
      <p:sp>
        <p:nvSpPr>
          <p:cNvPr id="13" name="Oval 12"/>
          <p:cNvSpPr/>
          <p:nvPr/>
        </p:nvSpPr>
        <p:spPr>
          <a:xfrm>
            <a:off x="1447800" y="1371600"/>
            <a:ext cx="2133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8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86400" y="1371600"/>
            <a:ext cx="21336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/>
            <a:endParaRPr lang="en-US" sz="180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11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Firm’s have an array of methods to expand their scale and scope</a:t>
            </a:r>
          </a:p>
          <a:p>
            <a:pPr lvl="1"/>
            <a:r>
              <a:rPr lang="en-US" dirty="0" smtClean="0"/>
              <a:t>Acquisitions should often be one of the last options</a:t>
            </a:r>
          </a:p>
          <a:p>
            <a:r>
              <a:rPr lang="en-US" dirty="0" smtClean="0"/>
              <a:t>Acquisitions often fail because integration issues, reduced flexibility, legal issues, and overpayment</a:t>
            </a:r>
          </a:p>
          <a:p>
            <a:r>
              <a:rPr lang="en-US" dirty="0"/>
              <a:t>Acquisition not only way to enter market – should be last resort</a:t>
            </a:r>
          </a:p>
          <a:p>
            <a:r>
              <a:rPr lang="en-US" dirty="0"/>
              <a:t>Extreme tendency to </a:t>
            </a:r>
          </a:p>
          <a:p>
            <a:pPr lvl="1"/>
            <a:r>
              <a:rPr lang="en-US" dirty="0"/>
              <a:t>over pay</a:t>
            </a:r>
          </a:p>
          <a:p>
            <a:pPr lvl="1"/>
            <a:r>
              <a:rPr lang="en-US" dirty="0"/>
              <a:t>over estimate synergies</a:t>
            </a:r>
          </a:p>
          <a:p>
            <a:pPr lvl="1"/>
            <a:r>
              <a:rPr lang="en-US" dirty="0"/>
              <a:t>Under estimate challenge of integration</a:t>
            </a:r>
          </a:p>
          <a:p>
            <a:r>
              <a:rPr lang="en-US" dirty="0"/>
              <a:t>JVs and other “alliances” provide lower option for entering new markets and learning</a:t>
            </a:r>
          </a:p>
          <a:p>
            <a:r>
              <a:rPr lang="en-US" dirty="0"/>
              <a:t>JVs and the needs of the parent organizations will evolve over time </a:t>
            </a:r>
          </a:p>
          <a:p>
            <a:pPr lvl="1"/>
            <a:r>
              <a:rPr lang="en-US" dirty="0"/>
              <a:t>May make reasons for JV obsolete</a:t>
            </a:r>
          </a:p>
          <a:p>
            <a:r>
              <a:rPr lang="en-US" dirty="0"/>
              <a:t>Provide interesting opportunities for career </a:t>
            </a:r>
            <a:r>
              <a:rPr lang="en-US" dirty="0" smtClean="0"/>
              <a:t>growth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Line 2"/>
          <p:cNvSpPr>
            <a:spLocks noChangeShapeType="1"/>
          </p:cNvSpPr>
          <p:nvPr/>
        </p:nvSpPr>
        <p:spPr bwMode="auto">
          <a:xfrm flipV="1">
            <a:off x="182563" y="685800"/>
            <a:ext cx="8504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467" name="Text Box 3" descr="SecGrnbkg03"/>
          <p:cNvSpPr txBox="1">
            <a:spLocks noChangeArrowheads="1"/>
          </p:cNvSpPr>
          <p:nvPr/>
        </p:nvSpPr>
        <p:spPr bwMode="blackWhite">
          <a:xfrm>
            <a:off x="182563" y="228600"/>
            <a:ext cx="1843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336699"/>
                </a:solidFill>
                <a:cs typeface="Tahoma" pitchFamily="34" charset="0"/>
              </a:rPr>
              <a:t>EXHIBIT 4.5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920875" y="228600"/>
            <a:ext cx="7131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Applying RBV: Decision Tree Competitive Implications</a:t>
            </a:r>
            <a:endParaRPr lang="en-US" sz="2000" dirty="0">
              <a:solidFill>
                <a:srgbClr val="2929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Tahoma" pitchFamily="34" charset="0"/>
            </a:endParaRPr>
          </a:p>
        </p:txBody>
      </p:sp>
      <p:pic>
        <p:nvPicPr>
          <p:cNvPr id="7172" name="Picture 4" descr="ftp://Rothaermel:rothaermel_strat@ftp.eppg.com/Art%20Files/Chapter_4/rot12737_ex04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51025"/>
            <a:ext cx="814705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0712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comes first?  </a:t>
            </a:r>
            <a:br>
              <a:rPr lang="en-US" dirty="0" smtClean="0"/>
            </a:br>
            <a:r>
              <a:rPr lang="en-US" dirty="0" smtClean="0"/>
              <a:t>Strategy or valuable resources?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2551" y="2620089"/>
            <a:ext cx="1946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Strategy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21941" y="2608874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Valuable Resources</a:t>
            </a:r>
            <a:endParaRPr lang="en-US" sz="3200" b="1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514600" y="2974032"/>
            <a:ext cx="2514600" cy="0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U-Turn Arrow 59"/>
          <p:cNvSpPr/>
          <p:nvPr/>
        </p:nvSpPr>
        <p:spPr bwMode="auto">
          <a:xfrm rot="10800000">
            <a:off x="1066800" y="3204864"/>
            <a:ext cx="5791200" cy="757535"/>
          </a:xfrm>
          <a:prstGeom prst="utur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0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1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Pace of Acquisitions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Globally, there were more than 31,000 deals totaling more than $4 trillion in 2007</a:t>
            </a:r>
          </a:p>
          <a:p>
            <a:r>
              <a:rPr lang="en-US" dirty="0" smtClean="0"/>
              <a:t>Q4 2006 more than 7,000 deals for $1.3 trillion -- the biggest quarter on record</a:t>
            </a:r>
          </a:p>
          <a:p>
            <a:r>
              <a:rPr lang="en-US" dirty="0" smtClean="0"/>
              <a:t>Recent peek in 2007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019800" y="5562600"/>
            <a:ext cx="2514600" cy="457200"/>
          </a:xfrm>
          <a:prstGeom prst="rect">
            <a:avLst/>
          </a:prstGeom>
        </p:spPr>
        <p:txBody>
          <a:bodyPr/>
          <a:lstStyle/>
          <a:p>
            <a:pPr algn="r" rtl="0"/>
            <a:r>
              <a:rPr lang="en-US" sz="1400" kern="1200" dirty="0">
                <a:solidFill>
                  <a:srgbClr val="5A6378"/>
                </a:solidFill>
                <a:latin typeface="Tw Cen MT"/>
                <a:ea typeface="+mn-ea"/>
                <a:cs typeface="+mn-cs"/>
              </a:rPr>
              <a:t>Source:  </a:t>
            </a:r>
            <a:r>
              <a:rPr lang="en-US" sz="1400" kern="1200" dirty="0" err="1">
                <a:solidFill>
                  <a:srgbClr val="5A6378"/>
                </a:solidFill>
                <a:latin typeface="Tw Cen MT"/>
                <a:ea typeface="+mn-ea"/>
                <a:cs typeface="+mn-cs"/>
              </a:rPr>
              <a:t>Dealogic</a:t>
            </a:r>
            <a:endParaRPr lang="en-US" sz="1400" kern="1200" dirty="0">
              <a:solidFill>
                <a:srgbClr val="5A6378"/>
              </a:solidFill>
              <a:latin typeface="Tw Cen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4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http://graphics8.nytimes.com/images/2011/01/03/business/20110104_dealbook_MandA_graphic/20110104_dealbook_MandA_graphic-articleInline-v2.jpg"/>
          <p:cNvPicPr>
            <a:picLocks noChangeAspect="1" noChangeArrowheads="1"/>
          </p:cNvPicPr>
          <p:nvPr/>
        </p:nvPicPr>
        <p:blipFill>
          <a:blip r:embed="rId3" cstate="print"/>
          <a:srcRect b="52009"/>
          <a:stretch>
            <a:fillRect/>
          </a:stretch>
        </p:blipFill>
        <p:spPr bwMode="auto">
          <a:xfrm>
            <a:off x="381000" y="457200"/>
            <a:ext cx="4267200" cy="4774584"/>
          </a:xfrm>
          <a:prstGeom prst="rect">
            <a:avLst/>
          </a:prstGeom>
          <a:noFill/>
        </p:spPr>
      </p:pic>
      <p:pic>
        <p:nvPicPr>
          <p:cNvPr id="1026" name="Picture 2" descr="http://graphics8.nytimes.com/images/2011/01/03/business/20110104_dealbook_PREMIUMS_graphic/20110104_dealbook_PREMIUMS_graphic-articleInline.jpg"/>
          <p:cNvPicPr>
            <a:picLocks noChangeAspect="1" noChangeArrowheads="1"/>
          </p:cNvPicPr>
          <p:nvPr/>
        </p:nvPicPr>
        <p:blipFill>
          <a:blip r:embed="rId4" cstate="print"/>
          <a:srcRect t="15540" b="42475"/>
          <a:stretch>
            <a:fillRect/>
          </a:stretch>
        </p:blipFill>
        <p:spPr bwMode="auto">
          <a:xfrm>
            <a:off x="5181600" y="533400"/>
            <a:ext cx="3200400" cy="491523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791200" y="5448638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New York Times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Components to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39813583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761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AEDC08-0859-423A-8AFC-6F6CC5DE59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739A2F-568F-4FE3-BD91-723004EFEF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420BC5-A97C-411A-BC9F-CBA44EB17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811687-54D2-4716-AE19-99E06973DE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CA0043-4756-4E96-A1AC-AF76BDC531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67952256"/>
              </p:ext>
            </p:extLst>
          </p:nvPr>
        </p:nvGraphicFramePr>
        <p:xfrm>
          <a:off x="612775" y="14478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Dismal initial market reaction for acquirer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2526268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white"/>
                </a:solidFill>
                <a:latin typeface="Tw Cen MT"/>
              </a:rPr>
              <a:t>+20%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4888468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white"/>
                </a:solidFill>
                <a:latin typeface="Tw Cen MT"/>
              </a:rPr>
              <a:t>- 4.1%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6096000" y="5562600"/>
            <a:ext cx="2819400" cy="382488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sz="1400" dirty="0">
                <a:solidFill>
                  <a:srgbClr val="5A6378"/>
                </a:solidFill>
                <a:latin typeface="Tw Cen MT"/>
              </a:rPr>
              <a:t>Source:  </a:t>
            </a:r>
            <a:r>
              <a:rPr lang="en-US" sz="1400" dirty="0" err="1">
                <a:solidFill>
                  <a:srgbClr val="5A6378"/>
                </a:solidFill>
                <a:latin typeface="Tw Cen MT"/>
              </a:rPr>
              <a:t>Sirower</a:t>
            </a:r>
            <a:r>
              <a:rPr lang="en-US" sz="1400" dirty="0">
                <a:solidFill>
                  <a:srgbClr val="5A6378"/>
                </a:solidFill>
                <a:latin typeface="Tw Cen MT"/>
              </a:rPr>
              <a:t> (2006)</a:t>
            </a:r>
          </a:p>
        </p:txBody>
      </p:sp>
    </p:spTree>
    <p:extLst>
      <p:ext uri="{BB962C8B-B14F-4D97-AF65-F5344CB8AC3E}">
        <p14:creationId xmlns:p14="http://schemas.microsoft.com/office/powerpoint/2010/main" val="12017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552</Words>
  <Application>Microsoft Office PowerPoint</Application>
  <PresentationFormat>On-screen Show (4:3)</PresentationFormat>
  <Paragraphs>153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Blank Presentation</vt:lpstr>
      <vt:lpstr>Custom Design</vt:lpstr>
      <vt:lpstr>1_Custom Design</vt:lpstr>
      <vt:lpstr>2_Custom Design</vt:lpstr>
      <vt:lpstr>PowerPoint Presentation</vt:lpstr>
      <vt:lpstr>Agenda</vt:lpstr>
      <vt:lpstr>PowerPoint Presentation</vt:lpstr>
      <vt:lpstr>Which comes first?   Strategy or valuable resources?</vt:lpstr>
      <vt:lpstr>PowerPoint Presentation</vt:lpstr>
      <vt:lpstr>Increasing Pace of Acquisitions</vt:lpstr>
      <vt:lpstr>PowerPoint Presentation</vt:lpstr>
      <vt:lpstr>Two Components to Performance</vt:lpstr>
      <vt:lpstr>Dismal initial market reaction for acquirer</vt:lpstr>
      <vt:lpstr>…and its been getting worse</vt:lpstr>
      <vt:lpstr> Post acquisition – the decline continues</vt:lpstr>
      <vt:lpstr>PowerPoint Presentation</vt:lpstr>
      <vt:lpstr>Why?</vt:lpstr>
      <vt:lpstr>ALLIANCES AND ACQUISITIONS</vt:lpstr>
      <vt:lpstr>Two Key Conditions for Successful Acquisition</vt:lpstr>
      <vt:lpstr>PowerPoint Presentation</vt:lpstr>
      <vt:lpstr>PowerPoint Presentation</vt:lpstr>
      <vt:lpstr>PowerPoint Presentation</vt:lpstr>
      <vt:lpstr>Porter’s Tests</vt:lpstr>
      <vt:lpstr>Porter’s Corporate Strategy Models</vt:lpstr>
      <vt:lpstr>PowerPoint Presentation</vt:lpstr>
      <vt:lpstr>PowerPoint Presentation</vt:lpstr>
      <vt:lpstr>Takeaways</vt:lpstr>
    </vt:vector>
  </TitlesOfParts>
  <Company>뿿폰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Stetz</dc:creator>
  <cp:lastModifiedBy>Timothy J Quigley</cp:lastModifiedBy>
  <cp:revision>154</cp:revision>
  <cp:lastPrinted>2013-02-26T17:55:50Z</cp:lastPrinted>
  <dcterms:created xsi:type="dcterms:W3CDTF">2011-02-01T19:47:01Z</dcterms:created>
  <dcterms:modified xsi:type="dcterms:W3CDTF">2013-03-05T21:21:33Z</dcterms:modified>
</cp:coreProperties>
</file>