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8"/>
  </p:notesMasterIdLst>
  <p:sldIdLst>
    <p:sldId id="257" r:id="rId4"/>
    <p:sldId id="258" r:id="rId5"/>
    <p:sldId id="259" r:id="rId6"/>
    <p:sldId id="261" r:id="rId7"/>
    <p:sldId id="262" r:id="rId8"/>
    <p:sldId id="263" r:id="rId9"/>
    <p:sldId id="267" r:id="rId10"/>
    <p:sldId id="282" r:id="rId11"/>
    <p:sldId id="312" r:id="rId12"/>
    <p:sldId id="338" r:id="rId13"/>
    <p:sldId id="341" r:id="rId14"/>
    <p:sldId id="342" r:id="rId15"/>
    <p:sldId id="325" r:id="rId16"/>
    <p:sldId id="327" r:id="rId17"/>
    <p:sldId id="299" r:id="rId19"/>
    <p:sldId id="343" r:id="rId20"/>
    <p:sldId id="348" r:id="rId21"/>
    <p:sldId id="347" r:id="rId22"/>
    <p:sldId id="344" r:id="rId23"/>
    <p:sldId id="345" r:id="rId24"/>
    <p:sldId id="349" r:id="rId25"/>
    <p:sldId id="298" r:id="rId26"/>
    <p:sldId id="275" r:id="rId27"/>
    <p:sldId id="276" r:id="rId28"/>
    <p:sldId id="277"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5"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ksha Patel" initials="D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4" d="100"/>
          <a:sy n="84" d="100"/>
        </p:scale>
        <p:origin x="581" y="82"/>
      </p:cViewPr>
      <p:guideLst>
        <p:guide orient="horz" pos="222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9927937-2484-442A-A9E4-90D8765BDCD7}" type="doc">
      <dgm:prSet loTypeId="urn:microsoft.com/office/officeart/2005/8/layout/vList3" loCatId="list" qsTypeId="urn:microsoft.com/office/officeart/2005/8/quickstyle/simple1" qsCatId="simple" csTypeId="urn:microsoft.com/office/officeart/2005/8/colors/accent1_1" csCatId="accent1" phldr="1"/>
      <dgm:spPr/>
      <dgm:t>
        <a:bodyPr/>
        <a:lstStyle/>
        <a:p>
          <a:endParaRPr lang="en-IN"/>
        </a:p>
      </dgm:t>
    </dgm:pt>
    <dgm:pt modelId="{89FAC353-6A17-43DF-B013-B2699134D5EE}">
      <dgm:prSet phldr="0" custT="1"/>
      <dgm:spPr>
        <a:solidFill>
          <a:schemeClr val="accent1">
            <a:lumMod val="40000"/>
            <a:lumOff val="60000"/>
          </a:schemeClr>
        </a:solidFill>
      </dgm:spPr>
      <dgm:t>
        <a:bodyPr vert="horz" wrap="square" anchor="ctr"/>
        <a:p>
          <a:pPr algn="l">
            <a:lnSpc>
              <a:spcPct val="100000"/>
            </a:lnSpc>
            <a:spcBef>
              <a:spcPct val="0"/>
            </a:spcBef>
            <a:spcAft>
              <a:spcPct val="35000"/>
            </a:spcAft>
          </a:pPr>
          <a:r>
            <a:rPr lang="en-US" sz="2400" b="0" i="0" dirty="0">
              <a:latin typeface="Times New Roman" panose="02020603050405020304" pitchFamily="18" charset="0"/>
              <a:cs typeface="Times New Roman" panose="02020603050405020304" pitchFamily="18" charset="0"/>
            </a:rPr>
            <a:t>The future scope of a code b</a:t>
          </a:r>
          <a:r>
            <a:rPr lang="en-IN" altLang="en-US" sz="2400" b="0" i="0" dirty="0">
              <a:latin typeface="Times New Roman" panose="02020603050405020304" pitchFamily="18" charset="0"/>
              <a:cs typeface="Times New Roman" panose="02020603050405020304" pitchFamily="18" charset="0"/>
            </a:rPr>
            <a:t>ot IQ</a:t>
          </a:r>
          <a:r>
            <a:rPr lang="en-US" sz="2400" b="0" i="0" dirty="0">
              <a:latin typeface="Times New Roman" panose="02020603050405020304" pitchFamily="18" charset="0"/>
              <a:cs typeface="Times New Roman" panose="02020603050405020304" pitchFamily="18" charset="0"/>
            </a:rPr>
            <a:t> project is promising, as it aligns with ongoing trends and challenges in the field of software develop</a:t>
          </a:r>
          <a:r>
            <a:rPr lang="en-IN" altLang="en-US" sz="2400" b="0" i="0" dirty="0">
              <a:latin typeface="Times New Roman" panose="02020603050405020304" pitchFamily="18" charset="0"/>
              <a:cs typeface="Times New Roman" panose="02020603050405020304" pitchFamily="18" charset="0"/>
            </a:rPr>
            <a:t>m</a:t>
          </a:r>
          <a:r>
            <a:rPr lang="en-US" sz="2400" b="0" i="0" dirty="0">
              <a:latin typeface="Times New Roman" panose="02020603050405020304" pitchFamily="18" charset="0"/>
              <a:cs typeface="Times New Roman" panose="02020603050405020304" pitchFamily="18" charset="0"/>
            </a:rPr>
            <a:t>ent and artificial intelligence. </a:t>
          </a:r>
          <a:r>
            <a:rPr lang="en-IN" sz="2400" dirty="0">
              <a:latin typeface="Times New Roman" panose="02020603050405020304" pitchFamily="18" charset="0"/>
              <a:cs typeface="Times New Roman" panose="02020603050405020304" pitchFamily="18" charset="0"/>
            </a:rPr>
            <a:t/>
          </a:r>
          <a:endParaRPr lang="en-IN" sz="2400" dirty="0">
            <a:latin typeface="Times New Roman" panose="02020603050405020304" pitchFamily="18" charset="0"/>
            <a:cs typeface="Times New Roman" panose="02020603050405020304" pitchFamily="18" charset="0"/>
          </a:endParaRPr>
        </a:p>
      </dgm:t>
    </dgm:pt>
    <dgm:pt modelId="{977C07D6-792F-4DBA-850D-636AD6456F47}" cxnId="{21A03F57-D822-4B0D-B968-0A912F591E7B}" type="parTrans">
      <dgm:prSet/>
      <dgm:spPr/>
      <dgm:t>
        <a:bodyPr/>
        <a:lstStyle/>
        <a:p>
          <a:endParaRPr lang="en-IN"/>
        </a:p>
      </dgm:t>
    </dgm:pt>
    <dgm:pt modelId="{F40CA763-2EDB-4FA2-9C1E-E726EE586B38}" cxnId="{21A03F57-D822-4B0D-B968-0A912F591E7B}" type="sibTrans">
      <dgm:prSet/>
      <dgm:spPr/>
      <dgm:t>
        <a:bodyPr/>
        <a:lstStyle/>
        <a:p>
          <a:endParaRPr lang="en-IN"/>
        </a:p>
      </dgm:t>
    </dgm:pt>
    <dgm:pt modelId="{4A1558FC-D3FB-4D0D-9632-FA92ED0861FB}">
      <dgm:prSet phldr="0" custT="1"/>
      <dgm:spPr/>
      <dgm:t>
        <a:bodyPr vert="horz" wrap="square"/>
        <a:p>
          <a:pPr algn="l">
            <a:lnSpc>
              <a:spcPct val="100000"/>
            </a:lnSpc>
            <a:spcBef>
              <a:spcPct val="0"/>
            </a:spcBef>
            <a:spcAft>
              <a:spcPct val="15000"/>
            </a:spcAft>
          </a:pPr>
          <a:r>
            <a:rPr lang="en-IN" sz="2400" i="0" dirty="0">
              <a:latin typeface="Times New Roman" panose="02020603050405020304" pitchFamily="18" charset="0"/>
              <a:cs typeface="Times New Roman" panose="02020603050405020304" pitchFamily="18" charset="0"/>
            </a:rPr>
            <a:t>Integration</a:t>
          </a:r>
          <a:r>
            <a:rPr lang="en-IN" sz="2400" i="0" dirty="0">
              <a:latin typeface="Times New Roman" panose="02020603050405020304" pitchFamily="18" charset="0"/>
              <a:cs typeface="Times New Roman" panose="02020603050405020304" pitchFamily="18" charset="0"/>
            </a:rPr>
            <a:t/>
          </a:r>
          <a:endParaRPr lang="en-IN" sz="2400" i="0" dirty="0">
            <a:latin typeface="Times New Roman" panose="02020603050405020304" pitchFamily="18" charset="0"/>
            <a:cs typeface="Times New Roman" panose="02020603050405020304" pitchFamily="18" charset="0"/>
          </a:endParaRPr>
        </a:p>
      </dgm:t>
    </dgm:pt>
    <dgm:pt modelId="{4D2657CA-2C25-4F22-9233-2A976B338B88}" cxnId="{C690968C-1085-4BB5-9336-3253E05C1267}" type="parTrans">
      <dgm:prSet/>
      <dgm:spPr/>
    </dgm:pt>
    <dgm:pt modelId="{FC5675EB-645F-443C-BFE9-C7F86AA04BF1}" cxnId="{C690968C-1085-4BB5-9336-3253E05C1267}" type="sibTrans">
      <dgm:prSet/>
      <dgm:spPr/>
    </dgm:pt>
    <dgm:pt modelId="{37620EFA-6AC7-467A-9AD9-8745F4FE7647}">
      <dgm:prSet phldr="0" custT="1"/>
      <dgm:spPr/>
      <dgm:t>
        <a:bodyPr vert="horz" wrap="square"/>
        <a:p>
          <a:pPr algn="l">
            <a:lnSpc>
              <a:spcPct val="100000"/>
            </a:lnSpc>
            <a:spcBef>
              <a:spcPct val="0"/>
            </a:spcBef>
            <a:spcAft>
              <a:spcPct val="15000"/>
            </a:spcAft>
          </a:pPr>
          <a:r>
            <a:rPr lang="en-IN" sz="2400" dirty="0">
              <a:latin typeface="Times New Roman" panose="02020603050405020304" pitchFamily="18" charset="0"/>
              <a:cs typeface="Times New Roman" panose="02020603050405020304" pitchFamily="18" charset="0"/>
              <a:sym typeface="+mn-ea"/>
            </a:rPr>
            <a:t>Advanced AI Capabilities</a:t>
          </a:r>
          <a:r>
            <a:rPr lang="en-IN" sz="2400" dirty="0">
              <a:latin typeface="Times New Roman" panose="02020603050405020304" pitchFamily="18" charset="0"/>
              <a:cs typeface="Times New Roman" panose="02020603050405020304" pitchFamily="18" charset="0"/>
            </a:rPr>
            <a:t/>
          </a:r>
          <a:endParaRPr lang="en-IN" sz="2400" dirty="0">
            <a:latin typeface="Times New Roman" panose="02020603050405020304" pitchFamily="18" charset="0"/>
            <a:cs typeface="Times New Roman" panose="02020603050405020304" pitchFamily="18" charset="0"/>
          </a:endParaRPr>
        </a:p>
      </dgm:t>
    </dgm:pt>
    <dgm:pt modelId="{561AA2E1-C522-46E2-A646-882413797DB8}" cxnId="{7B85AE0D-ABD7-445D-B40F-DD3EDC0DBFA2}" type="parTrans">
      <dgm:prSet/>
      <dgm:spPr/>
    </dgm:pt>
    <dgm:pt modelId="{1AE09E84-E4EC-4893-852E-8C9D9F513DD0}" cxnId="{7B85AE0D-ABD7-445D-B40F-DD3EDC0DBFA2}" type="sibTrans">
      <dgm:prSet/>
      <dgm:spPr/>
    </dgm:pt>
    <dgm:pt modelId="{2FE43A91-71AE-40A9-89EE-3B18C24F336E}">
      <dgm:prSet phldr="0" custT="1"/>
      <dgm:spPr/>
      <dgm:t>
        <a:bodyPr vert="horz" wrap="square"/>
        <a:p>
          <a:pPr algn="l">
            <a:lnSpc>
              <a:spcPct val="100000"/>
            </a:lnSpc>
            <a:spcBef>
              <a:spcPct val="0"/>
            </a:spcBef>
            <a:spcAft>
              <a:spcPct val="15000"/>
            </a:spcAft>
          </a:pPr>
          <a:r>
            <a:rPr lang="en-IN" sz="2400" i="0">
              <a:latin typeface="Times New Roman" panose="02020603050405020304" pitchFamily="18" charset="0"/>
              <a:cs typeface="Times New Roman" panose="02020603050405020304" pitchFamily="18" charset="0"/>
            </a:rPr>
            <a:t>Enhanced Code Analysis</a:t>
          </a:r>
          <a:r>
            <a:rPr lang="en-IN" sz="2400">
              <a:latin typeface="Times New Roman" panose="02020603050405020304" pitchFamily="18" charset="0"/>
              <a:cs typeface="Times New Roman" panose="02020603050405020304" pitchFamily="18" charset="0"/>
            </a:rPr>
            <a:t> </a:t>
          </a:r>
          <a:r>
            <a:rPr lang="en-IN" sz="2400">
              <a:latin typeface="Times New Roman" panose="02020603050405020304" pitchFamily="18" charset="0"/>
              <a:cs typeface="Times New Roman" panose="02020603050405020304" pitchFamily="18" charset="0"/>
            </a:rPr>
            <a:t/>
          </a:r>
          <a:endParaRPr lang="en-IN" sz="2400">
            <a:latin typeface="Times New Roman" panose="02020603050405020304" pitchFamily="18" charset="0"/>
            <a:cs typeface="Times New Roman" panose="02020603050405020304" pitchFamily="18" charset="0"/>
          </a:endParaRPr>
        </a:p>
      </dgm:t>
    </dgm:pt>
    <dgm:pt modelId="{8604A683-65BB-42A0-AC8A-84A54680B121}" cxnId="{B9D5C78A-A076-461F-9860-C5F07EBBEB38}" type="parTrans">
      <dgm:prSet/>
      <dgm:spPr/>
    </dgm:pt>
    <dgm:pt modelId="{52893193-4411-4052-9D13-73CB5CFBAA49}" cxnId="{B9D5C78A-A076-461F-9860-C5F07EBBEB38}" type="sibTrans">
      <dgm:prSet/>
      <dgm:spPr/>
    </dgm:pt>
    <dgm:pt modelId="{C2F70816-896F-4AD5-896F-F23A9F455CA9}">
      <dgm:prSet phldr="0" custT="1"/>
      <dgm:spPr/>
      <dgm:t>
        <a:bodyPr vert="horz" wrap="square"/>
        <a:p>
          <a:pPr algn="l">
            <a:lnSpc>
              <a:spcPct val="100000"/>
            </a:lnSpc>
            <a:spcBef>
              <a:spcPct val="0"/>
            </a:spcBef>
            <a:spcAft>
              <a:spcPct val="15000"/>
            </a:spcAft>
          </a:pPr>
          <a:r>
            <a:rPr lang="en-IN" sz="2400" i="0" dirty="0">
              <a:latin typeface="Times New Roman" panose="02020603050405020304" pitchFamily="18" charset="0"/>
              <a:cs typeface="Times New Roman" panose="02020603050405020304" pitchFamily="18" charset="0"/>
            </a:rPr>
            <a:t>Customization and Personalization</a:t>
          </a:r>
          <a:r>
            <a:rPr lang="en-IN" sz="2400" i="0" dirty="0">
              <a:latin typeface="Times New Roman" panose="02020603050405020304" pitchFamily="18" charset="0"/>
              <a:cs typeface="Times New Roman" panose="02020603050405020304" pitchFamily="18" charset="0"/>
            </a:rPr>
            <a:t/>
          </a:r>
          <a:endParaRPr lang="en-IN" sz="2400" i="0" dirty="0">
            <a:latin typeface="Times New Roman" panose="02020603050405020304" pitchFamily="18" charset="0"/>
            <a:cs typeface="Times New Roman" panose="02020603050405020304" pitchFamily="18" charset="0"/>
          </a:endParaRPr>
        </a:p>
      </dgm:t>
    </dgm:pt>
    <dgm:pt modelId="{A7D47C61-C33A-43C3-BB36-4C322A5276DF}" cxnId="{99BD6882-7077-49EF-B871-E69131681A13}" type="parTrans">
      <dgm:prSet/>
      <dgm:spPr/>
    </dgm:pt>
    <dgm:pt modelId="{2FFAF373-120F-4EDF-9536-3305EF443F4E}" cxnId="{99BD6882-7077-49EF-B871-E69131681A13}" type="sibTrans">
      <dgm:prSet/>
      <dgm:spPr/>
    </dgm:pt>
    <dgm:pt modelId="{520BDE85-52E1-431B-9919-AC4DD0814CAB}">
      <dgm:prSet phldr="0" custT="1"/>
      <dgm:spPr/>
      <dgm:t>
        <a:bodyPr vert="horz" wrap="square"/>
        <a:p>
          <a:pPr>
            <a:lnSpc>
              <a:spcPct val="100000"/>
            </a:lnSpc>
            <a:spcBef>
              <a:spcPct val="0"/>
            </a:spcBef>
            <a:spcAft>
              <a:spcPct val="15000"/>
            </a:spcAft>
          </a:pPr>
          <a:r>
            <a:rPr lang="en-IN" sz="2400" dirty="0">
              <a:latin typeface="Times New Roman" panose="02020603050405020304" pitchFamily="18" charset="0"/>
              <a:cs typeface="Times New Roman" panose="02020603050405020304" pitchFamily="18" charset="0"/>
            </a:rPr>
            <a:t/>
          </a:r>
          <a:endParaRPr lang="en-IN" sz="2400" dirty="0">
            <a:latin typeface="Times New Roman" panose="02020603050405020304" pitchFamily="18" charset="0"/>
            <a:cs typeface="Times New Roman" panose="02020603050405020304" pitchFamily="18" charset="0"/>
          </a:endParaRPr>
        </a:p>
      </dgm:t>
    </dgm:pt>
    <dgm:pt modelId="{171F7CA7-4EFE-4307-B4AC-9FDD95EC1226}" cxnId="{69602F6A-A1BE-407E-8845-B475B623FD9A}" type="parTrans">
      <dgm:prSet/>
      <dgm:spPr/>
    </dgm:pt>
    <dgm:pt modelId="{FF2B6999-659C-41A4-8EF6-01568D131BC4}" cxnId="{69602F6A-A1BE-407E-8845-B475B623FD9A}" type="sibTrans">
      <dgm:prSet/>
      <dgm:spPr/>
    </dgm:pt>
    <dgm:pt modelId="{0610F48C-280D-48E5-B9D0-008056CF75A4}" type="pres">
      <dgm:prSet presAssocID="{89927937-2484-442A-A9E4-90D8765BDCD7}" presName="linearFlow" presStyleCnt="0">
        <dgm:presLayoutVars>
          <dgm:dir/>
          <dgm:resizeHandles val="exact"/>
        </dgm:presLayoutVars>
      </dgm:prSet>
      <dgm:spPr/>
      <dgm:t>
        <a:bodyPr/>
        <a:lstStyle/>
        <a:p>
          <a:endParaRPr lang="en-IN"/>
        </a:p>
      </dgm:t>
    </dgm:pt>
    <dgm:pt modelId="{29D0EA6B-151D-40B8-8907-8511E4FF5ADB}" type="pres">
      <dgm:prSet presAssocID="{89FAC353-6A17-43DF-B013-B2699134D5EE}" presName="composite" presStyleCnt="0"/>
      <dgm:spPr/>
    </dgm:pt>
    <dgm:pt modelId="{361EDB76-9FC7-4060-80ED-F6EAFA96072D}" type="pres">
      <dgm:prSet presAssocID="{89FAC353-6A17-43DF-B013-B2699134D5EE}" presName="imgShp" presStyleLbl="fgImgPlace1" presStyleIdx="0" presStyleCnt="1" custLinFactNeighborX="-15223" custLinFactNeighborY="1149"/>
      <dgm:spPr/>
    </dgm:pt>
    <dgm:pt modelId="{D9A7D24D-3528-4F37-A89D-153AE725A22A}" type="pres">
      <dgm:prSet presAssocID="{89FAC353-6A17-43DF-B013-B2699134D5EE}" presName="txShp" presStyleLbl="node1" presStyleIdx="0" presStyleCnt="1" custScaleX="114836" custScaleY="104709">
        <dgm:presLayoutVars>
          <dgm:bulletEnabled val="1"/>
        </dgm:presLayoutVars>
      </dgm:prSet>
      <dgm:spPr/>
      <dgm:t>
        <a:bodyPr/>
        <a:lstStyle/>
        <a:p>
          <a:endParaRPr lang="en-IN"/>
        </a:p>
      </dgm:t>
    </dgm:pt>
  </dgm:ptLst>
  <dgm:cxnLst>
    <dgm:cxn modelId="{21A03F57-D822-4B0D-B968-0A912F591E7B}" srcId="{89927937-2484-442A-A9E4-90D8765BDCD7}" destId="{89FAC353-6A17-43DF-B013-B2699134D5EE}" srcOrd="0" destOrd="0" parTransId="{977C07D6-792F-4DBA-850D-636AD6456F47}" sibTransId="{F40CA763-2EDB-4FA2-9C1E-E726EE586B38}"/>
    <dgm:cxn modelId="{C690968C-1085-4BB5-9336-3253E05C1267}" srcId="{89FAC353-6A17-43DF-B013-B2699134D5EE}" destId="{4A1558FC-D3FB-4D0D-9632-FA92ED0861FB}" srcOrd="0" destOrd="0" parTransId="{4D2657CA-2C25-4F22-9233-2A976B338B88}" sibTransId="{FC5675EB-645F-443C-BFE9-C7F86AA04BF1}"/>
    <dgm:cxn modelId="{7B85AE0D-ABD7-445D-B40F-DD3EDC0DBFA2}" srcId="{89FAC353-6A17-43DF-B013-B2699134D5EE}" destId="{37620EFA-6AC7-467A-9AD9-8745F4FE7647}" srcOrd="1" destOrd="0" parTransId="{561AA2E1-C522-46E2-A646-882413797DB8}" sibTransId="{1AE09E84-E4EC-4893-852E-8C9D9F513DD0}"/>
    <dgm:cxn modelId="{B9D5C78A-A076-461F-9860-C5F07EBBEB38}" srcId="{89FAC353-6A17-43DF-B013-B2699134D5EE}" destId="{2FE43A91-71AE-40A9-89EE-3B18C24F336E}" srcOrd="2" destOrd="0" parTransId="{8604A683-65BB-42A0-AC8A-84A54680B121}" sibTransId="{52893193-4411-4052-9D13-73CB5CFBAA49}"/>
    <dgm:cxn modelId="{99BD6882-7077-49EF-B871-E69131681A13}" srcId="{89FAC353-6A17-43DF-B013-B2699134D5EE}" destId="{C2F70816-896F-4AD5-896F-F23A9F455CA9}" srcOrd="3" destOrd="0" parTransId="{A7D47C61-C33A-43C3-BB36-4C322A5276DF}" sibTransId="{2FFAF373-120F-4EDF-9536-3305EF443F4E}"/>
    <dgm:cxn modelId="{69602F6A-A1BE-407E-8845-B475B623FD9A}" srcId="{89FAC353-6A17-43DF-B013-B2699134D5EE}" destId="{520BDE85-52E1-431B-9919-AC4DD0814CAB}" srcOrd="4" destOrd="0" parTransId="{171F7CA7-4EFE-4307-B4AC-9FDD95EC1226}" sibTransId="{FF2B6999-659C-41A4-8EF6-01568D131BC4}"/>
    <dgm:cxn modelId="{364E8809-000D-4BB2-9E7B-442FDFE270B3}" type="presOf" srcId="{89927937-2484-442A-A9E4-90D8765BDCD7}" destId="{0610F48C-280D-48E5-B9D0-008056CF75A4}" srcOrd="0" destOrd="0" presId="urn:microsoft.com/office/officeart/2005/8/layout/vList3"/>
    <dgm:cxn modelId="{42EF3F8B-5F72-4005-922A-1A796FB87FAA}" type="presParOf" srcId="{0610F48C-280D-48E5-B9D0-008056CF75A4}" destId="{29D0EA6B-151D-40B8-8907-8511E4FF5ADB}" srcOrd="0" destOrd="0" presId="urn:microsoft.com/office/officeart/2005/8/layout/vList3"/>
    <dgm:cxn modelId="{72AC90ED-01A5-4927-94F8-85601F97BDC6}" type="presParOf" srcId="{29D0EA6B-151D-40B8-8907-8511E4FF5ADB}" destId="{361EDB76-9FC7-4060-80ED-F6EAFA96072D}" srcOrd="0" destOrd="0" presId="urn:microsoft.com/office/officeart/2005/8/layout/vList3"/>
    <dgm:cxn modelId="{3B9923BE-5120-4256-8022-BCC7EF8884B3}" type="presParOf" srcId="{29D0EA6B-151D-40B8-8907-8511E4FF5ADB}" destId="{D9A7D24D-3528-4F37-A89D-153AE725A22A}" srcOrd="1" destOrd="0" presId="urn:microsoft.com/office/officeart/2005/8/layout/vList3"/>
    <dgm:cxn modelId="{03643372-5F24-4E0E-B0D9-54D0C3CE36F9}" type="presOf" srcId="{89FAC353-6A17-43DF-B013-B2699134D5EE}" destId="{D9A7D24D-3528-4F37-A89D-153AE725A22A}" srcOrd="0" destOrd="0" presId="urn:microsoft.com/office/officeart/2005/8/layout/vList3"/>
    <dgm:cxn modelId="{5E0D2BF8-42B8-4470-AF75-EA57FE9C1EE4}" type="presOf" srcId="{4A1558FC-D3FB-4D0D-9632-FA92ED0861FB}" destId="{D9A7D24D-3528-4F37-A89D-153AE725A22A}" srcOrd="0" destOrd="1" presId="urn:microsoft.com/office/officeart/2005/8/layout/vList3"/>
    <dgm:cxn modelId="{FCB269C4-DB59-412D-A188-C292695B6952}" type="presOf" srcId="{37620EFA-6AC7-467A-9AD9-8745F4FE7647}" destId="{D9A7D24D-3528-4F37-A89D-153AE725A22A}" srcOrd="0" destOrd="2" presId="urn:microsoft.com/office/officeart/2005/8/layout/vList3"/>
    <dgm:cxn modelId="{100E03F4-4128-4D89-A8B2-EEEFC9C0B531}" type="presOf" srcId="{2FE43A91-71AE-40A9-89EE-3B18C24F336E}" destId="{D9A7D24D-3528-4F37-A89D-153AE725A22A}" srcOrd="0" destOrd="3" presId="urn:microsoft.com/office/officeart/2005/8/layout/vList3"/>
    <dgm:cxn modelId="{8ACA8C60-F42B-45C6-9BD4-6921F130956F}" type="presOf" srcId="{C2F70816-896F-4AD5-896F-F23A9F455CA9}" destId="{D9A7D24D-3528-4F37-A89D-153AE725A22A}" srcOrd="0" destOrd="4" presId="urn:microsoft.com/office/officeart/2005/8/layout/vList3"/>
    <dgm:cxn modelId="{0FE211C4-04C2-4901-A5B5-B0F3E32DD2FD}" type="presOf" srcId="{520BDE85-52E1-431B-9919-AC4DD0814CAB}" destId="{D9A7D24D-3528-4F37-A89D-153AE725A22A}" srcOrd="0" destOrd="5"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049000" cy="5048544"/>
        <a:chOff x="0" y="0"/>
        <a:chExt cx="11049000" cy="5048544"/>
      </a:xfrm>
    </dsp:grpSpPr>
    <dsp:sp modelId="{D9A7D24D-3528-4F37-A89D-153AE725A22A}">
      <dsp:nvSpPr>
        <dsp:cNvPr id="4" name="Pentagon 3"/>
        <dsp:cNvSpPr/>
      </dsp:nvSpPr>
      <dsp:spPr bwMode="white">
        <a:xfrm rot="10800000">
          <a:off x="3112844" y="0"/>
          <a:ext cx="7347585" cy="5048544"/>
        </a:xfrm>
        <a:prstGeom prst="homePlate">
          <a:avLst/>
        </a:prstGeom>
        <a:solidFill>
          <a:schemeClr val="accent1">
            <a:lumMod val="40000"/>
            <a:lumOff val="60000"/>
          </a:schemeClr>
        </a:solidFill>
      </dsp:spPr>
      <dsp:style>
        <a:lnRef idx="2">
          <a:schemeClr val="accent1">
            <a:shade val="80000"/>
          </a:schemeClr>
        </a:lnRef>
        <a:fillRef idx="1">
          <a:schemeClr val="lt1"/>
        </a:fillRef>
        <a:effectRef idx="0">
          <a:scrgbClr r="0" g="0" b="0"/>
        </a:effectRef>
        <a:fontRef idx="minor">
          <a:schemeClr val="lt1"/>
        </a:fontRef>
      </dsp:style>
      <dsp:txBody>
        <a:bodyPr rot="10800000" vert="horz" wrap="square" lIns="2226267" tIns="91439" rIns="170688" bIns="91439"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l">
            <a:lnSpc>
              <a:spcPct val="100000"/>
            </a:lnSpc>
            <a:spcBef>
              <a:spcPct val="0"/>
            </a:spcBef>
            <a:spcAft>
              <a:spcPct val="35000"/>
            </a:spcAft>
          </a:pPr>
          <a:r>
            <a:rPr lang="en-US" sz="2400" b="0" i="0" dirty="0">
              <a:solidFill>
                <a:schemeClr val="dk1"/>
              </a:solidFill>
              <a:latin typeface="Times New Roman" panose="02020603050405020304" pitchFamily="18" charset="0"/>
              <a:cs typeface="Times New Roman" panose="02020603050405020304" pitchFamily="18" charset="0"/>
            </a:rPr>
            <a:t>The future scope of a code b</a:t>
          </a:r>
          <a:r>
            <a:rPr lang="en-IN" altLang="en-US" sz="2400" b="0" i="0" dirty="0">
              <a:solidFill>
                <a:schemeClr val="dk1"/>
              </a:solidFill>
              <a:latin typeface="Times New Roman" panose="02020603050405020304" pitchFamily="18" charset="0"/>
              <a:cs typeface="Times New Roman" panose="02020603050405020304" pitchFamily="18" charset="0"/>
            </a:rPr>
            <a:t>ot IQ</a:t>
          </a:r>
          <a:r>
            <a:rPr lang="en-US" sz="2400" b="0" i="0" dirty="0">
              <a:solidFill>
                <a:schemeClr val="dk1"/>
              </a:solidFill>
              <a:latin typeface="Times New Roman" panose="02020603050405020304" pitchFamily="18" charset="0"/>
              <a:cs typeface="Times New Roman" panose="02020603050405020304" pitchFamily="18" charset="0"/>
            </a:rPr>
            <a:t> project is promising, as it aligns with ongoing trends and challenges in the field of software develop</a:t>
          </a:r>
          <a:r>
            <a:rPr lang="en-IN" altLang="en-US" sz="2400" b="0" i="0" dirty="0">
              <a:solidFill>
                <a:schemeClr val="dk1"/>
              </a:solidFill>
              <a:latin typeface="Times New Roman" panose="02020603050405020304" pitchFamily="18" charset="0"/>
              <a:cs typeface="Times New Roman" panose="02020603050405020304" pitchFamily="18" charset="0"/>
            </a:rPr>
            <a:t>m</a:t>
          </a:r>
          <a:r>
            <a:rPr lang="en-US" sz="2400" b="0" i="0" dirty="0">
              <a:solidFill>
                <a:schemeClr val="dk1"/>
              </a:solidFill>
              <a:latin typeface="Times New Roman" panose="02020603050405020304" pitchFamily="18" charset="0"/>
              <a:cs typeface="Times New Roman" panose="02020603050405020304" pitchFamily="18" charset="0"/>
            </a:rPr>
            <a:t>ent and artificial intelligence. </a:t>
          </a:r>
          <a:endParaRPr lang="en-IN" sz="2400" dirty="0">
            <a:solidFill>
              <a:schemeClr val="dk1"/>
            </a:solidFill>
            <a:latin typeface="Times New Roman" panose="02020603050405020304" pitchFamily="18" charset="0"/>
            <a:cs typeface="Times New Roman" panose="02020603050405020304" pitchFamily="18" charset="0"/>
          </a:endParaRPr>
        </a:p>
        <a:p>
          <a:pPr marL="228600" lvl="1" indent="-228600" algn="l">
            <a:lnSpc>
              <a:spcPct val="100000"/>
            </a:lnSpc>
            <a:spcBef>
              <a:spcPct val="0"/>
            </a:spcBef>
            <a:spcAft>
              <a:spcPct val="15000"/>
            </a:spcAft>
            <a:buChar char="•"/>
          </a:pPr>
          <a:r>
            <a:rPr lang="en-IN" sz="2400" i="0" dirty="0">
              <a:solidFill>
                <a:schemeClr val="dk1"/>
              </a:solidFill>
              <a:latin typeface="Times New Roman" panose="02020603050405020304" pitchFamily="18" charset="0"/>
              <a:cs typeface="Times New Roman" panose="02020603050405020304" pitchFamily="18" charset="0"/>
            </a:rPr>
            <a:t>Integration</a:t>
          </a:r>
          <a:endParaRPr lang="en-IN" sz="2400" i="0" dirty="0">
            <a:solidFill>
              <a:schemeClr val="dk1"/>
            </a:solidFill>
            <a:latin typeface="Times New Roman" panose="02020603050405020304" pitchFamily="18" charset="0"/>
            <a:cs typeface="Times New Roman" panose="02020603050405020304" pitchFamily="18" charset="0"/>
          </a:endParaRPr>
        </a:p>
        <a:p>
          <a:pPr marL="228600" lvl="1" indent="-228600" algn="l">
            <a:lnSpc>
              <a:spcPct val="100000"/>
            </a:lnSpc>
            <a:spcBef>
              <a:spcPct val="0"/>
            </a:spcBef>
            <a:spcAft>
              <a:spcPct val="15000"/>
            </a:spcAft>
            <a:buChar char="•"/>
          </a:pPr>
          <a:r>
            <a:rPr lang="en-IN" sz="2400" dirty="0">
              <a:solidFill>
                <a:schemeClr val="dk1"/>
              </a:solidFill>
              <a:latin typeface="Times New Roman" panose="02020603050405020304" pitchFamily="18" charset="0"/>
              <a:cs typeface="Times New Roman" panose="02020603050405020304" pitchFamily="18" charset="0"/>
              <a:sym typeface="+mn-ea"/>
            </a:rPr>
            <a:t>Advanced AI Capabilities</a:t>
          </a:r>
          <a:endParaRPr lang="en-IN" sz="2400" dirty="0">
            <a:solidFill>
              <a:schemeClr val="dk1"/>
            </a:solidFill>
            <a:latin typeface="Times New Roman" panose="02020603050405020304" pitchFamily="18" charset="0"/>
            <a:cs typeface="Times New Roman" panose="02020603050405020304" pitchFamily="18" charset="0"/>
          </a:endParaRPr>
        </a:p>
        <a:p>
          <a:pPr marL="228600" lvl="1" indent="-228600" algn="l">
            <a:lnSpc>
              <a:spcPct val="100000"/>
            </a:lnSpc>
            <a:spcBef>
              <a:spcPct val="0"/>
            </a:spcBef>
            <a:spcAft>
              <a:spcPct val="15000"/>
            </a:spcAft>
            <a:buChar char="•"/>
          </a:pPr>
          <a:r>
            <a:rPr lang="en-IN" sz="2400" i="0">
              <a:solidFill>
                <a:schemeClr val="dk1"/>
              </a:solidFill>
              <a:latin typeface="Times New Roman" panose="02020603050405020304" pitchFamily="18" charset="0"/>
              <a:cs typeface="Times New Roman" panose="02020603050405020304" pitchFamily="18" charset="0"/>
            </a:rPr>
            <a:t>Enhanced Code Analysis</a:t>
          </a:r>
          <a:r>
            <a:rPr lang="en-IN" sz="2400">
              <a:solidFill>
                <a:schemeClr val="dk1"/>
              </a:solidFill>
              <a:latin typeface="Times New Roman" panose="02020603050405020304" pitchFamily="18" charset="0"/>
              <a:cs typeface="Times New Roman" panose="02020603050405020304" pitchFamily="18" charset="0"/>
            </a:rPr>
            <a:t> </a:t>
          </a:r>
          <a:endParaRPr lang="en-IN" sz="2400">
            <a:solidFill>
              <a:schemeClr val="dk1"/>
            </a:solidFill>
            <a:latin typeface="Times New Roman" panose="02020603050405020304" pitchFamily="18" charset="0"/>
            <a:cs typeface="Times New Roman" panose="02020603050405020304" pitchFamily="18" charset="0"/>
          </a:endParaRPr>
        </a:p>
        <a:p>
          <a:pPr marL="228600" lvl="1" indent="-228600" algn="l">
            <a:lnSpc>
              <a:spcPct val="100000"/>
            </a:lnSpc>
            <a:spcBef>
              <a:spcPct val="0"/>
            </a:spcBef>
            <a:spcAft>
              <a:spcPct val="15000"/>
            </a:spcAft>
            <a:buChar char="•"/>
          </a:pPr>
          <a:r>
            <a:rPr lang="en-IN" sz="2400" i="0" dirty="0">
              <a:solidFill>
                <a:schemeClr val="dk1"/>
              </a:solidFill>
              <a:latin typeface="Times New Roman" panose="02020603050405020304" pitchFamily="18" charset="0"/>
              <a:cs typeface="Times New Roman" panose="02020603050405020304" pitchFamily="18" charset="0"/>
            </a:rPr>
            <a:t>Customization and Personalization</a:t>
          </a:r>
          <a:endParaRPr lang="en-IN" sz="2400" i="0" dirty="0">
            <a:solidFill>
              <a:schemeClr val="dk1"/>
            </a:solidFill>
            <a:latin typeface="Times New Roman" panose="02020603050405020304" pitchFamily="18" charset="0"/>
            <a:cs typeface="Times New Roman" panose="02020603050405020304" pitchFamily="18" charset="0"/>
          </a:endParaRPr>
        </a:p>
        <a:p>
          <a:pPr marL="228600" lvl="1" indent="-228600">
            <a:lnSpc>
              <a:spcPct val="100000"/>
            </a:lnSpc>
            <a:spcBef>
              <a:spcPct val="0"/>
            </a:spcBef>
            <a:spcAft>
              <a:spcPct val="15000"/>
            </a:spcAft>
            <a:buChar char="•"/>
          </a:pPr>
          <a:endParaRPr lang="en-IN" sz="2400" dirty="0">
            <a:solidFill>
              <a:schemeClr val="dk1"/>
            </a:solidFill>
            <a:latin typeface="Times New Roman" panose="02020603050405020304" pitchFamily="18" charset="0"/>
            <a:cs typeface="Times New Roman" panose="02020603050405020304" pitchFamily="18" charset="0"/>
          </a:endParaRPr>
        </a:p>
      </dsp:txBody>
      <dsp:txXfrm rot="10800000">
        <a:off x="3112844" y="0"/>
        <a:ext cx="7347585" cy="5048544"/>
      </dsp:txXfrm>
    </dsp:sp>
    <dsp:sp modelId="{361EDB76-9FC7-4060-80ED-F6EAFA96072D}">
      <dsp:nvSpPr>
        <dsp:cNvPr id="3" name="Oval 2"/>
        <dsp:cNvSpPr/>
      </dsp:nvSpPr>
      <dsp:spPr bwMode="white">
        <a:xfrm>
          <a:off x="0" y="0"/>
          <a:ext cx="5048544" cy="5048544"/>
        </a:xfrm>
        <a:prstGeom prst="ellipse">
          <a:avLst/>
        </a:prstGeom>
      </dsp:spPr>
      <dsp:style>
        <a:lnRef idx="2">
          <a:schemeClr val="accent1">
            <a:shade val="80000"/>
          </a:schemeClr>
        </a:lnRef>
        <a:fillRef idx="1">
          <a:schemeClr val="accent1">
            <a:tint val="40000"/>
          </a:schemeClr>
        </a:fillRef>
        <a:effectRef idx="0">
          <a:scrgbClr r="0" g="0" b="0"/>
        </a:effectRef>
        <a:fontRef idx="minor"/>
      </dsp:style>
      <dsp:txXfrm>
        <a:off x="0" y="0"/>
        <a:ext cx="5048544" cy="504854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727F8-03D1-41EC-8503-76B0EF36668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9651B-2266-4F42-BD69-BEDAB5ABA2D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EECD74-DB55-415D-AEB6-AFCD69B8A22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D17743C-C6A1-46D4-B95E-41CCEC72123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31CD9FF-D414-45DE-A9BC-B825898A674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EECD74-DB55-415D-AEB6-AFCD69B8A22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54C0BC-2D87-4D1C-83A5-0E0E9074E72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91AFA13-58D0-4C82-96FE-15E57991D22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3F3F289-686B-4C17-9A14-B34B5E1DA55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5B36471-4645-44B6-81EA-9E18EB1B96A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6C195A5-8763-4AF6-9558-549F31F5D70A}"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0F405-3B7D-444D-94F1-97CED2622823}"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16BD29F-798F-4720-83A8-8889617F622B}"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854C0BC-2D87-4D1C-83A5-0E0E9074E72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1ABD251-2DD2-4698-8256-2C4DC86BD49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D17743C-C6A1-46D4-B95E-41CCEC72123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31CD9FF-D414-45DE-A9BC-B825898A674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91AFA13-58D0-4C82-96FE-15E57991D22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3F3F289-686B-4C17-9A14-B34B5E1DA55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5B36471-4645-44B6-81EA-9E18EB1B96A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6C195A5-8763-4AF6-9558-549F31F5D70A}"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0F405-3B7D-444D-94F1-97CED2622823}"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16BD29F-798F-4720-83A8-8889617F622B}"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1ABD251-2DD2-4698-8256-2C4DC86BD49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C1D240-EACB-4AE5-BCA6-1D82BC0CF8F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3A2C4-74ED-4595-BA76-CD5F1DD1A202}"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1D240-EACB-4AE5-BCA6-1D82BC0CF8F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3A2C4-74ED-4595-BA76-CD5F1DD1A202}"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1D240-EACB-4AE5-BCA6-1D82BC0CF8F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jpeg"/><Relationship Id="rId6" Type="http://schemas.openxmlformats.org/officeDocument/2006/relationships/image" Target="../media/image11.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2209800" y="260350"/>
            <a:ext cx="7772400" cy="148145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4000" b="1" dirty="0">
                <a:latin typeface="Times New Roman" panose="02020603050405020304" pitchFamily="18" charset="0"/>
                <a:cs typeface="Times New Roman" panose="02020603050405020304" pitchFamily="18" charset="0"/>
              </a:rPr>
              <a:t>Code</a:t>
            </a:r>
            <a:r>
              <a:rPr lang="en-IN" altLang="en-US" sz="4000" b="1" dirty="0">
                <a:latin typeface="Times New Roman" panose="02020603050405020304" pitchFamily="18" charset="0"/>
                <a:cs typeface="Times New Roman" panose="02020603050405020304" pitchFamily="18" charset="0"/>
              </a:rPr>
              <a:t> </a:t>
            </a:r>
            <a:r>
              <a:rPr lang="en-US" altLang="zh-CN" sz="4000" b="1" dirty="0">
                <a:latin typeface="Times New Roman" panose="02020603050405020304" pitchFamily="18" charset="0"/>
                <a:cs typeface="Times New Roman" panose="02020603050405020304" pitchFamily="18" charset="0"/>
              </a:rPr>
              <a:t>Bot</a:t>
            </a:r>
            <a:r>
              <a:rPr lang="en-IN" altLang="en-US" sz="4000" b="1" dirty="0">
                <a:latin typeface="Times New Roman" panose="02020603050405020304" pitchFamily="18" charset="0"/>
                <a:cs typeface="Times New Roman" panose="02020603050405020304" pitchFamily="18" charset="0"/>
              </a:rPr>
              <a:t> </a:t>
            </a:r>
            <a:r>
              <a:rPr lang="en-US" altLang="zh-CN" sz="4000" b="1" dirty="0" smtClean="0">
                <a:latin typeface="Times New Roman" panose="02020603050405020304" pitchFamily="18" charset="0"/>
                <a:cs typeface="Times New Roman" panose="02020603050405020304" pitchFamily="18" charset="0"/>
              </a:rPr>
              <a:t>IQ</a:t>
            </a:r>
            <a:endParaRPr lang="en-US" altLang="zh-CN" sz="4000" b="1" dirty="0" smtClean="0">
              <a:latin typeface="Times New Roman" panose="02020603050405020304" pitchFamily="18" charset="0"/>
              <a:cs typeface="Times New Roman" panose="02020603050405020304" pitchFamily="18" charset="0"/>
            </a:endParaRPr>
          </a:p>
          <a:p>
            <a:pPr algn="ctr"/>
            <a:r>
              <a:rPr lang="en-IN" altLang="en-US" sz="3600" dirty="0" smtClean="0">
                <a:latin typeface="Times New Roman" panose="02020603050405020304" pitchFamily="18" charset="0"/>
                <a:cs typeface="Times New Roman" panose="02020603050405020304" pitchFamily="18" charset="0"/>
              </a:rPr>
              <a:t>Group No. 5</a:t>
            </a:r>
            <a:r>
              <a:rPr lang="en-US" altLang="zh-CN" sz="3700" dirty="0" smtClean="0">
                <a:latin typeface="Times New Roman" panose="02020603050405020304" pitchFamily="18" charset="0"/>
                <a:cs typeface="Times New Roman" panose="02020603050405020304" pitchFamily="18" charset="0"/>
              </a:rPr>
              <a:t> </a:t>
            </a:r>
            <a:endParaRPr lang="en-US" altLang="zh-CN" sz="37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17230" y="4772660"/>
            <a:ext cx="3763645" cy="1476375"/>
          </a:xfrm>
          <a:prstGeom prst="rect">
            <a:avLst/>
          </a:prstGeom>
          <a:noFill/>
        </p:spPr>
        <p:txBody>
          <a:bodyPr wrap="square" rtlCol="0">
            <a:spAutoFit/>
          </a:bodyPr>
          <a:lstStyle/>
          <a:p>
            <a:pPr marL="0" algn="just" rtl="0" eaLnBrk="1" fontAlgn="t" latinLnBrk="0" hangingPunct="1">
              <a:spcBef>
                <a:spcPts val="0"/>
              </a:spcBef>
              <a:spcAft>
                <a:spcPts val="0"/>
              </a:spcAft>
            </a:pP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Presented by:</a:t>
            </a:r>
            <a:endParaRPr lang="en-IN" dirty="0">
              <a:latin typeface="Times New Roman" panose="02020603050405020304" pitchFamily="18" charset="0"/>
              <a:cs typeface="Times New Roman" panose="02020603050405020304" pitchFamily="18" charset="0"/>
            </a:endParaRPr>
          </a:p>
          <a:p>
            <a:pPr algn="just"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Archana Mishra (2004500100015)</a:t>
            </a:r>
            <a:endParaRPr lang="en-US" sz="1800" b="0" i="0" u="none" strike="noStrike" kern="1200" dirty="0">
              <a:solidFill>
                <a:srgbClr val="000000"/>
              </a:solidFill>
              <a:effectLst/>
              <a:latin typeface="Times New Roman" panose="02020603050405020304" pitchFamily="18" charset="0"/>
              <a:cs typeface="Times New Roman" panose="02020603050405020304" pitchFamily="18" charset="0"/>
            </a:endParaRPr>
          </a:p>
          <a:p>
            <a:pPr algn="just" rtl="0" eaLnBrk="1" fontAlgn="t" latinLnBrk="0" hangingPunct="1">
              <a:spcBef>
                <a:spcPts val="0"/>
              </a:spcBef>
              <a:spcAft>
                <a:spcPts val="0"/>
              </a:spcAft>
            </a:pPr>
            <a:r>
              <a:rPr lang="en-US" sz="1800" b="0" i="0" u="none" strike="noStrike" kern="1200" dirty="0" err="1">
                <a:solidFill>
                  <a:srgbClr val="000000"/>
                </a:solidFill>
                <a:effectLst/>
                <a:latin typeface="Times New Roman" panose="02020603050405020304" pitchFamily="18" charset="0"/>
                <a:cs typeface="Times New Roman" panose="02020603050405020304" pitchFamily="18" charset="0"/>
              </a:rPr>
              <a:t>Naincy</a:t>
            </a: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 Maheshwari</a:t>
            </a:r>
            <a:r>
              <a:rPr lang="en-IN" altLang="en-US" sz="1800" b="0" i="0" u="none" strike="noStrike" kern="1200" dirty="0">
                <a:solidFill>
                  <a:srgbClr val="000000"/>
                </a:solidFill>
                <a:effectLst/>
                <a:latin typeface="Times New Roman" panose="02020603050405020304" pitchFamily="18" charset="0"/>
                <a:cs typeface="Times New Roman" panose="02020603050405020304" pitchFamily="18" charset="0"/>
              </a:rPr>
              <a:t> </a:t>
            </a: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(2004500100039)</a:t>
            </a:r>
            <a:endParaRPr lang="en-US" sz="1800" b="0" i="0" u="none" strike="noStrike" kern="1200" dirty="0">
              <a:solidFill>
                <a:srgbClr val="000000"/>
              </a:solidFill>
              <a:effectLst/>
              <a:latin typeface="Times New Roman" panose="02020603050405020304" pitchFamily="18" charset="0"/>
              <a:cs typeface="Times New Roman" panose="02020603050405020304" pitchFamily="18" charset="0"/>
            </a:endParaRPr>
          </a:p>
          <a:p>
            <a:pPr algn="just" rtl="0" eaLnBrk="1" fontAlgn="t" latinLnBrk="0" hangingPunct="1">
              <a:spcBef>
                <a:spcPts val="0"/>
              </a:spcBef>
              <a:spcAft>
                <a:spcPts val="0"/>
              </a:spcAft>
            </a:pPr>
            <a:r>
              <a:rPr lang="en-IN" altLang="en-US" sz="1800" b="0" i="0" u="none" strike="noStrike" kern="1200" dirty="0">
                <a:solidFill>
                  <a:srgbClr val="000000"/>
                </a:solidFill>
                <a:effectLst/>
                <a:latin typeface="Times New Roman" panose="02020603050405020304" pitchFamily="18" charset="0"/>
                <a:cs typeface="Times New Roman" panose="02020603050405020304" pitchFamily="18" charset="0"/>
              </a:rPr>
              <a:t>Samiksha Gupta (20045000100046)</a:t>
            </a:r>
            <a:endParaRPr lang="en-IN" sz="1800" b="0" i="0" u="none" strike="noStrike" dirty="0">
              <a:effectLst/>
              <a:latin typeface="Times New Roman" panose="02020603050405020304" pitchFamily="18" charset="0"/>
              <a:cs typeface="Times New Roman" panose="02020603050405020304" pitchFamily="18" charset="0"/>
            </a:endParaRPr>
          </a:p>
          <a:p>
            <a:pPr marL="0" algn="just" rtl="0" eaLnBrk="1" fontAlgn="t" latinLnBrk="0" hangingPunct="1">
              <a:spcBef>
                <a:spcPts val="0"/>
              </a:spcBef>
              <a:spcAft>
                <a:spcPts val="0"/>
              </a:spcAft>
            </a:pPr>
            <a:endParaRPr lang="en-US" sz="1800" b="0" i="0" u="none" strike="noStrike" kern="1200" dirty="0">
              <a:solidFill>
                <a:srgbClr val="000000"/>
              </a:solidFill>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1047750" y="3362325"/>
            <a:ext cx="10096500" cy="1200329"/>
          </a:xfrm>
          <a:prstGeom prst="rect">
            <a:avLst/>
          </a:prstGeom>
          <a:noFill/>
        </p:spPr>
        <p:txBody>
          <a:bodyPr wrap="square" rtlCol="0">
            <a:spAutoFit/>
          </a:bodyPr>
          <a:lstStyle/>
          <a:p>
            <a:pPr algn="ctr"/>
            <a:r>
              <a:rPr lang="en-US" sz="2400" b="1" dirty="0">
                <a:latin typeface="Times New Roman" panose="02020603050405020304"/>
                <a:ea typeface="Times New Roman" panose="02020603050405020304"/>
                <a:cs typeface="Times New Roman" panose="02020603050405020304"/>
                <a:sym typeface="Times New Roman" panose="02020603050405020304"/>
              </a:rPr>
              <a:t>SHRI RAM MURTI SMARAK COLLEGE OF ENGINEERING TECHNOLOGY &amp; RESEARCH</a:t>
            </a:r>
            <a:br>
              <a:rPr lang="en-US" sz="2400" b="1" dirty="0">
                <a:latin typeface="Times New Roman" panose="02020603050405020304"/>
                <a:ea typeface="Times New Roman" panose="02020603050405020304"/>
                <a:cs typeface="Times New Roman" panose="02020603050405020304"/>
                <a:sym typeface="Times New Roman" panose="02020603050405020304"/>
              </a:rPr>
            </a:br>
            <a:r>
              <a:rPr lang="en-US" sz="2400" b="1" dirty="0">
                <a:latin typeface="Times New Roman" panose="02020603050405020304"/>
                <a:ea typeface="Times New Roman" panose="02020603050405020304"/>
                <a:cs typeface="Times New Roman" panose="02020603050405020304"/>
                <a:sym typeface="Times New Roman" panose="02020603050405020304"/>
              </a:rPr>
              <a:t>BAREILLY</a:t>
            </a:r>
            <a:endParaRPr lang="en-IN" sz="2400" dirty="0"/>
          </a:p>
        </p:txBody>
      </p:sp>
      <p:pic>
        <p:nvPicPr>
          <p:cNvPr id="6" name="image1.jpeg" descr="Description: C:\Documents and Settings\net\My Documents\SRMSCET &amp; Research.jpg"/>
          <p:cNvPicPr>
            <a:picLocks noChangeAspect="1"/>
          </p:cNvPicPr>
          <p:nvPr/>
        </p:nvPicPr>
        <p:blipFill>
          <a:blip r:embed="rId1" cstate="print"/>
          <a:stretch>
            <a:fillRect/>
          </a:stretch>
        </p:blipFill>
        <p:spPr>
          <a:xfrm>
            <a:off x="4657725" y="1496060"/>
            <a:ext cx="2179320" cy="17424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150"/>
            <a:ext cx="10781030" cy="902970"/>
          </a:xfrm>
        </p:spPr>
        <p:txBody>
          <a:bodyPr/>
          <a:lstStyle/>
          <a:p>
            <a:pPr algn="ctr"/>
            <a:r>
              <a:rPr lang="en-IN" b="1" dirty="0">
                <a:latin typeface="Times New Roman" panose="02020603050405020304" pitchFamily="18" charset="0"/>
                <a:cs typeface="Times New Roman" panose="02020603050405020304" pitchFamily="18" charset="0"/>
              </a:rPr>
              <a:t>Literature Review </a:t>
            </a:r>
            <a:r>
              <a:rPr lang="en-IN" sz="2400" b="1" dirty="0">
                <a:latin typeface="Times New Roman" panose="02020603050405020304" pitchFamily="18" charset="0"/>
                <a:cs typeface="Times New Roman" panose="02020603050405020304" pitchFamily="18" charset="0"/>
              </a:rPr>
              <a:t>(contd...)</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a:p>
        </p:txBody>
      </p:sp>
      <p:sp>
        <p:nvSpPr>
          <p:cNvPr id="6" name="TextBox 5"/>
          <p:cNvSpPr txBox="1"/>
          <p:nvPr/>
        </p:nvSpPr>
        <p:spPr>
          <a:xfrm>
            <a:off x="385445" y="1637665"/>
            <a:ext cx="10852785" cy="3943350"/>
          </a:xfrm>
          <a:prstGeom prst="rect">
            <a:avLst/>
          </a:prstGeom>
          <a:noFill/>
        </p:spPr>
        <p:txBody>
          <a:bodyPr wrap="square" rtlCol="0">
            <a:noAutofit/>
          </a:bodyPr>
          <a:lstStyle/>
          <a:p>
            <a:pPr marL="457200" indent="-457200" algn="just">
              <a:buFont typeface="+mj-lt"/>
              <a:buAutoNum type="arabicPeriod" startAt="2"/>
            </a:pPr>
            <a:r>
              <a:rPr lang="en-US" sz="2400">
                <a:latin typeface="Times New Roman" panose="02020603050405020304" pitchFamily="18" charset="0"/>
                <a:cs typeface="Times New Roman" panose="02020603050405020304" pitchFamily="18" charset="0"/>
                <a:sym typeface="+mn-ea"/>
              </a:rPr>
              <a:t>Nitin Rane, Saurabh Purushottam Choudhary &amp; Jayesh Rane "Gemini Versus ChatGPT: Applications, Performance, Architecture, Capabilities, and Implementation" in Proceedings of the Journal of Applied Artificial Intelligence, March 2024 suggested that </a:t>
            </a:r>
            <a:r>
              <a:rPr lang="en-IN" altLang="en-US" sz="2400">
                <a:latin typeface="Times New Roman" panose="02020603050405020304" pitchFamily="18" charset="0"/>
                <a:cs typeface="Times New Roman" panose="02020603050405020304" pitchFamily="18" charset="0"/>
                <a:sym typeface="+mn-ea"/>
              </a:rPr>
              <a:t>t</a:t>
            </a:r>
            <a:r>
              <a:rPr lang="en-US" sz="2400">
                <a:latin typeface="Times New Roman" panose="02020603050405020304" pitchFamily="18" charset="0"/>
                <a:cs typeface="Times New Roman" panose="02020603050405020304" pitchFamily="18" charset="0"/>
                <a:sym typeface="+mn-ea"/>
              </a:rPr>
              <a:t>his research paper compares Gemini and ChatGPT, exploring their applications, performance metrics, architectural variances, and capabilities in handling complex language. It examines response coherence, accuracy, latency, scalability, training methodologies, technologies, user intent understanding, dialogue engagement, and ethical considerations. The paper provides insights into their strengths and limitations, aiding stakeholders in informed decision-making for various applications.</a:t>
            </a:r>
            <a:endParaRPr lang="en-US" sz="2200" dirty="0">
              <a:latin typeface="Times New Roman" panose="02020603050405020304" pitchFamily="18" charset="0"/>
              <a:cs typeface="Times New Roman" panose="02020603050405020304" pitchFamily="18" charset="0"/>
            </a:endParaRPr>
          </a:p>
        </p:txBody>
      </p:sp>
      <p:pic>
        <p:nvPicPr>
          <p:cNvPr id="3"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150"/>
            <a:ext cx="10781030" cy="902970"/>
          </a:xfrm>
        </p:spPr>
        <p:txBody>
          <a:bodyPr/>
          <a:lstStyle/>
          <a:p>
            <a:pPr algn="ctr"/>
            <a:r>
              <a:rPr lang="en-IN" b="1" dirty="0">
                <a:latin typeface="Times New Roman" panose="02020603050405020304" pitchFamily="18" charset="0"/>
                <a:cs typeface="Times New Roman" panose="02020603050405020304" pitchFamily="18" charset="0"/>
              </a:rPr>
              <a:t>Literature Review </a:t>
            </a:r>
            <a:r>
              <a:rPr lang="en-IN" sz="2400" b="1" dirty="0">
                <a:latin typeface="Times New Roman" panose="02020603050405020304" pitchFamily="18" charset="0"/>
                <a:cs typeface="Times New Roman" panose="02020603050405020304" pitchFamily="18" charset="0"/>
              </a:rPr>
              <a:t>(contd...)</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a:p>
        </p:txBody>
      </p:sp>
      <p:sp>
        <p:nvSpPr>
          <p:cNvPr id="6" name="TextBox 5"/>
          <p:cNvSpPr txBox="1"/>
          <p:nvPr/>
        </p:nvSpPr>
        <p:spPr>
          <a:xfrm>
            <a:off x="385445" y="1637665"/>
            <a:ext cx="10852785" cy="3943350"/>
          </a:xfrm>
          <a:prstGeom prst="rect">
            <a:avLst/>
          </a:prstGeom>
          <a:noFill/>
        </p:spPr>
        <p:txBody>
          <a:bodyPr wrap="square" rtlCol="0">
            <a:noAutofit/>
          </a:bodyPr>
          <a:lstStyle/>
          <a:p>
            <a:pPr marL="457200" indent="-457200" algn="just">
              <a:buFont typeface="+mj-lt"/>
              <a:buAutoNum type="arabicPeriod" startAt="3"/>
            </a:pPr>
            <a:r>
              <a:rPr sz="2400">
                <a:latin typeface="Times New Roman" panose="02020603050405020304" pitchFamily="18" charset="0"/>
                <a:cs typeface="Times New Roman" panose="02020603050405020304" pitchFamily="18" charset="0"/>
                <a:sym typeface="+mn-ea"/>
              </a:rPr>
              <a:t>Norbert Annus "Gemini x ChatGPT: A discussion of two Chatbots about Artificial Intelligence in the Education" in Proceedings of the International Journal of Advanced Natural Sciences and Engineering Researches, March 2024 the authors observed that the impact of chatbots on education, highlighting their potential and limitations. ChatGPT and Gemini engaged in a discussion on AI in education, revealing some insights but also some repetition. While chatbots offer valuable perspectives, further research with more chatbots may be needed for a comprehensive understanding</a:t>
            </a:r>
            <a:r>
              <a:rPr lang="en-IN" sz="2400">
                <a:latin typeface="Times New Roman" panose="02020603050405020304" pitchFamily="18" charset="0"/>
                <a:cs typeface="Times New Roman" panose="02020603050405020304" pitchFamily="18" charset="0"/>
                <a:sym typeface="+mn-ea"/>
              </a:rPr>
              <a:t>.</a:t>
            </a:r>
            <a:endParaRPr lang="en-US" sz="2200" dirty="0">
              <a:latin typeface="Times New Roman" panose="02020603050405020304" pitchFamily="18" charset="0"/>
              <a:cs typeface="Times New Roman" panose="02020603050405020304" pitchFamily="18" charset="0"/>
            </a:endParaRPr>
          </a:p>
        </p:txBody>
      </p:sp>
      <p:pic>
        <p:nvPicPr>
          <p:cNvPr id="3"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150"/>
            <a:ext cx="10781030" cy="902970"/>
          </a:xfrm>
        </p:spPr>
        <p:txBody>
          <a:bodyPr/>
          <a:lstStyle/>
          <a:p>
            <a:pPr algn="ctr"/>
            <a:r>
              <a:rPr lang="en-IN" b="1" dirty="0">
                <a:latin typeface="Times New Roman" panose="02020603050405020304" pitchFamily="18" charset="0"/>
                <a:cs typeface="Times New Roman" panose="02020603050405020304" pitchFamily="18" charset="0"/>
              </a:rPr>
              <a:t>Literature Review </a:t>
            </a:r>
            <a:r>
              <a:rPr lang="en-IN" sz="2400" b="1" dirty="0">
                <a:latin typeface="Times New Roman" panose="02020603050405020304" pitchFamily="18" charset="0"/>
                <a:cs typeface="Times New Roman" panose="02020603050405020304" pitchFamily="18" charset="0"/>
              </a:rPr>
              <a:t>(contd...)</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a:p>
        </p:txBody>
      </p:sp>
      <p:sp>
        <p:nvSpPr>
          <p:cNvPr id="6" name="TextBox 5"/>
          <p:cNvSpPr txBox="1"/>
          <p:nvPr/>
        </p:nvSpPr>
        <p:spPr>
          <a:xfrm>
            <a:off x="385445" y="1637665"/>
            <a:ext cx="10852785" cy="3943350"/>
          </a:xfrm>
          <a:prstGeom prst="rect">
            <a:avLst/>
          </a:prstGeom>
          <a:noFill/>
        </p:spPr>
        <p:txBody>
          <a:bodyPr wrap="square" rtlCol="0">
            <a:noAutofit/>
          </a:bodyPr>
          <a:lstStyle/>
          <a:p>
            <a:pPr marL="457200" indent="-457200" algn="just">
              <a:buFont typeface="+mj-lt"/>
              <a:buAutoNum type="arabicPeriod" startAt="4"/>
            </a:pPr>
            <a:r>
              <a:rPr sz="2400">
                <a:latin typeface="Times New Roman" panose="02020603050405020304" pitchFamily="18" charset="0"/>
                <a:cs typeface="Times New Roman" panose="02020603050405020304" pitchFamily="18" charset="0"/>
                <a:sym typeface="+mn-ea"/>
              </a:rPr>
              <a:t>Hamid Reza Saeidnia "Welcome to the Gemini era: Google DeepMind and the Information Industry" in Proceedings of the Library Hi Tech News, December 2023 this paper explores Google's development of Gemini, an AI-powered chatbot, and its impact on the information industry. Gemini aims to personalize user experiences, streamline information retrieval, and improve customer service. The competition in AI chatbots is fostering innovation. This analysis sheds light on Gemini's potential to transform information access and interaction, contributing to literature on AI tools' competition and implications for the industry's future.</a:t>
            </a:r>
            <a:endParaRPr lang="en-US" sz="2200" dirty="0">
              <a:latin typeface="Times New Roman" panose="02020603050405020304" pitchFamily="18" charset="0"/>
              <a:cs typeface="Times New Roman" panose="02020603050405020304" pitchFamily="18" charset="0"/>
            </a:endParaRPr>
          </a:p>
        </p:txBody>
      </p:sp>
      <p:pic>
        <p:nvPicPr>
          <p:cNvPr id="3"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0" y="171450"/>
            <a:ext cx="10633710" cy="1018540"/>
          </a:xfrm>
        </p:spPr>
        <p:txBody>
          <a:bodyPr/>
          <a:lstStyle/>
          <a:p>
            <a:pPr algn="ctr"/>
            <a:r>
              <a:rPr lang="en-IN"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0018" y="1276119"/>
            <a:ext cx="11213410" cy="5733572"/>
          </a:xfrm>
        </p:spPr>
        <p:txBody>
          <a:bodyPr>
            <a:normAutofit/>
          </a:bodyPr>
          <a:lstStyle/>
          <a:p>
            <a:pPr algn="just"/>
            <a:r>
              <a:rPr lang="en-US" sz="2400" dirty="0">
                <a:latin typeface="Times New Roman" panose="02020603050405020304" pitchFamily="18" charset="0"/>
                <a:cs typeface="Times New Roman" panose="02020603050405020304" pitchFamily="18" charset="0"/>
              </a:rPr>
              <a:t>A structured AI-powered code review methodology integrates advanced technique into development tools.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Aims to bridge the gap between human creativity and AI capabilities.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Phases include gathering requirements, Model Development, Validation, Integration into Development Workflow, Code Review Process, and Results Monitoring.</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structured approach ensures successful AI integration in software development.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a:p>
        </p:txBody>
      </p:sp>
      <p:pic>
        <p:nvPicPr>
          <p:cNvPr id="8" name="Picture 7"/>
          <p:cNvPicPr>
            <a:picLocks noChangeAspect="1"/>
          </p:cNvPicPr>
          <p:nvPr/>
        </p:nvPicPr>
        <p:blipFill rotWithShape="1">
          <a:blip r:embed="rId1" cstate="print">
            <a:extLst>
              <a:ext uri="{28A0092B-C50C-407E-A947-70E740481C1C}">
                <a14:useLocalDpi xmlns:a14="http://schemas.microsoft.com/office/drawing/2010/main" val="0"/>
              </a:ext>
            </a:extLst>
          </a:blip>
          <a:srcRect t="5755"/>
          <a:stretch>
            <a:fillRect/>
          </a:stretch>
        </p:blipFill>
        <p:spPr>
          <a:xfrm>
            <a:off x="2530549" y="3940490"/>
            <a:ext cx="7242365" cy="25984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242570"/>
            <a:ext cx="10515600" cy="775970"/>
          </a:xfrm>
        </p:spPr>
        <p:txBody>
          <a:bodyPr/>
          <a:p>
            <a:pPr algn="ctr"/>
            <a:r>
              <a:rPr lang="en-IN" b="1" dirty="0">
                <a:latin typeface="Times New Roman" panose="02020603050405020304" pitchFamily="18" charset="0"/>
                <a:cs typeface="Times New Roman" panose="02020603050405020304" pitchFamily="18" charset="0"/>
                <a:sym typeface="+mn-ea"/>
              </a:rPr>
              <a:t>Methodology </a:t>
            </a:r>
            <a:r>
              <a:rPr lang="en-IN" sz="2400" b="1" dirty="0">
                <a:latin typeface="Times New Roman" panose="02020603050405020304" pitchFamily="18" charset="0"/>
                <a:cs typeface="Times New Roman" panose="02020603050405020304" pitchFamily="18" charset="0"/>
                <a:sym typeface="+mn-ea"/>
              </a:rPr>
              <a:t>(contd..)</a:t>
            </a:r>
            <a:endParaRPr lang="en-US" sz="2400"/>
          </a:p>
        </p:txBody>
      </p:sp>
      <p:sp>
        <p:nvSpPr>
          <p:cNvPr id="3" name="Content Placeholder 2"/>
          <p:cNvSpPr>
            <a:spLocks noGrp="1"/>
          </p:cNvSpPr>
          <p:nvPr>
            <p:ph sz="half" idx="1"/>
          </p:nvPr>
        </p:nvSpPr>
        <p:spPr/>
        <p:txBody>
          <a:bodyPr>
            <a:normAutofit/>
          </a:bodyPr>
          <a:lstStyle/>
          <a:p>
            <a:pPr marL="0" indent="0" algn="just">
              <a:buNone/>
            </a:pPr>
            <a:endParaRPr lang="en-IN" sz="23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25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9C1D240-EACB-4AE5-BCA6-1D82BC0CF8F7}" type="slidenum">
              <a:rPr lang="en-US" smtClean="0"/>
            </a:fld>
            <a:endParaRPr lang="en-US"/>
          </a:p>
        </p:txBody>
      </p:sp>
      <p:sp>
        <p:nvSpPr>
          <p:cNvPr id="13" name="Text Box 12"/>
          <p:cNvSpPr txBox="1"/>
          <p:nvPr/>
        </p:nvSpPr>
        <p:spPr>
          <a:xfrm>
            <a:off x="4367530" y="6356350"/>
            <a:ext cx="4064000" cy="368300"/>
          </a:xfrm>
          <a:prstGeom prst="rect">
            <a:avLst/>
          </a:prstGeom>
          <a:noFill/>
        </p:spPr>
        <p:txBody>
          <a:bodyPr wrap="square" rtlCol="0">
            <a:spAutoFit/>
          </a:bodyPr>
          <a:p>
            <a:pPr algn="ctr"/>
            <a:r>
              <a:rPr lang="en-US">
                <a:latin typeface="Times New Roman" panose="02020603050405020304" pitchFamily="18" charset="0"/>
                <a:cs typeface="Times New Roman" panose="02020603050405020304" pitchFamily="18" charset="0"/>
              </a:rPr>
              <a:t>Fig: Workflow of the Code Bot IQ</a:t>
            </a:r>
            <a:endParaRPr lang="en-US">
              <a:latin typeface="Times New Roman" panose="02020603050405020304" pitchFamily="18" charset="0"/>
              <a:cs typeface="Times New Roman" panose="02020603050405020304" pitchFamily="18" charset="0"/>
            </a:endParaRPr>
          </a:p>
        </p:txBody>
      </p:sp>
      <p:pic>
        <p:nvPicPr>
          <p:cNvPr id="4" name="Content Placeholder 3" descr="newwwwww (1)"/>
          <p:cNvPicPr>
            <a:picLocks noChangeAspect="1"/>
          </p:cNvPicPr>
          <p:nvPr>
            <p:ph sz="half" idx="2"/>
          </p:nvPr>
        </p:nvPicPr>
        <p:blipFill>
          <a:blip r:embed="rId1"/>
          <a:stretch>
            <a:fillRect/>
          </a:stretch>
        </p:blipFill>
        <p:spPr>
          <a:xfrm>
            <a:off x="4655820" y="1131570"/>
            <a:ext cx="2880360" cy="50139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711835"/>
          </a:xfrm>
        </p:spPr>
        <p:txBody>
          <a:bodyPr>
            <a:noAutofit/>
          </a:bodyPr>
          <a:p>
            <a:pPr algn="ctr"/>
            <a:r>
              <a:rPr lang="en-IN" altLang="en-US" b="1">
                <a:latin typeface="Times New Roman" panose="02020603050405020304" pitchFamily="18" charset="0"/>
                <a:cs typeface="Times New Roman" panose="02020603050405020304" pitchFamily="18" charset="0"/>
                <a:sym typeface="+mn-ea"/>
              </a:rPr>
              <a:t>Result and Discussion</a:t>
            </a:r>
            <a:endParaRPr lang="en-IN" altLang="en-US"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D9C1D240-EACB-4AE5-BCA6-1D82BC0CF8F7}" type="slidenum">
              <a:rPr lang="en-US" smtClean="0"/>
            </a:fld>
            <a:endParaRPr lang="en-US"/>
          </a:p>
        </p:txBody>
      </p:sp>
      <p:sp>
        <p:nvSpPr>
          <p:cNvPr id="6" name="Text Box 5"/>
          <p:cNvSpPr txBox="1"/>
          <p:nvPr/>
        </p:nvSpPr>
        <p:spPr>
          <a:xfrm>
            <a:off x="4009390" y="6328410"/>
            <a:ext cx="4473575" cy="368300"/>
          </a:xfrm>
          <a:prstGeom prst="rect">
            <a:avLst/>
          </a:prstGeom>
          <a:noFill/>
        </p:spPr>
        <p:txBody>
          <a:bodyPr wrap="square" rtlCol="0">
            <a:spAutoFit/>
          </a:bodyPr>
          <a:p>
            <a:pPr algn="ctr"/>
            <a:r>
              <a:rPr lang="en-IN" altLang="en-US">
                <a:latin typeface="Times New Roman" panose="02020603050405020304" pitchFamily="18" charset="0"/>
                <a:cs typeface="Times New Roman" panose="02020603050405020304" pitchFamily="18" charset="0"/>
              </a:rPr>
              <a:t>Fig: Signup Page </a:t>
            </a:r>
            <a:endParaRPr lang="en-IN" altLang="en-US">
              <a:latin typeface="Times New Roman" panose="02020603050405020304" pitchFamily="18" charset="0"/>
              <a:cs typeface="Times New Roman" panose="02020603050405020304" pitchFamily="18" charset="0"/>
            </a:endParaRPr>
          </a:p>
        </p:txBody>
      </p:sp>
      <p:pic>
        <p:nvPicPr>
          <p:cNvPr id="2"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pic>
        <p:nvPicPr>
          <p:cNvPr id="8" name="Content Placeholder 7" descr="Screenshot (76)"/>
          <p:cNvPicPr>
            <a:picLocks noChangeAspect="1"/>
          </p:cNvPicPr>
          <p:nvPr>
            <p:ph idx="1"/>
          </p:nvPr>
        </p:nvPicPr>
        <p:blipFill>
          <a:blip r:embed="rId2"/>
          <a:stretch>
            <a:fillRect/>
          </a:stretch>
        </p:blipFill>
        <p:spPr>
          <a:xfrm>
            <a:off x="1125855" y="1259840"/>
            <a:ext cx="9918065" cy="49174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IN" altLang="en-US" b="1">
                <a:latin typeface="Times New Roman" panose="02020603050405020304" pitchFamily="18" charset="0"/>
                <a:cs typeface="Times New Roman" panose="02020603050405020304" pitchFamily="18" charset="0"/>
                <a:sym typeface="+mn-ea"/>
              </a:rPr>
              <a:t>Result and Discussion</a:t>
            </a:r>
            <a:endParaRPr lang="en-IN" altLang="en-US"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D9C1D240-EACB-4AE5-BCA6-1D82BC0CF8F7}" type="slidenum">
              <a:rPr lang="en-US" smtClean="0"/>
            </a:fld>
            <a:endParaRPr lang="en-US"/>
          </a:p>
        </p:txBody>
      </p:sp>
      <p:sp>
        <p:nvSpPr>
          <p:cNvPr id="6" name="Text Box 5"/>
          <p:cNvSpPr txBox="1"/>
          <p:nvPr/>
        </p:nvSpPr>
        <p:spPr>
          <a:xfrm>
            <a:off x="4009390" y="6328410"/>
            <a:ext cx="4473575" cy="368300"/>
          </a:xfrm>
          <a:prstGeom prst="rect">
            <a:avLst/>
          </a:prstGeom>
          <a:noFill/>
        </p:spPr>
        <p:txBody>
          <a:bodyPr wrap="square" rtlCol="0">
            <a:spAutoFit/>
          </a:bodyPr>
          <a:p>
            <a:pPr algn="ctr"/>
            <a:r>
              <a:rPr lang="en-IN" altLang="en-US">
                <a:latin typeface="Times New Roman" panose="02020603050405020304" pitchFamily="18" charset="0"/>
                <a:cs typeface="Times New Roman" panose="02020603050405020304" pitchFamily="18" charset="0"/>
              </a:rPr>
              <a:t>Fig: Login Page </a:t>
            </a:r>
            <a:endParaRPr lang="en-IN" altLang="en-US">
              <a:latin typeface="Times New Roman" panose="02020603050405020304" pitchFamily="18" charset="0"/>
              <a:cs typeface="Times New Roman" panose="02020603050405020304" pitchFamily="18" charset="0"/>
            </a:endParaRPr>
          </a:p>
        </p:txBody>
      </p:sp>
      <p:pic>
        <p:nvPicPr>
          <p:cNvPr id="2"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pic>
        <p:nvPicPr>
          <p:cNvPr id="3" name="Content Placeholder 2" descr="Screenshot (77)"/>
          <p:cNvPicPr>
            <a:picLocks noChangeAspect="1"/>
          </p:cNvPicPr>
          <p:nvPr>
            <p:ph sz="half" idx="2"/>
          </p:nvPr>
        </p:nvPicPr>
        <p:blipFill>
          <a:blip r:embed="rId2"/>
          <a:stretch>
            <a:fillRect/>
          </a:stretch>
        </p:blipFill>
        <p:spPr>
          <a:xfrm>
            <a:off x="838200" y="1494155"/>
            <a:ext cx="10515600" cy="46843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IN" altLang="en-US" b="1">
                <a:latin typeface="Times New Roman" panose="02020603050405020304" pitchFamily="18" charset="0"/>
                <a:cs typeface="Times New Roman" panose="02020603050405020304" pitchFamily="18" charset="0"/>
                <a:sym typeface="+mn-ea"/>
              </a:rPr>
              <a:t>Result and Discussion</a:t>
            </a:r>
            <a:endParaRPr lang="en-IN" altLang="en-US"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D9C1D240-EACB-4AE5-BCA6-1D82BC0CF8F7}" type="slidenum">
              <a:rPr lang="en-US" smtClean="0"/>
            </a:fld>
            <a:endParaRPr lang="en-US"/>
          </a:p>
        </p:txBody>
      </p:sp>
      <p:sp>
        <p:nvSpPr>
          <p:cNvPr id="6" name="Text Box 5"/>
          <p:cNvSpPr txBox="1"/>
          <p:nvPr/>
        </p:nvSpPr>
        <p:spPr>
          <a:xfrm>
            <a:off x="4009390" y="6328410"/>
            <a:ext cx="4473575" cy="368300"/>
          </a:xfrm>
          <a:prstGeom prst="rect">
            <a:avLst/>
          </a:prstGeom>
          <a:noFill/>
        </p:spPr>
        <p:txBody>
          <a:bodyPr wrap="square" rtlCol="0">
            <a:spAutoFit/>
          </a:bodyPr>
          <a:p>
            <a:pPr algn="ctr"/>
            <a:r>
              <a:rPr lang="en-IN" altLang="en-US">
                <a:latin typeface="Times New Roman" panose="02020603050405020304" pitchFamily="18" charset="0"/>
                <a:cs typeface="Times New Roman" panose="02020603050405020304" pitchFamily="18" charset="0"/>
              </a:rPr>
              <a:t>Fig: Message Window Page </a:t>
            </a:r>
            <a:endParaRPr lang="en-IN" altLang="en-US">
              <a:latin typeface="Times New Roman" panose="02020603050405020304" pitchFamily="18" charset="0"/>
              <a:cs typeface="Times New Roman" panose="02020603050405020304" pitchFamily="18" charset="0"/>
            </a:endParaRPr>
          </a:p>
        </p:txBody>
      </p:sp>
      <p:pic>
        <p:nvPicPr>
          <p:cNvPr id="2"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pic>
        <p:nvPicPr>
          <p:cNvPr id="8" name="Content Placeholder 7" descr="Screenshot (80)"/>
          <p:cNvPicPr>
            <a:picLocks noChangeAspect="1"/>
          </p:cNvPicPr>
          <p:nvPr>
            <p:ph idx="1"/>
          </p:nvPr>
        </p:nvPicPr>
        <p:blipFill>
          <a:blip r:embed="rId2"/>
          <a:stretch>
            <a:fillRect/>
          </a:stretch>
        </p:blipFill>
        <p:spPr>
          <a:xfrm>
            <a:off x="838835" y="1603375"/>
            <a:ext cx="10514965" cy="45739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IN" altLang="en-US" b="1">
                <a:latin typeface="Times New Roman" panose="02020603050405020304" pitchFamily="18" charset="0"/>
                <a:cs typeface="Times New Roman" panose="02020603050405020304" pitchFamily="18" charset="0"/>
                <a:sym typeface="+mn-ea"/>
              </a:rPr>
              <a:t>Result and Discussion</a:t>
            </a:r>
            <a:endParaRPr lang="en-IN" altLang="en-US"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D9C1D240-EACB-4AE5-BCA6-1D82BC0CF8F7}" type="slidenum">
              <a:rPr lang="en-US" smtClean="0"/>
            </a:fld>
            <a:endParaRPr lang="en-US"/>
          </a:p>
        </p:txBody>
      </p:sp>
      <p:sp>
        <p:nvSpPr>
          <p:cNvPr id="6" name="Text Box 5"/>
          <p:cNvSpPr txBox="1"/>
          <p:nvPr/>
        </p:nvSpPr>
        <p:spPr>
          <a:xfrm>
            <a:off x="4009390" y="6328410"/>
            <a:ext cx="4473575" cy="368300"/>
          </a:xfrm>
          <a:prstGeom prst="rect">
            <a:avLst/>
          </a:prstGeom>
          <a:noFill/>
        </p:spPr>
        <p:txBody>
          <a:bodyPr wrap="square" rtlCol="0">
            <a:spAutoFit/>
          </a:bodyPr>
          <a:p>
            <a:pPr algn="ctr"/>
            <a:r>
              <a:rPr lang="en-IN" altLang="en-US">
                <a:latin typeface="Times New Roman" panose="02020603050405020304" pitchFamily="18" charset="0"/>
                <a:cs typeface="Times New Roman" panose="02020603050405020304" pitchFamily="18" charset="0"/>
              </a:rPr>
              <a:t>Fig: Message Window Page </a:t>
            </a:r>
            <a:endParaRPr lang="en-IN" altLang="en-US">
              <a:latin typeface="Times New Roman" panose="02020603050405020304" pitchFamily="18" charset="0"/>
              <a:cs typeface="Times New Roman" panose="02020603050405020304" pitchFamily="18" charset="0"/>
            </a:endParaRPr>
          </a:p>
        </p:txBody>
      </p:sp>
      <p:pic>
        <p:nvPicPr>
          <p:cNvPr id="2"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pic>
        <p:nvPicPr>
          <p:cNvPr id="12" name="Content Placeholder 11" descr="Screenshot (84)"/>
          <p:cNvPicPr>
            <a:picLocks noChangeAspect="1"/>
          </p:cNvPicPr>
          <p:nvPr>
            <p:ph idx="1"/>
          </p:nvPr>
        </p:nvPicPr>
        <p:blipFill>
          <a:blip r:embed="rId2"/>
          <a:stretch>
            <a:fillRect/>
          </a:stretch>
        </p:blipFill>
        <p:spPr>
          <a:xfrm>
            <a:off x="838835" y="1540510"/>
            <a:ext cx="10514965" cy="46367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711835"/>
          </a:xfrm>
        </p:spPr>
        <p:txBody>
          <a:bodyPr>
            <a:noAutofit/>
          </a:bodyPr>
          <a:p>
            <a:pPr algn="ctr"/>
            <a:r>
              <a:rPr lang="en-IN" altLang="en-US" b="1">
                <a:latin typeface="Times New Roman" panose="02020603050405020304" pitchFamily="18" charset="0"/>
                <a:cs typeface="Times New Roman" panose="02020603050405020304" pitchFamily="18" charset="0"/>
                <a:sym typeface="+mn-ea"/>
              </a:rPr>
              <a:t>Result and Discussion</a:t>
            </a:r>
            <a:endParaRPr lang="en-IN" altLang="en-US"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D9C1D240-EACB-4AE5-BCA6-1D82BC0CF8F7}" type="slidenum">
              <a:rPr lang="en-US" smtClean="0"/>
            </a:fld>
            <a:endParaRPr lang="en-US"/>
          </a:p>
        </p:txBody>
      </p:sp>
      <p:sp>
        <p:nvSpPr>
          <p:cNvPr id="6" name="Text Box 5"/>
          <p:cNvSpPr txBox="1"/>
          <p:nvPr/>
        </p:nvSpPr>
        <p:spPr>
          <a:xfrm>
            <a:off x="4009390" y="6328410"/>
            <a:ext cx="4473575" cy="368300"/>
          </a:xfrm>
          <a:prstGeom prst="rect">
            <a:avLst/>
          </a:prstGeom>
          <a:noFill/>
        </p:spPr>
        <p:txBody>
          <a:bodyPr wrap="square" rtlCol="0">
            <a:spAutoFit/>
          </a:bodyPr>
          <a:p>
            <a:pPr algn="ctr"/>
            <a:r>
              <a:rPr lang="en-IN" altLang="en-US">
                <a:latin typeface="Times New Roman" panose="02020603050405020304" pitchFamily="18" charset="0"/>
                <a:cs typeface="Times New Roman" panose="02020603050405020304" pitchFamily="18" charset="0"/>
              </a:rPr>
              <a:t>Fig: Admin Page </a:t>
            </a:r>
            <a:endParaRPr lang="en-IN" altLang="en-US">
              <a:latin typeface="Times New Roman" panose="02020603050405020304" pitchFamily="18" charset="0"/>
              <a:cs typeface="Times New Roman" panose="02020603050405020304" pitchFamily="18" charset="0"/>
            </a:endParaRPr>
          </a:p>
        </p:txBody>
      </p:sp>
      <p:pic>
        <p:nvPicPr>
          <p:cNvPr id="2"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pic>
        <p:nvPicPr>
          <p:cNvPr id="10" name="Content Placeholder 9" descr="Screenshot (81)"/>
          <p:cNvPicPr>
            <a:picLocks noChangeAspect="1"/>
          </p:cNvPicPr>
          <p:nvPr>
            <p:ph idx="1"/>
          </p:nvPr>
        </p:nvPicPr>
        <p:blipFill>
          <a:blip r:embed="rId2"/>
          <a:stretch>
            <a:fillRect/>
          </a:stretch>
        </p:blipFill>
        <p:spPr>
          <a:xfrm>
            <a:off x="1009015" y="1359535"/>
            <a:ext cx="10345420" cy="48177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38200" y="25539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Outlines</a:t>
            </a:r>
            <a:endParaRPr lang="en-US" b="1" dirty="0"/>
          </a:p>
        </p:txBody>
      </p:sp>
      <p:sp>
        <p:nvSpPr>
          <p:cNvPr id="3" name="Content Placeholder 2"/>
          <p:cNvSpPr txBox="1"/>
          <p:nvPr/>
        </p:nvSpPr>
        <p:spPr>
          <a:xfrm>
            <a:off x="838200" y="1103630"/>
            <a:ext cx="10515600" cy="55143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SzPct val="107000"/>
            </a:pPr>
            <a:r>
              <a:rPr lang="en-IN" sz="2400" dirty="0">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a:p>
            <a:pPr algn="just">
              <a:buSzPct val="107000"/>
            </a:pPr>
            <a:r>
              <a:rPr lang="en-IN" sz="2400" dirty="0">
                <a:latin typeface="Times New Roman" panose="02020603050405020304" pitchFamily="18" charset="0"/>
                <a:cs typeface="Times New Roman" panose="02020603050405020304" pitchFamily="18" charset="0"/>
              </a:rPr>
              <a:t>Motivation</a:t>
            </a:r>
            <a:endParaRPr lang="en-IN" sz="2400" dirty="0">
              <a:latin typeface="Times New Roman" panose="02020603050405020304" pitchFamily="18" charset="0"/>
              <a:cs typeface="Times New Roman" panose="02020603050405020304" pitchFamily="18" charset="0"/>
            </a:endParaRPr>
          </a:p>
          <a:p>
            <a:pPr algn="just">
              <a:buSzPct val="107000"/>
            </a:pPr>
            <a:r>
              <a:rPr lang="en-IN" sz="2400" dirty="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a:p>
            <a:pPr algn="just">
              <a:buSzPct val="107000"/>
            </a:pPr>
            <a:r>
              <a:rPr lang="en-IN" sz="2400" dirty="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a:p>
            <a:pPr algn="just">
              <a:buSzPct val="107000"/>
            </a:pPr>
            <a:r>
              <a:rPr lang="en-IN" sz="2400" dirty="0">
                <a:latin typeface="Times New Roman" panose="02020603050405020304" pitchFamily="18" charset="0"/>
                <a:cs typeface="Times New Roman" panose="02020603050405020304" pitchFamily="18" charset="0"/>
                <a:sym typeface="+mn-ea"/>
              </a:rPr>
              <a:t>Tools and Technology</a:t>
            </a:r>
            <a:endParaRPr lang="en-IN" sz="2400" dirty="0">
              <a:latin typeface="Times New Roman" panose="02020603050405020304" pitchFamily="18" charset="0"/>
              <a:cs typeface="Times New Roman" panose="02020603050405020304" pitchFamily="18" charset="0"/>
            </a:endParaRPr>
          </a:p>
          <a:p>
            <a:pPr algn="just">
              <a:buSzPct val="107000"/>
            </a:pPr>
            <a:r>
              <a:rPr lang="en-IN" sz="2400" dirty="0">
                <a:latin typeface="Times New Roman" panose="02020603050405020304" pitchFamily="18" charset="0"/>
                <a:cs typeface="Times New Roman" panose="02020603050405020304" pitchFamily="18" charset="0"/>
              </a:rPr>
              <a:t>Literature review</a:t>
            </a:r>
            <a:endParaRPr lang="en-IN" sz="2400" dirty="0">
              <a:latin typeface="Times New Roman" panose="02020603050405020304" pitchFamily="18" charset="0"/>
              <a:cs typeface="Times New Roman" panose="02020603050405020304" pitchFamily="18" charset="0"/>
            </a:endParaRPr>
          </a:p>
          <a:p>
            <a:pPr algn="just">
              <a:buSzPct val="107000"/>
            </a:pPr>
            <a:r>
              <a:rPr lang="en-IN" sz="2400" dirty="0">
                <a:latin typeface="Times New Roman" panose="02020603050405020304" pitchFamily="18" charset="0"/>
                <a:cs typeface="Times New Roman" panose="02020603050405020304" pitchFamily="18" charset="0"/>
              </a:rPr>
              <a:t>Methodology</a:t>
            </a:r>
            <a:endParaRPr lang="en-IN" sz="2400" dirty="0">
              <a:latin typeface="Times New Roman" panose="02020603050405020304" pitchFamily="18" charset="0"/>
              <a:cs typeface="Times New Roman" panose="02020603050405020304" pitchFamily="18" charset="0"/>
            </a:endParaRPr>
          </a:p>
          <a:p>
            <a:pPr algn="just">
              <a:buSzPct val="107000"/>
            </a:pPr>
            <a:r>
              <a:rPr lang="en-IN" sz="2400" dirty="0">
                <a:latin typeface="Times New Roman" panose="02020603050405020304" pitchFamily="18" charset="0"/>
                <a:cs typeface="Times New Roman" panose="02020603050405020304" pitchFamily="18" charset="0"/>
              </a:rPr>
              <a:t>Result and Discussion</a:t>
            </a:r>
            <a:endParaRPr lang="en-IN" sz="2400" dirty="0">
              <a:latin typeface="Times New Roman" panose="02020603050405020304" pitchFamily="18" charset="0"/>
              <a:cs typeface="Times New Roman" panose="02020603050405020304" pitchFamily="18" charset="0"/>
            </a:endParaRPr>
          </a:p>
          <a:p>
            <a:pPr algn="just">
              <a:buSzPct val="107000"/>
            </a:pPr>
            <a:r>
              <a:rPr lang="en-IN" altLang="en-US" sz="2400">
                <a:latin typeface="Times New Roman" panose="02020603050405020304" pitchFamily="18" charset="0"/>
                <a:cs typeface="Times New Roman" panose="02020603050405020304" pitchFamily="18" charset="0"/>
                <a:sym typeface="+mn-ea"/>
              </a:rPr>
              <a:t>ChatGPT vs Gemini</a:t>
            </a:r>
            <a:endParaRPr lang="en-IN" sz="2400" dirty="0">
              <a:latin typeface="Times New Roman" panose="02020603050405020304" pitchFamily="18" charset="0"/>
              <a:cs typeface="Times New Roman" panose="02020603050405020304" pitchFamily="18" charset="0"/>
            </a:endParaRPr>
          </a:p>
          <a:p>
            <a:pPr algn="just">
              <a:buSzPct val="107000"/>
            </a:pPr>
            <a:r>
              <a:rPr lang="en-US" altLang="zh-CN" sz="2400" dirty="0">
                <a:latin typeface="Times New Roman" panose="02020603050405020304" pitchFamily="18" charset="0"/>
                <a:cs typeface="Times New Roman" panose="02020603050405020304" pitchFamily="18" charset="0"/>
              </a:rPr>
              <a:t>Conclusion</a:t>
            </a:r>
            <a:endParaRPr lang="en-US" altLang="zh-CN" sz="2400" dirty="0">
              <a:latin typeface="Times New Roman" panose="02020603050405020304" pitchFamily="18" charset="0"/>
              <a:cs typeface="Times New Roman" panose="02020603050405020304" pitchFamily="18" charset="0"/>
            </a:endParaRPr>
          </a:p>
          <a:p>
            <a:pPr algn="just">
              <a:buSzPct val="107000"/>
            </a:pPr>
            <a:r>
              <a:rPr lang="en-US" altLang="zh-CN" sz="2400" dirty="0">
                <a:latin typeface="Times New Roman" panose="02020603050405020304" pitchFamily="18" charset="0"/>
                <a:cs typeface="Times New Roman" panose="02020603050405020304" pitchFamily="18" charset="0"/>
              </a:rPr>
              <a:t>Future scope </a:t>
            </a:r>
            <a:endParaRPr lang="en-IN" sz="2400" dirty="0">
              <a:latin typeface="Times New Roman" panose="02020603050405020304" pitchFamily="18" charset="0"/>
              <a:cs typeface="Times New Roman" panose="02020603050405020304" pitchFamily="18" charset="0"/>
            </a:endParaRPr>
          </a:p>
          <a:p>
            <a:pPr algn="just">
              <a:buSzPct val="107000"/>
            </a:pPr>
            <a:r>
              <a:rPr lang="en-IN" sz="2400" dirty="0">
                <a:latin typeface="Times New Roman" panose="02020603050405020304" pitchFamily="18" charset="0"/>
                <a:cs typeface="Times New Roman" panose="02020603050405020304" pitchFamily="18" charset="0"/>
              </a:rPr>
              <a:t>References</a:t>
            </a:r>
            <a:endParaRPr lang="en-US" sz="1800" dirty="0">
              <a:latin typeface="Times New Roman" panose="02020603050405020304" pitchFamily="18" charset="0"/>
              <a:cs typeface="Times New Roman" panose="02020603050405020304" pitchFamily="18" charset="0"/>
            </a:endParaRPr>
          </a:p>
        </p:txBody>
      </p:sp>
      <p:pic>
        <p:nvPicPr>
          <p:cNvPr id="4"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711835"/>
          </a:xfrm>
        </p:spPr>
        <p:txBody>
          <a:bodyPr>
            <a:noAutofit/>
          </a:bodyPr>
          <a:p>
            <a:pPr algn="ctr"/>
            <a:r>
              <a:rPr lang="en-IN" altLang="en-US" b="1">
                <a:latin typeface="Times New Roman" panose="02020603050405020304" pitchFamily="18" charset="0"/>
                <a:cs typeface="Times New Roman" panose="02020603050405020304" pitchFamily="18" charset="0"/>
                <a:sym typeface="+mn-ea"/>
              </a:rPr>
              <a:t>Result and Discussion</a:t>
            </a:r>
            <a:endParaRPr lang="en-IN" altLang="en-US"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D9C1D240-EACB-4AE5-BCA6-1D82BC0CF8F7}" type="slidenum">
              <a:rPr lang="en-US" smtClean="0"/>
            </a:fld>
            <a:endParaRPr lang="en-US"/>
          </a:p>
        </p:txBody>
      </p:sp>
      <p:sp>
        <p:nvSpPr>
          <p:cNvPr id="6" name="Text Box 5"/>
          <p:cNvSpPr txBox="1"/>
          <p:nvPr/>
        </p:nvSpPr>
        <p:spPr>
          <a:xfrm>
            <a:off x="4009390" y="6328410"/>
            <a:ext cx="4473575" cy="368300"/>
          </a:xfrm>
          <a:prstGeom prst="rect">
            <a:avLst/>
          </a:prstGeom>
          <a:noFill/>
        </p:spPr>
        <p:txBody>
          <a:bodyPr wrap="square" rtlCol="0">
            <a:spAutoFit/>
          </a:bodyPr>
          <a:p>
            <a:pPr algn="ctr"/>
            <a:r>
              <a:rPr lang="en-IN" altLang="en-US">
                <a:latin typeface="Times New Roman" panose="02020603050405020304" pitchFamily="18" charset="0"/>
                <a:cs typeface="Times New Roman" panose="02020603050405020304" pitchFamily="18" charset="0"/>
              </a:rPr>
              <a:t>Fig: Admin Page </a:t>
            </a:r>
            <a:endParaRPr lang="en-IN" altLang="en-US">
              <a:latin typeface="Times New Roman" panose="02020603050405020304" pitchFamily="18" charset="0"/>
              <a:cs typeface="Times New Roman" panose="02020603050405020304" pitchFamily="18" charset="0"/>
            </a:endParaRPr>
          </a:p>
        </p:txBody>
      </p:sp>
      <p:pic>
        <p:nvPicPr>
          <p:cNvPr id="2"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pic>
        <p:nvPicPr>
          <p:cNvPr id="7" name="Content Placeholder 6" descr="Screenshot (83)"/>
          <p:cNvPicPr>
            <a:picLocks noChangeAspect="1"/>
          </p:cNvPicPr>
          <p:nvPr>
            <p:ph idx="1"/>
          </p:nvPr>
        </p:nvPicPr>
        <p:blipFill>
          <a:blip r:embed="rId2"/>
          <a:stretch>
            <a:fillRect/>
          </a:stretch>
        </p:blipFill>
        <p:spPr>
          <a:xfrm>
            <a:off x="838200" y="1256665"/>
            <a:ext cx="10515600" cy="49206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132080"/>
            <a:ext cx="10515600" cy="997585"/>
          </a:xfrm>
        </p:spPr>
        <p:txBody>
          <a:bodyPr>
            <a:normAutofit/>
          </a:bodyPr>
          <a:p>
            <a:pPr algn="ctr"/>
            <a:r>
              <a:rPr lang="en-IN" altLang="en-US" b="1">
                <a:latin typeface="Times New Roman" panose="02020603050405020304" pitchFamily="18" charset="0"/>
                <a:cs typeface="Times New Roman" panose="02020603050405020304" pitchFamily="18" charset="0"/>
                <a:sym typeface="+mn-ea"/>
              </a:rPr>
              <a:t>ChatGPT vs Gemini</a:t>
            </a:r>
            <a:endParaRPr lang="en-US" sz="2400"/>
          </a:p>
        </p:txBody>
      </p:sp>
      <p:sp>
        <p:nvSpPr>
          <p:cNvPr id="4" name="Slide Number Placeholder 3"/>
          <p:cNvSpPr>
            <a:spLocks noGrp="1"/>
          </p:cNvSpPr>
          <p:nvPr>
            <p:ph type="sldNum" sz="quarter" idx="12"/>
          </p:nvPr>
        </p:nvSpPr>
        <p:spPr/>
        <p:txBody>
          <a:bodyPr/>
          <a:p>
            <a:fld id="{D9C1D240-EACB-4AE5-BCA6-1D82BC0CF8F7}" type="slidenum">
              <a:rPr lang="en-US" smtClean="0"/>
            </a:fld>
            <a:endParaRPr lang="en-US"/>
          </a:p>
        </p:txBody>
      </p:sp>
      <p:pic>
        <p:nvPicPr>
          <p:cNvPr id="2"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graphicFrame>
        <p:nvGraphicFramePr>
          <p:cNvPr id="12" name="Content Placeholder 11"/>
          <p:cNvGraphicFramePr/>
          <p:nvPr>
            <p:ph idx="1"/>
          </p:nvPr>
        </p:nvGraphicFramePr>
        <p:xfrm>
          <a:off x="838200" y="1363980"/>
          <a:ext cx="10515600" cy="5232400"/>
        </p:xfrm>
        <a:graphic>
          <a:graphicData uri="http://schemas.openxmlformats.org/drawingml/2006/table">
            <a:tbl>
              <a:tblPr firstRow="1" bandRow="1">
                <a:tableStyleId>{5C22544A-7EE6-4342-B048-85BDC9FD1C3A}</a:tableStyleId>
              </a:tblPr>
              <a:tblGrid>
                <a:gridCol w="2159000"/>
                <a:gridCol w="4257675"/>
                <a:gridCol w="4098925"/>
              </a:tblGrid>
              <a:tr h="396240">
                <a:tc>
                  <a:txBody>
                    <a:bodyPr/>
                    <a:p>
                      <a:pPr>
                        <a:buNone/>
                      </a:pPr>
                      <a:r>
                        <a:rPr lang="en-US" sz="2200" b="1">
                          <a:latin typeface="Times New Roman" panose="02020603050405020304" pitchFamily="18" charset="0"/>
                          <a:cs typeface="Times New Roman" panose="02020603050405020304" pitchFamily="18" charset="0"/>
                        </a:rPr>
                        <a:t>Feature</a:t>
                      </a:r>
                      <a:endParaRPr lang="en-US" sz="2200" b="1">
                        <a:latin typeface="Times New Roman" panose="02020603050405020304" pitchFamily="18" charset="0"/>
                        <a:cs typeface="Times New Roman" panose="02020603050405020304" pitchFamily="18" charset="0"/>
                      </a:endParaRPr>
                    </a:p>
                  </a:txBody>
                  <a:tcPr/>
                </a:tc>
                <a:tc>
                  <a:txBody>
                    <a:bodyPr/>
                    <a:p>
                      <a:pPr>
                        <a:buNone/>
                      </a:pPr>
                      <a:r>
                        <a:rPr lang="en-US" sz="2200" b="1">
                          <a:latin typeface="Times New Roman" panose="02020603050405020304" pitchFamily="18" charset="0"/>
                          <a:cs typeface="Times New Roman" panose="02020603050405020304" pitchFamily="18" charset="0"/>
                        </a:rPr>
                        <a:t>ChatGPT</a:t>
                      </a:r>
                      <a:endParaRPr lang="en-US" sz="2200" b="1">
                        <a:latin typeface="Times New Roman" panose="02020603050405020304" pitchFamily="18" charset="0"/>
                        <a:cs typeface="Times New Roman" panose="02020603050405020304" pitchFamily="18" charset="0"/>
                      </a:endParaRPr>
                    </a:p>
                  </a:txBody>
                  <a:tcPr/>
                </a:tc>
                <a:tc>
                  <a:txBody>
                    <a:bodyPr/>
                    <a:p>
                      <a:pPr>
                        <a:buNone/>
                      </a:pPr>
                      <a:r>
                        <a:rPr lang="en-US" sz="2200" b="1">
                          <a:latin typeface="Times New Roman" panose="02020603050405020304" pitchFamily="18" charset="0"/>
                          <a:cs typeface="Times New Roman" panose="02020603050405020304" pitchFamily="18" charset="0"/>
                        </a:rPr>
                        <a:t>Gemini</a:t>
                      </a:r>
                      <a:endParaRPr lang="en-US" sz="2200" b="1">
                        <a:latin typeface="Times New Roman" panose="02020603050405020304" pitchFamily="18" charset="0"/>
                        <a:cs typeface="Times New Roman" panose="02020603050405020304" pitchFamily="18" charset="0"/>
                      </a:endParaRPr>
                    </a:p>
                  </a:txBody>
                  <a:tcPr/>
                </a:tc>
              </a:tr>
              <a:tr h="701040">
                <a:tc>
                  <a:txBody>
                    <a:bodyPr/>
                    <a:p>
                      <a:pPr>
                        <a:buNone/>
                      </a:pPr>
                      <a:r>
                        <a:rPr lang="en-IN" altLang="en-US" sz="2200" b="1">
                          <a:latin typeface="Times New Roman" panose="02020603050405020304" pitchFamily="18" charset="0"/>
                          <a:cs typeface="Times New Roman" panose="02020603050405020304" pitchFamily="18" charset="0"/>
                        </a:rPr>
                        <a:t>Training Models</a:t>
                      </a:r>
                      <a:endParaRPr lang="en-IN" altLang="en-US" sz="2200" b="1">
                        <a:latin typeface="Times New Roman" panose="02020603050405020304" pitchFamily="18" charset="0"/>
                        <a:cs typeface="Times New Roman" panose="02020603050405020304" pitchFamily="18" charset="0"/>
                      </a:endParaRPr>
                    </a:p>
                  </a:txBody>
                  <a:tcPr/>
                </a:tc>
                <a:tc>
                  <a:txBody>
                    <a:bodyPr/>
                    <a:p>
                      <a:pPr>
                        <a:buNone/>
                      </a:pPr>
                      <a:r>
                        <a:rPr lang="en-US" sz="2200">
                          <a:latin typeface="Times New Roman" panose="02020603050405020304" pitchFamily="18" charset="0"/>
                          <a:cs typeface="Times New Roman" panose="02020603050405020304" pitchFamily="18" charset="0"/>
                        </a:rPr>
                        <a:t>GPT-3.5 (Free), GPT-4 (Plus)</a:t>
                      </a:r>
                      <a:endParaRPr lang="en-US" sz="2200">
                        <a:latin typeface="Times New Roman" panose="02020603050405020304" pitchFamily="18" charset="0"/>
                        <a:cs typeface="Times New Roman" panose="02020603050405020304" pitchFamily="18" charset="0"/>
                      </a:endParaRPr>
                    </a:p>
                  </a:txBody>
                  <a:tcPr/>
                </a:tc>
                <a:tc>
                  <a:txBody>
                    <a:bodyPr/>
                    <a:p>
                      <a:pPr>
                        <a:buNone/>
                      </a:pPr>
                      <a:r>
                        <a:rPr lang="en-US" sz="2200">
                          <a:latin typeface="Times New Roman" panose="02020603050405020304" pitchFamily="18" charset="0"/>
                          <a:cs typeface="Times New Roman" panose="02020603050405020304" pitchFamily="18" charset="0"/>
                        </a:rPr>
                        <a:t>Gemini Pro, Gemini Ultra, Gemini Nano</a:t>
                      </a:r>
                      <a:endParaRPr lang="en-US" sz="2200">
                        <a:latin typeface="Times New Roman" panose="02020603050405020304" pitchFamily="18" charset="0"/>
                        <a:cs typeface="Times New Roman" panose="02020603050405020304" pitchFamily="18" charset="0"/>
                      </a:endParaRPr>
                    </a:p>
                  </a:txBody>
                  <a:tcPr/>
                </a:tc>
              </a:tr>
              <a:tr h="701040">
                <a:tc>
                  <a:txBody>
                    <a:bodyPr/>
                    <a:p>
                      <a:pPr>
                        <a:buNone/>
                      </a:pPr>
                      <a:r>
                        <a:rPr lang="en-US" sz="2200" b="1">
                          <a:solidFill>
                            <a:schemeClr val="tx1">
                              <a:lumMod val="75000"/>
                              <a:lumOff val="25000"/>
                            </a:schemeClr>
                          </a:solidFill>
                          <a:latin typeface="Times New Roman" panose="02020603050405020304" pitchFamily="18" charset="0"/>
                          <a:cs typeface="Times New Roman" panose="02020603050405020304" pitchFamily="18" charset="0"/>
                        </a:rPr>
                        <a:t>Data Sources</a:t>
                      </a:r>
                      <a:endParaRPr lang="en-US" sz="2200" b="1">
                        <a:solidFill>
                          <a:schemeClr val="tx1">
                            <a:lumMod val="75000"/>
                            <a:lumOff val="25000"/>
                          </a:schemeClr>
                        </a:solidFill>
                        <a:latin typeface="Times New Roman" panose="02020603050405020304" pitchFamily="18" charset="0"/>
                        <a:cs typeface="Times New Roman" panose="02020603050405020304" pitchFamily="18" charset="0"/>
                      </a:endParaRPr>
                    </a:p>
                  </a:txBody>
                  <a:tcPr/>
                </a:tc>
                <a:tc>
                  <a:txBody>
                    <a:bodyPr/>
                    <a:p>
                      <a:pPr>
                        <a:buNone/>
                      </a:pPr>
                      <a:r>
                        <a:rPr lang="en-US" sz="2200">
                          <a:latin typeface="Times New Roman" panose="02020603050405020304" pitchFamily="18" charset="0"/>
                          <a:cs typeface="Times New Roman" panose="02020603050405020304" pitchFamily="18" charset="0"/>
                        </a:rPr>
                        <a:t>Predefined (up to April 2023 for GPT-4)</a:t>
                      </a:r>
                      <a:endParaRPr lang="en-US" sz="2200">
                        <a:latin typeface="Times New Roman" panose="02020603050405020304" pitchFamily="18" charset="0"/>
                        <a:cs typeface="Times New Roman" panose="02020603050405020304" pitchFamily="18" charset="0"/>
                      </a:endParaRPr>
                    </a:p>
                  </a:txBody>
                  <a:tcPr/>
                </a:tc>
                <a:tc>
                  <a:txBody>
                    <a:bodyPr/>
                    <a:p>
                      <a:pPr>
                        <a:buNone/>
                      </a:pPr>
                      <a:r>
                        <a:rPr lang="en-US" sz="2200" b="0">
                          <a:latin typeface="Times New Roman" panose="02020603050405020304" pitchFamily="18" charset="0"/>
                          <a:cs typeface="Times New Roman" panose="02020603050405020304" pitchFamily="18" charset="0"/>
                        </a:rPr>
                        <a:t>Real-time internet data</a:t>
                      </a:r>
                      <a:endParaRPr lang="en-US" sz="2200" b="0">
                        <a:latin typeface="Times New Roman" panose="02020603050405020304" pitchFamily="18" charset="0"/>
                        <a:cs typeface="Times New Roman" panose="02020603050405020304" pitchFamily="18" charset="0"/>
                      </a:endParaRPr>
                    </a:p>
                  </a:txBody>
                  <a:tcPr/>
                </a:tc>
              </a:tr>
              <a:tr h="396240">
                <a:tc>
                  <a:txBody>
                    <a:bodyPr/>
                    <a:p>
                      <a:pPr>
                        <a:buNone/>
                      </a:pPr>
                      <a:r>
                        <a:rPr lang="en-US" sz="2200" b="1">
                          <a:latin typeface="Times New Roman" panose="02020603050405020304" pitchFamily="18" charset="0"/>
                          <a:cs typeface="Times New Roman" panose="02020603050405020304" pitchFamily="18" charset="0"/>
                        </a:rPr>
                        <a:t>Parameter Count</a:t>
                      </a:r>
                      <a:endParaRPr lang="en-US" sz="2200" b="1">
                        <a:latin typeface="Times New Roman" panose="02020603050405020304" pitchFamily="18" charset="0"/>
                        <a:cs typeface="Times New Roman" panose="02020603050405020304" pitchFamily="18" charset="0"/>
                      </a:endParaRPr>
                    </a:p>
                  </a:txBody>
                  <a:tcPr/>
                </a:tc>
                <a:tc>
                  <a:txBody>
                    <a:bodyPr/>
                    <a:p>
                      <a:pPr>
                        <a:buNone/>
                      </a:pPr>
                      <a:r>
                        <a:rPr lang="en-US" sz="2200">
                          <a:latin typeface="Times New Roman" panose="02020603050405020304" pitchFamily="18" charset="0"/>
                          <a:cs typeface="Times New Roman" panose="02020603050405020304" pitchFamily="18" charset="0"/>
                        </a:rPr>
                        <a:t>GPT-4: ~1.5 trillion parameters</a:t>
                      </a:r>
                      <a:endParaRPr lang="en-US" sz="2200">
                        <a:latin typeface="Times New Roman" panose="02020603050405020304" pitchFamily="18" charset="0"/>
                        <a:cs typeface="Times New Roman" panose="02020603050405020304" pitchFamily="18" charset="0"/>
                      </a:endParaRPr>
                    </a:p>
                  </a:txBody>
                  <a:tcPr/>
                </a:tc>
                <a:tc>
                  <a:txBody>
                    <a:bodyPr/>
                    <a:p>
                      <a:pPr>
                        <a:buNone/>
                      </a:pPr>
                      <a:r>
                        <a:rPr lang="en-US" sz="2200">
                          <a:latin typeface="Times New Roman" panose="02020603050405020304" pitchFamily="18" charset="0"/>
                          <a:cs typeface="Times New Roman" panose="02020603050405020304" pitchFamily="18" charset="0"/>
                        </a:rPr>
                        <a:t>Gemini Ultra: 1.6 trillion parameters</a:t>
                      </a:r>
                      <a:endParaRPr lang="en-US" sz="2200">
                        <a:latin typeface="Times New Roman" panose="02020603050405020304" pitchFamily="18" charset="0"/>
                        <a:cs typeface="Times New Roman" panose="02020603050405020304" pitchFamily="18" charset="0"/>
                      </a:endParaRPr>
                    </a:p>
                  </a:txBody>
                  <a:tcPr/>
                </a:tc>
              </a:tr>
              <a:tr h="396240">
                <a:tc>
                  <a:txBody>
                    <a:bodyPr/>
                    <a:p>
                      <a:pPr>
                        <a:buNone/>
                      </a:pPr>
                      <a:r>
                        <a:rPr lang="en-US" sz="2200" b="1">
                          <a:latin typeface="Times New Roman" panose="02020603050405020304" pitchFamily="18" charset="0"/>
                          <a:cs typeface="Times New Roman" panose="02020603050405020304" pitchFamily="18" charset="0"/>
                        </a:rPr>
                        <a:t>Training Data Set</a:t>
                      </a:r>
                      <a:endParaRPr lang="en-US" sz="2200" b="1">
                        <a:latin typeface="Times New Roman" panose="02020603050405020304" pitchFamily="18" charset="0"/>
                        <a:cs typeface="Times New Roman" panose="02020603050405020304" pitchFamily="18" charset="0"/>
                      </a:endParaRPr>
                    </a:p>
                  </a:txBody>
                  <a:tcPr/>
                </a:tc>
                <a:tc>
                  <a:txBody>
                    <a:bodyPr/>
                    <a:p>
                      <a:pPr>
                        <a:buNone/>
                      </a:pPr>
                      <a:r>
                        <a:rPr lang="en-US" sz="2200">
                          <a:latin typeface="Times New Roman" panose="02020603050405020304" pitchFamily="18" charset="0"/>
                          <a:cs typeface="Times New Roman" panose="02020603050405020304" pitchFamily="18" charset="0"/>
                        </a:rPr>
                        <a:t>GPT-4: 13 trillion tokens</a:t>
                      </a:r>
                      <a:endParaRPr lang="en-US" sz="2200">
                        <a:latin typeface="Times New Roman" panose="02020603050405020304" pitchFamily="18" charset="0"/>
                        <a:cs typeface="Times New Roman" panose="02020603050405020304" pitchFamily="18" charset="0"/>
                      </a:endParaRPr>
                    </a:p>
                  </a:txBody>
                  <a:tcPr/>
                </a:tc>
                <a:tc>
                  <a:txBody>
                    <a:bodyPr/>
                    <a:p>
                      <a:pPr>
                        <a:buNone/>
                      </a:pPr>
                      <a:r>
                        <a:rPr lang="en-US" sz="2200">
                          <a:latin typeface="Times New Roman" panose="02020603050405020304" pitchFamily="18" charset="0"/>
                          <a:cs typeface="Times New Roman" panose="02020603050405020304" pitchFamily="18" charset="0"/>
                        </a:rPr>
                        <a:t>Gemini Ultra: 1.56 trillion words</a:t>
                      </a:r>
                      <a:endParaRPr lang="en-US" sz="2200">
                        <a:latin typeface="Times New Roman" panose="02020603050405020304" pitchFamily="18" charset="0"/>
                        <a:cs typeface="Times New Roman" panose="02020603050405020304" pitchFamily="18" charset="0"/>
                      </a:endParaRPr>
                    </a:p>
                  </a:txBody>
                  <a:tcPr/>
                </a:tc>
              </a:tr>
              <a:tr h="701040">
                <a:tc>
                  <a:txBody>
                    <a:bodyPr/>
                    <a:p>
                      <a:pPr>
                        <a:buNone/>
                      </a:pPr>
                      <a:r>
                        <a:rPr lang="en-US" sz="2200" b="1">
                          <a:latin typeface="Times New Roman" panose="02020603050405020304" pitchFamily="18" charset="0"/>
                          <a:cs typeface="Times New Roman" panose="02020603050405020304" pitchFamily="18" charset="0"/>
                        </a:rPr>
                        <a:t>User Interface</a:t>
                      </a:r>
                      <a:endParaRPr lang="en-US" sz="2200" b="1">
                        <a:latin typeface="Times New Roman" panose="02020603050405020304" pitchFamily="18" charset="0"/>
                        <a:cs typeface="Times New Roman" panose="02020603050405020304" pitchFamily="18" charset="0"/>
                      </a:endParaRPr>
                    </a:p>
                  </a:txBody>
                  <a:tcPr/>
                </a:tc>
                <a:tc>
                  <a:txBody>
                    <a:bodyPr/>
                    <a:p>
                      <a:pPr>
                        <a:buNone/>
                      </a:pPr>
                      <a:r>
                        <a:rPr lang="en-US" sz="2200">
                          <a:latin typeface="Times New Roman" panose="02020603050405020304" pitchFamily="18" charset="0"/>
                          <a:cs typeface="Times New Roman" panose="02020603050405020304" pitchFamily="18" charset="0"/>
                        </a:rPr>
                        <a:t>Simple, no Save button, Archives previous responses</a:t>
                      </a:r>
                      <a:endParaRPr lang="en-US" sz="2200">
                        <a:latin typeface="Times New Roman" panose="02020603050405020304" pitchFamily="18" charset="0"/>
                        <a:cs typeface="Times New Roman" panose="02020603050405020304" pitchFamily="18" charset="0"/>
                      </a:endParaRPr>
                    </a:p>
                  </a:txBody>
                  <a:tcPr/>
                </a:tc>
                <a:tc>
                  <a:txBody>
                    <a:bodyPr/>
                    <a:p>
                      <a:pPr>
                        <a:buNone/>
                      </a:pPr>
                      <a:r>
                        <a:rPr lang="en-US" sz="2200">
                          <a:latin typeface="Times New Roman" panose="02020603050405020304" pitchFamily="18" charset="0"/>
                          <a:cs typeface="Times New Roman" panose="02020603050405020304" pitchFamily="18" charset="0"/>
                        </a:rPr>
                        <a:t>Like/dislike, modify response, review drafts, image upload</a:t>
                      </a:r>
                      <a:endParaRPr lang="en-US" sz="2200">
                        <a:latin typeface="Times New Roman" panose="02020603050405020304" pitchFamily="18" charset="0"/>
                        <a:cs typeface="Times New Roman" panose="02020603050405020304" pitchFamily="18" charset="0"/>
                      </a:endParaRPr>
                    </a:p>
                  </a:txBody>
                  <a:tcPr/>
                </a:tc>
              </a:tr>
              <a:tr h="995680">
                <a:tc>
                  <a:txBody>
                    <a:bodyPr/>
                    <a:p>
                      <a:pPr>
                        <a:buNone/>
                      </a:pPr>
                      <a:r>
                        <a:rPr lang="en-US" sz="2200" b="1">
                          <a:latin typeface="Times New Roman" panose="02020603050405020304" pitchFamily="18" charset="0"/>
                          <a:cs typeface="Times New Roman" panose="02020603050405020304" pitchFamily="18" charset="0"/>
                        </a:rPr>
                        <a:t>Integrations</a:t>
                      </a:r>
                      <a:endParaRPr lang="en-US" sz="2200" b="1">
                        <a:latin typeface="Times New Roman" panose="02020603050405020304" pitchFamily="18" charset="0"/>
                        <a:cs typeface="Times New Roman" panose="02020603050405020304" pitchFamily="18" charset="0"/>
                      </a:endParaRPr>
                    </a:p>
                  </a:txBody>
                  <a:tcPr/>
                </a:tc>
                <a:tc>
                  <a:txBody>
                    <a:bodyPr/>
                    <a:p>
                      <a:pPr>
                        <a:buNone/>
                      </a:pPr>
                      <a:r>
                        <a:rPr lang="en-US" sz="2200">
                          <a:latin typeface="Times New Roman" panose="02020603050405020304" pitchFamily="18" charset="0"/>
                          <a:cs typeface="Times New Roman" panose="02020603050405020304" pitchFamily="18" charset="0"/>
                        </a:rPr>
                        <a:t>Windows apps (Word, Excel, etc.), Microsoft Copilot</a:t>
                      </a:r>
                      <a:endParaRPr lang="en-US" sz="2200">
                        <a:latin typeface="Times New Roman" panose="02020603050405020304" pitchFamily="18" charset="0"/>
                        <a:cs typeface="Times New Roman" panose="02020603050405020304" pitchFamily="18" charset="0"/>
                      </a:endParaRPr>
                    </a:p>
                  </a:txBody>
                  <a:tcPr/>
                </a:tc>
                <a:tc>
                  <a:txBody>
                    <a:bodyPr/>
                    <a:p>
                      <a:pPr>
                        <a:buNone/>
                      </a:pPr>
                      <a:r>
                        <a:rPr lang="en-US" sz="2200">
                          <a:latin typeface="Times New Roman" panose="02020603050405020304" pitchFamily="18" charset="0"/>
                          <a:cs typeface="Times New Roman" panose="02020603050405020304" pitchFamily="18" charset="0"/>
                        </a:rPr>
                        <a:t>Google apps (Docs, Gmail, Meet, Slides)</a:t>
                      </a:r>
                      <a:endParaRPr lang="en-US" sz="22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795655"/>
          </a:xfrm>
        </p:spPr>
        <p:txBody>
          <a:bodyPr>
            <a:normAutofit/>
          </a:bodyPr>
          <a:p>
            <a:pPr algn="ctr"/>
            <a:r>
              <a:rPr lang="en-IN" altLang="en-US" b="1">
                <a:latin typeface="Times New Roman" panose="02020603050405020304" pitchFamily="18" charset="0"/>
                <a:cs typeface="Times New Roman" panose="02020603050405020304" pitchFamily="18" charset="0"/>
                <a:sym typeface="+mn-ea"/>
              </a:rPr>
              <a:t>ChatGPT vs Gemini</a:t>
            </a:r>
            <a:endParaRPr lang="en-US" sz="2400"/>
          </a:p>
        </p:txBody>
      </p:sp>
      <p:sp>
        <p:nvSpPr>
          <p:cNvPr id="4" name="Slide Number Placeholder 3"/>
          <p:cNvSpPr>
            <a:spLocks noGrp="1"/>
          </p:cNvSpPr>
          <p:nvPr>
            <p:ph type="sldNum" sz="quarter" idx="12"/>
          </p:nvPr>
        </p:nvSpPr>
        <p:spPr/>
        <p:txBody>
          <a:bodyPr/>
          <a:p>
            <a:fld id="{D9C1D240-EACB-4AE5-BCA6-1D82BC0CF8F7}" type="slidenum">
              <a:rPr lang="en-US" smtClean="0"/>
            </a:fld>
            <a:endParaRPr lang="en-US"/>
          </a:p>
        </p:txBody>
      </p:sp>
      <p:pic>
        <p:nvPicPr>
          <p:cNvPr id="2"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graphicFrame>
        <p:nvGraphicFramePr>
          <p:cNvPr id="12" name="Content Placeholder 11"/>
          <p:cNvGraphicFramePr/>
          <p:nvPr>
            <p:ph idx="1"/>
          </p:nvPr>
        </p:nvGraphicFramePr>
        <p:xfrm>
          <a:off x="646430" y="1295400"/>
          <a:ext cx="10770870" cy="3874770"/>
        </p:xfrm>
        <a:graphic>
          <a:graphicData uri="http://schemas.openxmlformats.org/drawingml/2006/table">
            <a:tbl>
              <a:tblPr firstRow="1" bandRow="1">
                <a:tableStyleId>{5C22544A-7EE6-4342-B048-85BDC9FD1C3A}</a:tableStyleId>
              </a:tblPr>
              <a:tblGrid>
                <a:gridCol w="2198370"/>
                <a:gridCol w="4335145"/>
                <a:gridCol w="4237355"/>
              </a:tblGrid>
              <a:tr h="426720">
                <a:tc>
                  <a:txBody>
                    <a:bodyPr/>
                    <a:p>
                      <a:pPr algn="l">
                        <a:buNone/>
                      </a:pPr>
                      <a:r>
                        <a:rPr lang="en-US" sz="2200" b="1">
                          <a:latin typeface="Times New Roman" panose="02020603050405020304" pitchFamily="18" charset="0"/>
                          <a:cs typeface="Times New Roman" panose="02020603050405020304" pitchFamily="18" charset="0"/>
                        </a:rPr>
                        <a:t>Feature</a:t>
                      </a:r>
                      <a:endParaRPr lang="en-US" sz="2200" b="1">
                        <a:latin typeface="Times New Roman" panose="02020603050405020304" pitchFamily="18" charset="0"/>
                        <a:cs typeface="Times New Roman" panose="02020603050405020304" pitchFamily="18" charset="0"/>
                      </a:endParaRPr>
                    </a:p>
                  </a:txBody>
                  <a:tcPr/>
                </a:tc>
                <a:tc>
                  <a:txBody>
                    <a:bodyPr/>
                    <a:p>
                      <a:pPr algn="l">
                        <a:buNone/>
                      </a:pPr>
                      <a:r>
                        <a:rPr lang="en-US" sz="2200" b="1">
                          <a:latin typeface="Times New Roman" panose="02020603050405020304" pitchFamily="18" charset="0"/>
                          <a:cs typeface="Times New Roman" panose="02020603050405020304" pitchFamily="18" charset="0"/>
                        </a:rPr>
                        <a:t>ChatGPT</a:t>
                      </a:r>
                      <a:endParaRPr lang="en-US" sz="2200" b="1">
                        <a:latin typeface="Times New Roman" panose="02020603050405020304" pitchFamily="18" charset="0"/>
                        <a:cs typeface="Times New Roman" panose="02020603050405020304" pitchFamily="18" charset="0"/>
                      </a:endParaRPr>
                    </a:p>
                  </a:txBody>
                  <a:tcPr/>
                </a:tc>
                <a:tc>
                  <a:txBody>
                    <a:bodyPr/>
                    <a:p>
                      <a:pPr algn="l">
                        <a:buNone/>
                      </a:pPr>
                      <a:r>
                        <a:rPr lang="en-US" sz="2200" b="1">
                          <a:latin typeface="Times New Roman" panose="02020603050405020304" pitchFamily="18" charset="0"/>
                          <a:cs typeface="Times New Roman" panose="02020603050405020304" pitchFamily="18" charset="0"/>
                        </a:rPr>
                        <a:t>Gemini</a:t>
                      </a:r>
                      <a:endParaRPr lang="en-US" sz="2200" b="1">
                        <a:latin typeface="Times New Roman" panose="02020603050405020304" pitchFamily="18" charset="0"/>
                        <a:cs typeface="Times New Roman" panose="02020603050405020304" pitchFamily="18" charset="0"/>
                      </a:endParaRPr>
                    </a:p>
                  </a:txBody>
                  <a:tcPr/>
                </a:tc>
              </a:tr>
              <a:tr h="689610">
                <a:tc>
                  <a:txBody>
                    <a:bodyPr/>
                    <a:p>
                      <a:pPr indent="0" algn="l">
                        <a:buNone/>
                      </a:pPr>
                      <a:r>
                        <a:rPr lang="en-US" sz="2200" b="1">
                          <a:solidFill>
                            <a:srgbClr val="0D0D0D"/>
                          </a:solidFill>
                          <a:latin typeface="Times New Roman" panose="02020603050405020304" pitchFamily="18" charset="0"/>
                          <a:cs typeface="Times New Roman" panose="02020603050405020304" pitchFamily="18" charset="0"/>
                        </a:rPr>
                        <a:t>Account Requirements</a:t>
                      </a:r>
                      <a:endParaRPr lang="en-US" sz="2200" b="1">
                        <a:solidFill>
                          <a:srgbClr val="0D0D0D"/>
                        </a:solidFill>
                        <a:latin typeface="Times New Roman" panose="02020603050405020304" pitchFamily="18" charset="0"/>
                        <a:ea typeface="Segoe UI" panose="020B0502040204020203" charset="0"/>
                        <a:cs typeface="Times New Roman" panose="02020603050405020304" pitchFamily="18" charset="0"/>
                      </a:endParaRPr>
                    </a:p>
                  </a:txBody>
                  <a:tcPr marL="9525" marR="9525" marT="9525" marB="9525" vert="horz" anchor="t" anchorCtr="0"/>
                </a:tc>
                <a:tc>
                  <a:txBody>
                    <a:bodyPr/>
                    <a:p>
                      <a:pPr indent="0" algn="l">
                        <a:buNone/>
                      </a:pPr>
                      <a:r>
                        <a:rPr lang="en-US" sz="2200" b="0">
                          <a:solidFill>
                            <a:srgbClr val="0D0D0D"/>
                          </a:solidFill>
                          <a:latin typeface="Times New Roman" panose="02020603050405020304" pitchFamily="18" charset="0"/>
                          <a:cs typeface="Times New Roman" panose="02020603050405020304" pitchFamily="18" charset="0"/>
                        </a:rPr>
                        <a:t>Any email</a:t>
                      </a:r>
                      <a:endParaRPr lang="en-US" sz="2200" b="0">
                        <a:solidFill>
                          <a:srgbClr val="0D0D0D"/>
                        </a:solidFill>
                        <a:latin typeface="Times New Roman" panose="02020603050405020304" pitchFamily="18" charset="0"/>
                        <a:ea typeface="Segoe UI" panose="020B0502040204020203" charset="0"/>
                        <a:cs typeface="Times New Roman" panose="02020603050405020304" pitchFamily="18" charset="0"/>
                      </a:endParaRPr>
                    </a:p>
                  </a:txBody>
                  <a:tcPr marL="9525" marR="9525" marT="9525" marB="9525" vert="horz" anchor="t" anchorCtr="0"/>
                </a:tc>
                <a:tc>
                  <a:txBody>
                    <a:bodyPr/>
                    <a:p>
                      <a:pPr algn="l">
                        <a:buNone/>
                      </a:pPr>
                      <a:r>
                        <a:rPr lang="en-US" sz="2200">
                          <a:latin typeface="Times New Roman" panose="02020603050405020304" pitchFamily="18" charset="0"/>
                          <a:cs typeface="Times New Roman" panose="02020603050405020304" pitchFamily="18" charset="0"/>
                          <a:sym typeface="+mn-ea"/>
                        </a:rPr>
                        <a:t>Google account required</a:t>
                      </a:r>
                      <a:endParaRPr lang="en-US" sz="2200">
                        <a:latin typeface="Times New Roman" panose="02020603050405020304" pitchFamily="18" charset="0"/>
                        <a:cs typeface="Times New Roman" panose="02020603050405020304" pitchFamily="18" charset="0"/>
                        <a:sym typeface="+mn-ea"/>
                      </a:endParaRPr>
                    </a:p>
                  </a:txBody>
                  <a:tcPr/>
                </a:tc>
              </a:tr>
              <a:tr h="689610">
                <a:tc>
                  <a:txBody>
                    <a:bodyPr/>
                    <a:p>
                      <a:pPr indent="0" algn="l">
                        <a:buNone/>
                      </a:pPr>
                      <a:r>
                        <a:rPr lang="en-US" sz="2200" b="1">
                          <a:solidFill>
                            <a:srgbClr val="0D0D0D"/>
                          </a:solidFill>
                          <a:latin typeface="Times New Roman" panose="02020603050405020304" pitchFamily="18" charset="0"/>
                          <a:cs typeface="Times New Roman" panose="02020603050405020304" pitchFamily="18" charset="0"/>
                        </a:rPr>
                        <a:t>Privacy &amp; Data Storage</a:t>
                      </a:r>
                      <a:endParaRPr lang="en-US" sz="2200" b="1">
                        <a:solidFill>
                          <a:srgbClr val="0D0D0D"/>
                        </a:solidFill>
                        <a:latin typeface="Times New Roman" panose="02020603050405020304" pitchFamily="18" charset="0"/>
                        <a:ea typeface="Segoe UI" panose="020B0502040204020203" charset="0"/>
                        <a:cs typeface="Times New Roman" panose="02020603050405020304" pitchFamily="18" charset="0"/>
                      </a:endParaRPr>
                    </a:p>
                  </a:txBody>
                  <a:tcPr marL="9525" marR="9525" marT="9525" marB="9525" vert="horz" anchor="t" anchorCtr="0"/>
                </a:tc>
                <a:tc>
                  <a:txBody>
                    <a:bodyPr/>
                    <a:p>
                      <a:pPr indent="0" algn="l">
                        <a:buNone/>
                      </a:pPr>
                      <a:r>
                        <a:rPr lang="en-US" sz="2200" b="0">
                          <a:solidFill>
                            <a:srgbClr val="0D0D0D"/>
                          </a:solidFill>
                          <a:latin typeface="Times New Roman" panose="02020603050405020304" pitchFamily="18" charset="0"/>
                          <a:cs typeface="Times New Roman" panose="02020603050405020304" pitchFamily="18" charset="0"/>
                        </a:rPr>
                        <a:t>Stores all prompts, retains some deleted data</a:t>
                      </a:r>
                      <a:endParaRPr lang="en-US" sz="2200" b="0">
                        <a:solidFill>
                          <a:srgbClr val="0D0D0D"/>
                        </a:solidFill>
                        <a:latin typeface="Times New Roman" panose="02020603050405020304" pitchFamily="18" charset="0"/>
                        <a:ea typeface="Segoe UI" panose="020B0502040204020203" charset="0"/>
                        <a:cs typeface="Times New Roman" panose="02020603050405020304" pitchFamily="18" charset="0"/>
                      </a:endParaRPr>
                    </a:p>
                  </a:txBody>
                  <a:tcPr marL="9525" marR="9525" marT="9525" marB="9525" vert="horz" anchor="t" anchorCtr="0"/>
                </a:tc>
                <a:tc>
                  <a:txBody>
                    <a:bodyPr/>
                    <a:p>
                      <a:pPr indent="0" algn="l">
                        <a:buNone/>
                      </a:pPr>
                      <a:r>
                        <a:rPr lang="en-US" sz="2200" b="0">
                          <a:solidFill>
                            <a:srgbClr val="0D0D0D"/>
                          </a:solidFill>
                          <a:latin typeface="Times New Roman" panose="02020603050405020304" pitchFamily="18" charset="0"/>
                          <a:cs typeface="Times New Roman" panose="02020603050405020304" pitchFamily="18" charset="0"/>
                        </a:rPr>
                        <a:t>Stores conversations in Google account (configurable retention)</a:t>
                      </a:r>
                      <a:endParaRPr lang="en-US" sz="2200" b="0">
                        <a:solidFill>
                          <a:srgbClr val="0D0D0D"/>
                        </a:solidFill>
                        <a:latin typeface="Times New Roman" panose="02020603050405020304" pitchFamily="18" charset="0"/>
                        <a:ea typeface="Segoe UI" panose="020B0502040204020203" charset="0"/>
                        <a:cs typeface="Times New Roman" panose="02020603050405020304" pitchFamily="18" charset="0"/>
                      </a:endParaRPr>
                    </a:p>
                  </a:txBody>
                  <a:tcPr marL="9525" marR="9525" marT="9525" marB="9525" vert="horz" anchor="t" anchorCtr="0"/>
                </a:tc>
              </a:tr>
              <a:tr h="689610">
                <a:tc>
                  <a:txBody>
                    <a:bodyPr/>
                    <a:p>
                      <a:pPr indent="0" algn="l">
                        <a:buNone/>
                      </a:pPr>
                      <a:r>
                        <a:rPr lang="en-US" sz="2200" b="1">
                          <a:solidFill>
                            <a:srgbClr val="0D0D0D"/>
                          </a:solidFill>
                          <a:latin typeface="Times New Roman" panose="02020603050405020304" pitchFamily="18" charset="0"/>
                          <a:cs typeface="Times New Roman" panose="02020603050405020304" pitchFamily="18" charset="0"/>
                        </a:rPr>
                        <a:t>Data Collection</a:t>
                      </a:r>
                      <a:endParaRPr lang="en-US" sz="2200" b="1">
                        <a:solidFill>
                          <a:srgbClr val="0D0D0D"/>
                        </a:solidFill>
                        <a:latin typeface="Times New Roman" panose="02020603050405020304" pitchFamily="18" charset="0"/>
                        <a:ea typeface="Segoe UI" panose="020B0502040204020203" charset="0"/>
                        <a:cs typeface="Times New Roman" panose="02020603050405020304" pitchFamily="18" charset="0"/>
                      </a:endParaRPr>
                    </a:p>
                  </a:txBody>
                  <a:tcPr marL="9525" marR="9525" marT="9525" marB="9525" vert="horz" anchor="t" anchorCtr="0"/>
                </a:tc>
                <a:tc>
                  <a:txBody>
                    <a:bodyPr/>
                    <a:p>
                      <a:pPr indent="0" algn="l">
                        <a:buNone/>
                      </a:pPr>
                      <a:r>
                        <a:rPr lang="en-US" sz="2200" b="0">
                          <a:solidFill>
                            <a:srgbClr val="0D0D0D"/>
                          </a:solidFill>
                          <a:latin typeface="Times New Roman" panose="02020603050405020304" pitchFamily="18" charset="0"/>
                          <a:cs typeface="Times New Roman" panose="02020603050405020304" pitchFamily="18" charset="0"/>
                        </a:rPr>
                        <a:t>Collects personal info, geolocation, network activity</a:t>
                      </a:r>
                      <a:endParaRPr lang="en-US" sz="2200" b="0">
                        <a:solidFill>
                          <a:srgbClr val="0D0D0D"/>
                        </a:solidFill>
                        <a:latin typeface="Times New Roman" panose="02020603050405020304" pitchFamily="18" charset="0"/>
                        <a:ea typeface="Segoe UI" panose="020B0502040204020203" charset="0"/>
                        <a:cs typeface="Times New Roman" panose="02020603050405020304" pitchFamily="18" charset="0"/>
                      </a:endParaRPr>
                    </a:p>
                  </a:txBody>
                  <a:tcPr marL="9525" marR="9525" marT="9525" marB="9525" vert="horz" anchor="t" anchorCtr="0"/>
                </a:tc>
                <a:tc>
                  <a:txBody>
                    <a:bodyPr/>
                    <a:p>
                      <a:pPr indent="0" algn="l">
                        <a:buNone/>
                      </a:pPr>
                      <a:r>
                        <a:rPr lang="en-US" sz="2200" b="0">
                          <a:solidFill>
                            <a:srgbClr val="0D0D0D"/>
                          </a:solidFill>
                          <a:latin typeface="Times New Roman" panose="02020603050405020304" pitchFamily="18" charset="0"/>
                          <a:cs typeface="Times New Roman" panose="02020603050405020304" pitchFamily="18" charset="0"/>
                        </a:rPr>
                        <a:t>Collects conversations, location, feedback, usage info</a:t>
                      </a:r>
                      <a:endParaRPr lang="en-US" sz="2200" b="0">
                        <a:solidFill>
                          <a:srgbClr val="0D0D0D"/>
                        </a:solidFill>
                        <a:latin typeface="Times New Roman" panose="02020603050405020304" pitchFamily="18" charset="0"/>
                        <a:ea typeface="Segoe UI" panose="020B0502040204020203" charset="0"/>
                        <a:cs typeface="Times New Roman" panose="02020603050405020304" pitchFamily="18" charset="0"/>
                      </a:endParaRPr>
                    </a:p>
                  </a:txBody>
                  <a:tcPr marL="9525" marR="9525" marT="9525" marB="9525" vert="horz" anchor="t" anchorCtr="0"/>
                </a:tc>
              </a:tr>
              <a:tr h="689610">
                <a:tc>
                  <a:txBody>
                    <a:bodyPr/>
                    <a:p>
                      <a:pPr indent="0" algn="l">
                        <a:buNone/>
                      </a:pPr>
                      <a:r>
                        <a:rPr lang="en-US" sz="2200" b="1">
                          <a:solidFill>
                            <a:srgbClr val="0D0D0D"/>
                          </a:solidFill>
                          <a:latin typeface="Times New Roman" panose="02020603050405020304" pitchFamily="18" charset="0"/>
                          <a:cs typeface="Times New Roman" panose="02020603050405020304" pitchFamily="18" charset="0"/>
                        </a:rPr>
                        <a:t>Data Use &amp; Sharing</a:t>
                      </a:r>
                      <a:endParaRPr lang="en-US" sz="2200" b="1">
                        <a:solidFill>
                          <a:srgbClr val="0D0D0D"/>
                        </a:solidFill>
                        <a:latin typeface="Times New Roman" panose="02020603050405020304" pitchFamily="18" charset="0"/>
                        <a:ea typeface="Segoe UI" panose="020B0502040204020203" charset="0"/>
                        <a:cs typeface="Times New Roman" panose="02020603050405020304" pitchFamily="18" charset="0"/>
                      </a:endParaRPr>
                    </a:p>
                  </a:txBody>
                  <a:tcPr marL="9525" marR="9525" marT="9525" marB="9525" vert="horz" anchor="t" anchorCtr="0"/>
                </a:tc>
                <a:tc>
                  <a:txBody>
                    <a:bodyPr/>
                    <a:p>
                      <a:pPr indent="0" algn="l">
                        <a:buNone/>
                      </a:pPr>
                      <a:r>
                        <a:rPr lang="en-US" sz="2200" b="0">
                          <a:solidFill>
                            <a:srgbClr val="0D0D0D"/>
                          </a:solidFill>
                          <a:latin typeface="Times New Roman" panose="02020603050405020304" pitchFamily="18" charset="0"/>
                          <a:cs typeface="Times New Roman" panose="02020603050405020304" pitchFamily="18" charset="0"/>
                        </a:rPr>
                        <a:t>Uses data to improve services, may share with vendors</a:t>
                      </a:r>
                      <a:endParaRPr lang="en-US" sz="2200" b="0">
                        <a:solidFill>
                          <a:srgbClr val="0D0D0D"/>
                        </a:solidFill>
                        <a:latin typeface="Times New Roman" panose="02020603050405020304" pitchFamily="18" charset="0"/>
                        <a:ea typeface="Segoe UI" panose="020B0502040204020203" charset="0"/>
                        <a:cs typeface="Times New Roman" panose="02020603050405020304" pitchFamily="18" charset="0"/>
                      </a:endParaRPr>
                    </a:p>
                  </a:txBody>
                  <a:tcPr marL="9525" marR="9525" marT="9525" marB="9525" vert="horz" anchor="t" anchorCtr="0"/>
                </a:tc>
                <a:tc>
                  <a:txBody>
                    <a:bodyPr/>
                    <a:p>
                      <a:pPr indent="0" algn="l">
                        <a:buNone/>
                      </a:pPr>
                      <a:r>
                        <a:rPr lang="en-US" sz="2200" b="0">
                          <a:solidFill>
                            <a:srgbClr val="0D0D0D"/>
                          </a:solidFill>
                          <a:latin typeface="Times New Roman" panose="02020603050405020304" pitchFamily="18" charset="0"/>
                          <a:cs typeface="Times New Roman" panose="02020603050405020304" pitchFamily="18" charset="0"/>
                        </a:rPr>
                        <a:t>Uses data to improve services, personalize ads, shares with consent</a:t>
                      </a:r>
                      <a:endParaRPr lang="en-US" sz="2200" b="0">
                        <a:solidFill>
                          <a:srgbClr val="0D0D0D"/>
                        </a:solidFill>
                        <a:latin typeface="Times New Roman" panose="02020603050405020304" pitchFamily="18" charset="0"/>
                        <a:ea typeface="Segoe UI" panose="020B0502040204020203" charset="0"/>
                        <a:cs typeface="Times New Roman" panose="02020603050405020304" pitchFamily="18" charset="0"/>
                      </a:endParaRPr>
                    </a:p>
                  </a:txBody>
                  <a:tcPr marL="9525" marR="9525" marT="9525" marB="9525" vert="horz" anchor="t" anchorCtr="0"/>
                </a:tc>
              </a:tr>
              <a:tr h="689610">
                <a:tc>
                  <a:txBody>
                    <a:bodyPr/>
                    <a:p>
                      <a:pPr indent="0" algn="l">
                        <a:buNone/>
                      </a:pPr>
                      <a:r>
                        <a:rPr lang="en-US" sz="2200" b="1">
                          <a:solidFill>
                            <a:srgbClr val="0D0D0D"/>
                          </a:solidFill>
                          <a:latin typeface="Times New Roman" panose="02020603050405020304" pitchFamily="18" charset="0"/>
                          <a:cs typeface="Times New Roman" panose="02020603050405020304" pitchFamily="18" charset="0"/>
                        </a:rPr>
                        <a:t>User Data Ownership</a:t>
                      </a:r>
                      <a:endParaRPr lang="en-US" sz="2200" b="1">
                        <a:solidFill>
                          <a:srgbClr val="0D0D0D"/>
                        </a:solidFill>
                        <a:latin typeface="Times New Roman" panose="02020603050405020304" pitchFamily="18" charset="0"/>
                        <a:ea typeface="Segoe UI" panose="020B0502040204020203" charset="0"/>
                        <a:cs typeface="Times New Roman" panose="02020603050405020304" pitchFamily="18" charset="0"/>
                      </a:endParaRPr>
                    </a:p>
                  </a:txBody>
                  <a:tcPr marL="9525" marR="9525" marT="9525" marB="9525" vert="horz" anchor="t" anchorCtr="0"/>
                </a:tc>
                <a:tc>
                  <a:txBody>
                    <a:bodyPr/>
                    <a:p>
                      <a:pPr indent="0" algn="l">
                        <a:buNone/>
                      </a:pPr>
                      <a:r>
                        <a:rPr lang="en-US" sz="2200" b="0">
                          <a:solidFill>
                            <a:srgbClr val="0D0D0D"/>
                          </a:solidFill>
                          <a:latin typeface="Times New Roman" panose="02020603050405020304" pitchFamily="18" charset="0"/>
                          <a:cs typeface="Times New Roman" panose="02020603050405020304" pitchFamily="18" charset="0"/>
                        </a:rPr>
                        <a:t>Users own input/output but OpenAI uses for training</a:t>
                      </a:r>
                      <a:endParaRPr lang="en-US" sz="2200" b="0">
                        <a:solidFill>
                          <a:srgbClr val="0D0D0D"/>
                        </a:solidFill>
                        <a:latin typeface="Times New Roman" panose="02020603050405020304" pitchFamily="18" charset="0"/>
                        <a:ea typeface="Segoe UI" panose="020B0502040204020203" charset="0"/>
                        <a:cs typeface="Times New Roman" panose="02020603050405020304" pitchFamily="18" charset="0"/>
                      </a:endParaRPr>
                    </a:p>
                  </a:txBody>
                  <a:tcPr marL="9525" marR="9525" marT="9525" marB="9525" vert="horz" anchor="t" anchorCtr="0"/>
                </a:tc>
                <a:tc>
                  <a:txBody>
                    <a:bodyPr/>
                    <a:p>
                      <a:pPr indent="0" algn="l">
                        <a:buNone/>
                      </a:pPr>
                      <a:r>
                        <a:rPr lang="en-US" sz="2200" b="0">
                          <a:solidFill>
                            <a:srgbClr val="0D0D0D"/>
                          </a:solidFill>
                          <a:latin typeface="Times New Roman" panose="02020603050405020304" pitchFamily="18" charset="0"/>
                          <a:cs typeface="Times New Roman" panose="02020603050405020304" pitchFamily="18" charset="0"/>
                        </a:rPr>
                        <a:t>Users can manage data via Google My Activity</a:t>
                      </a:r>
                      <a:endParaRPr lang="en-US" sz="2200" b="0">
                        <a:solidFill>
                          <a:srgbClr val="0D0D0D"/>
                        </a:solidFill>
                        <a:latin typeface="Times New Roman" panose="02020603050405020304" pitchFamily="18" charset="0"/>
                        <a:ea typeface="Segoe UI" panose="020B0502040204020203" charset="0"/>
                        <a:cs typeface="Times New Roman" panose="02020603050405020304" pitchFamily="18" charset="0"/>
                      </a:endParaRPr>
                    </a:p>
                  </a:txBody>
                  <a:tcPr marL="9525" marR="9525" marT="9525" marB="9525" vert="horz" anchor="t" anchorCtr="0"/>
                </a:tc>
              </a:tr>
            </a:tbl>
          </a:graphicData>
        </a:graphic>
      </p:graphicFrame>
      <p:sp>
        <p:nvSpPr>
          <p:cNvPr id="3" name="Text Box 2"/>
          <p:cNvSpPr txBox="1"/>
          <p:nvPr/>
        </p:nvSpPr>
        <p:spPr>
          <a:xfrm>
            <a:off x="646430" y="5384165"/>
            <a:ext cx="10600055" cy="829945"/>
          </a:xfrm>
          <a:prstGeom prst="rect">
            <a:avLst/>
          </a:prstGeom>
          <a:noFill/>
        </p:spPr>
        <p:txBody>
          <a:bodyPr wrap="square" rtlCol="0">
            <a:spAutoFit/>
          </a:bodyPr>
          <a:p>
            <a:pPr algn="just"/>
            <a:r>
              <a:rPr lang="en-IN" altLang="en-US" sz="2400">
                <a:latin typeface="Times New Roman" panose="02020603050405020304" pitchFamily="18" charset="0"/>
                <a:cs typeface="Times New Roman" panose="02020603050405020304" pitchFamily="18" charset="0"/>
              </a:rPr>
              <a:t>Note: </a:t>
            </a:r>
            <a:r>
              <a:rPr lang="en-US" sz="2400">
                <a:latin typeface="Times New Roman" panose="02020603050405020304" pitchFamily="18" charset="0"/>
                <a:cs typeface="Times New Roman" panose="02020603050405020304" pitchFamily="18" charset="0"/>
              </a:rPr>
              <a:t>Gemini Ultra performs better than ChatGPT on 30 of the 32 academic benchmarks in reasoning and understanding it tested on.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830" y="253365"/>
            <a:ext cx="10185400" cy="1072515"/>
          </a:xfrm>
        </p:spPr>
        <p:txBody>
          <a:bodyPr/>
          <a:lstStyle/>
          <a:p>
            <a:pPr algn="ctr"/>
            <a:r>
              <a:rPr lang="en-IN"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5195" y="1440180"/>
            <a:ext cx="10459085" cy="4620260"/>
          </a:xfrm>
        </p:spPr>
        <p:txBody>
          <a:bodyPr>
            <a:normAutofit fontScale="90000"/>
          </a:bodyPr>
          <a:lstStyle/>
          <a:p>
            <a:pPr marL="342900" indent="-342900" algn="just">
              <a:lnSpc>
                <a:spcPct val="120000"/>
              </a:lnSpc>
              <a:spcBef>
                <a:spcPts val="0"/>
              </a:spcBef>
              <a:spcAft>
                <a:spcPts val="0"/>
              </a:spcAft>
              <a:buFont typeface="Arial" panose="020B0604020202020204" pitchFamily="34" charset="0"/>
              <a:buChar char="•"/>
            </a:pPr>
            <a:r>
              <a:rPr lang="en-US" sz="2665" dirty="0">
                <a:solidFill>
                  <a:srgbClr val="374151"/>
                </a:solidFill>
                <a:effectLst/>
                <a:latin typeface="Times New Roman" panose="02020603050405020304" pitchFamily="18" charset="0"/>
                <a:cs typeface="Times New Roman" panose="02020603050405020304" pitchFamily="18" charset="0"/>
                <a:sym typeface="+mn-ea"/>
              </a:rPr>
              <a:t>The Code Bot IQ is a groundbreaking coding assistant, transcending previous AI models with its advanced features and conversational interface.</a:t>
            </a:r>
            <a:endParaRPr lang="en-US" sz="2665" b="0" i="0" dirty="0">
              <a:solidFill>
                <a:srgbClr val="374151"/>
              </a:solidFill>
              <a:effectLst/>
              <a:latin typeface="Times New Roman" panose="02020603050405020304" pitchFamily="18" charset="0"/>
              <a:cs typeface="Times New Roman" panose="02020603050405020304" pitchFamily="18" charset="0"/>
            </a:endParaRPr>
          </a:p>
          <a:p>
            <a:pPr marL="342900" indent="-342900" algn="just">
              <a:lnSpc>
                <a:spcPct val="120000"/>
              </a:lnSpc>
              <a:spcBef>
                <a:spcPts val="0"/>
              </a:spcBef>
              <a:spcAft>
                <a:spcPts val="0"/>
              </a:spcAft>
              <a:buFont typeface="Arial" panose="020B0604020202020204" pitchFamily="34" charset="0"/>
              <a:buChar char="•"/>
            </a:pPr>
            <a:r>
              <a:rPr lang="en-US" sz="2665" dirty="0">
                <a:solidFill>
                  <a:srgbClr val="374151"/>
                </a:solidFill>
                <a:effectLst/>
                <a:latin typeface="Times New Roman" panose="02020603050405020304" pitchFamily="18" charset="0"/>
                <a:cs typeface="Times New Roman" panose="02020603050405020304" pitchFamily="18" charset="0"/>
                <a:sym typeface="+mn-ea"/>
              </a:rPr>
              <a:t>It enhances code quality through automated refactoring suggestions and continually adapts via user feedback. The tool simplifies code documentation with integrated comments and supports seamless multilingual code translation. It also empowers low-code development and transforms natural language into functional code, catering to developers and non-developers alike. </a:t>
            </a:r>
            <a:endParaRPr lang="en-US" sz="2665" b="0" i="0" dirty="0">
              <a:solidFill>
                <a:srgbClr val="374151"/>
              </a:solidFill>
              <a:effectLst/>
              <a:latin typeface="Times New Roman" panose="02020603050405020304" pitchFamily="18" charset="0"/>
              <a:cs typeface="Times New Roman" panose="02020603050405020304" pitchFamily="18" charset="0"/>
            </a:endParaRPr>
          </a:p>
          <a:p>
            <a:pPr marL="342900" indent="-342900" algn="just">
              <a:lnSpc>
                <a:spcPct val="120000"/>
              </a:lnSpc>
              <a:spcBef>
                <a:spcPts val="0"/>
              </a:spcBef>
              <a:spcAft>
                <a:spcPts val="0"/>
              </a:spcAft>
              <a:buFont typeface="Arial" panose="020B0604020202020204" pitchFamily="34" charset="0"/>
              <a:buChar char="•"/>
            </a:pPr>
            <a:r>
              <a:rPr lang="en-US" sz="2665" dirty="0">
                <a:solidFill>
                  <a:srgbClr val="374151"/>
                </a:solidFill>
                <a:effectLst/>
                <a:latin typeface="Times New Roman" panose="02020603050405020304" pitchFamily="18" charset="0"/>
                <a:cs typeface="Times New Roman" panose="02020603050405020304" pitchFamily="18" charset="0"/>
                <a:sym typeface="+mn-ea"/>
              </a:rPr>
              <a:t>This innovation greatly enhances efficiency and accessibility in the software development realm, marking a significant leap in coding assistance and software development compared to earlier AI models</a:t>
            </a:r>
            <a:r>
              <a:rPr lang="en-US" sz="2665" dirty="0">
                <a:solidFill>
                  <a:srgbClr val="374151"/>
                </a:solidFill>
                <a:effectLst/>
                <a:latin typeface="Söhne"/>
                <a:sym typeface="+mn-ea"/>
              </a:rPr>
              <a:t>.</a:t>
            </a:r>
            <a:endParaRPr lang="en-IN" sz="2665" dirty="0"/>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a:p>
        </p:txBody>
      </p:sp>
      <p:pic>
        <p:nvPicPr>
          <p:cNvPr id="6"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409555" cy="881380"/>
          </a:xfrm>
        </p:spPr>
        <p:txBody>
          <a:bodyPr/>
          <a:lstStyle/>
          <a:p>
            <a:pPr algn="ctr"/>
            <a:r>
              <a:rPr lang="en-IN"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50209"/>
            <a:ext cx="10515600" cy="4351338"/>
          </a:xfrm>
        </p:spPr>
        <p:txBody>
          <a:bodyPr>
            <a:normAutofit/>
          </a:bodyPr>
          <a:lstStyle/>
          <a:p>
            <a:pPr marL="0" marR="29845" lvl="0" indent="0" algn="just" fontAlgn="base">
              <a:lnSpc>
                <a:spcPct val="103000"/>
              </a:lnSpc>
              <a:spcAft>
                <a:spcPts val="20"/>
              </a:spcAft>
              <a:buClr>
                <a:srgbClr val="000000"/>
              </a:buClr>
              <a:buSzPts val="1000"/>
              <a:buNone/>
            </a:pPr>
            <a:r>
              <a:rPr lang="en-IN" sz="23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a:p>
        </p:txBody>
      </p:sp>
      <p:graphicFrame>
        <p:nvGraphicFramePr>
          <p:cNvPr id="6" name="Diagram 5"/>
          <p:cNvGraphicFramePr/>
          <p:nvPr/>
        </p:nvGraphicFramePr>
        <p:xfrm>
          <a:off x="838200" y="1180405"/>
          <a:ext cx="11049000" cy="50485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20799" y="2393399"/>
            <a:ext cx="2800358" cy="2800358"/>
          </a:xfrm>
          <a:prstGeom prst="rect">
            <a:avLst/>
          </a:prstGeom>
        </p:spPr>
      </p:pic>
      <p:pic>
        <p:nvPicPr>
          <p:cNvPr id="5" name="Picture 2" descr="C:\Users\abhinav\Downloads\download.jpg"/>
          <p:cNvPicPr>
            <a:picLocks noChangeAspect="1" noChangeArrowheads="1"/>
          </p:cNvPicPr>
          <p:nvPr/>
        </p:nvPicPr>
        <p:blipFill>
          <a:blip r:embed="rId7"/>
          <a:srcRect/>
          <a:stretch>
            <a:fillRect/>
          </a:stretch>
        </p:blipFill>
        <p:spPr bwMode="auto">
          <a:xfrm>
            <a:off x="10789999" y="1"/>
            <a:ext cx="1000100" cy="10001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60" y="125095"/>
            <a:ext cx="10607675" cy="749300"/>
          </a:xfrm>
        </p:spPr>
        <p:txBody>
          <a:bodyPr>
            <a:normAutofit/>
          </a:bodyPr>
          <a:lstStyle/>
          <a:p>
            <a:pPr algn="ctr"/>
            <a:r>
              <a:rPr lang="en-IN"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0191" y="1197832"/>
            <a:ext cx="10515600" cy="5588388"/>
          </a:xfrm>
        </p:spPr>
        <p:txBody>
          <a:bodyPr>
            <a:normAutofit/>
          </a:bodyPr>
          <a:lstStyle/>
          <a:p>
            <a:pPr marL="0" marR="20320" lvl="0" indent="0" algn="just" fontAlgn="base">
              <a:lnSpc>
                <a:spcPct val="103000"/>
              </a:lnSpc>
              <a:spcAft>
                <a:spcPts val="555"/>
              </a:spcAft>
              <a:buClr>
                <a:srgbClr val="000000"/>
              </a:buClr>
              <a:buSzPts val="900"/>
              <a:buNone/>
            </a:pPr>
            <a:endParaRPr lang="en-IN" sz="21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marR="20320" lvl="0" indent="-457200" algn="just" fontAlgn="base">
              <a:lnSpc>
                <a:spcPct val="103000"/>
              </a:lnSpc>
              <a:spcAft>
                <a:spcPts val="555"/>
              </a:spcAft>
              <a:buClr>
                <a:srgbClr val="000000"/>
              </a:buClr>
              <a:buSzPts val="900"/>
              <a:buAutoNum type="arabicPeriod"/>
            </a:pPr>
            <a:endParaRPr lang="en-IN" sz="21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2300" dirty="0">
                <a:solidFill>
                  <a:schemeClr val="accent1"/>
                </a:solidFill>
                <a:latin typeface="Times New Roman" panose="02020603050405020304" pitchFamily="18" charset="0"/>
                <a:cs typeface="Times New Roman" panose="02020603050405020304" pitchFamily="18" charset="0"/>
              </a:rPr>
              <a:t>    </a:t>
            </a:r>
            <a:endParaRPr lang="en-IN" sz="2300" dirty="0">
              <a:latin typeface="Times New Roman" panose="02020603050405020304" pitchFamily="18"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a:p>
        </p:txBody>
      </p:sp>
      <p:sp>
        <p:nvSpPr>
          <p:cNvPr id="5" name="TextBox 4"/>
          <p:cNvSpPr txBox="1"/>
          <p:nvPr/>
        </p:nvSpPr>
        <p:spPr>
          <a:xfrm flipH="1">
            <a:off x="543560" y="934720"/>
            <a:ext cx="11021695" cy="5851525"/>
          </a:xfrm>
          <a:prstGeom prst="rect">
            <a:avLst/>
          </a:prstGeom>
          <a:noFill/>
        </p:spPr>
        <p:txBody>
          <a:bodyPr wrap="square" rtlCol="0">
            <a:spAutoFit/>
          </a:bodyPr>
          <a:lstStyle/>
          <a:p>
            <a:pPr marL="457200" indent="-457200" algn="just">
              <a:lnSpc>
                <a:spcPct val="120000"/>
              </a:lnSpc>
              <a:spcBef>
                <a:spcPts val="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Gemini, Google AI for developers, “Gemini API overview”, May 2024,  https://docs.gemini.com/rest-api/  </a:t>
            </a:r>
            <a:endParaRPr lang="en-US" sz="2400" dirty="0">
              <a:latin typeface="Times New Roman" panose="02020603050405020304" pitchFamily="18" charset="0"/>
              <a:cs typeface="Times New Roman" panose="02020603050405020304" pitchFamily="18" charset="0"/>
            </a:endParaRPr>
          </a:p>
          <a:p>
            <a:pPr marL="457200" indent="-457200" algn="just">
              <a:lnSpc>
                <a:spcPct val="120000"/>
              </a:lnSpc>
              <a:spcBef>
                <a:spcPts val="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Raisa Islam &amp; ImtiazAhmed . (2024). “Gemini-the most powerful LLM: Myth or Truth” in Proceedings of the, April 2024.</a:t>
            </a:r>
            <a:endParaRPr lang="en-US" sz="2400" dirty="0">
              <a:latin typeface="Times New Roman" panose="02020603050405020304" pitchFamily="18" charset="0"/>
              <a:cs typeface="Times New Roman" panose="02020603050405020304" pitchFamily="18" charset="0"/>
            </a:endParaRPr>
          </a:p>
          <a:p>
            <a:pPr marL="457200" indent="-457200" algn="just">
              <a:lnSpc>
                <a:spcPct val="120000"/>
              </a:lnSpc>
              <a:spcBef>
                <a:spcPts val="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Nitin Rane, Saurabh Purushottam Choudhary &amp; Jayesh Rane "Gemini Versus ChatGPT: Applications, Performance, Architecture, Capabilities, and Implementation" in Proceedings of the Journal of Applied Artificial Intelligence, March 2024.</a:t>
            </a:r>
            <a:endParaRPr lang="en-US" sz="2400" dirty="0">
              <a:latin typeface="Times New Roman" panose="02020603050405020304" pitchFamily="18" charset="0"/>
              <a:cs typeface="Times New Roman" panose="02020603050405020304" pitchFamily="18" charset="0"/>
            </a:endParaRPr>
          </a:p>
          <a:p>
            <a:pPr marL="457200" indent="-457200" algn="just">
              <a:lnSpc>
                <a:spcPct val="120000"/>
              </a:lnSpc>
              <a:spcBef>
                <a:spcPts val="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Norbert Annus "Gemini x ChatGPT: A discussion of two Chatbots about Artificial Intelligence in the Education" in Proceedings of the International Journal of Advanced Natural Sciences and Engineering Researches, March 2024.</a:t>
            </a:r>
            <a:endParaRPr lang="en-US" sz="2400" dirty="0">
              <a:latin typeface="Times New Roman" panose="02020603050405020304" pitchFamily="18" charset="0"/>
              <a:cs typeface="Times New Roman" panose="02020603050405020304" pitchFamily="18" charset="0"/>
            </a:endParaRPr>
          </a:p>
          <a:p>
            <a:pPr marL="457200" indent="-457200" algn="just">
              <a:lnSpc>
                <a:spcPct val="120000"/>
              </a:lnSpc>
              <a:spcBef>
                <a:spcPts val="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Hamid Reza Saeidnia "Welcome to the Gemini era: Google DeepMind and the Information Industry" in Proceedings of the Library Hi Tech News, December 2023.</a:t>
            </a:r>
            <a:endParaRPr lang="en-US" sz="2400" dirty="0">
              <a:latin typeface="Times New Roman" panose="02020603050405020304" pitchFamily="18" charset="0"/>
              <a:cs typeface="Times New Roman" panose="02020603050405020304" pitchFamily="18" charset="0"/>
            </a:endParaRPr>
          </a:p>
        </p:txBody>
      </p:sp>
      <p:pic>
        <p:nvPicPr>
          <p:cNvPr id="6"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9977" y="2812488"/>
            <a:ext cx="7758953" cy="1325563"/>
          </a:xfrm>
        </p:spPr>
        <p:txBody>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9C1D240-EACB-4AE5-BCA6-1D82BC0CF8F7}" type="slidenum">
              <a:rPr lang="en-US" smtClean="0"/>
            </a:fld>
            <a:endParaRPr lang="en-US"/>
          </a:p>
        </p:txBody>
      </p:sp>
      <p:pic>
        <p:nvPicPr>
          <p:cNvPr id="6"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455" y="123190"/>
            <a:ext cx="10507980" cy="1325880"/>
          </a:xfrm>
        </p:spPr>
        <p:txBody>
          <a:bodyPr>
            <a:normAutofit/>
          </a:bodyPr>
          <a:lstStyle/>
          <a:p>
            <a:pPr algn="ctr"/>
            <a:r>
              <a:rPr lang="en-IN"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847090" y="1489075"/>
            <a:ext cx="9951720" cy="4907915"/>
          </a:xfrm>
        </p:spPr>
        <p:txBody>
          <a:bodyPr>
            <a:noAutofit/>
          </a:bodyPr>
          <a:lstStyle/>
          <a:p>
            <a:pPr marL="0" indent="0" algn="just">
              <a:lnSpc>
                <a:spcPct val="100000"/>
              </a:lnSpc>
              <a:spcAft>
                <a:spcPts val="0"/>
              </a:spcAft>
              <a:buNone/>
            </a:pPr>
            <a:r>
              <a:rPr lang="en-US" sz="2400" dirty="0">
                <a:latin typeface="Times New Roman" panose="02020603050405020304" pitchFamily="18" charset="0"/>
                <a:cs typeface="Times New Roman" panose="02020603050405020304" pitchFamily="18" charset="0"/>
              </a:rPr>
              <a:t>Code Bot IQ is an AI-powered language model for developers. It assists in code generation, debugging, and optimization and also acts as a code review assistant for maintaining code quality.</a:t>
            </a:r>
            <a:endParaRPr lang="en-US" sz="24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sz="2400" dirty="0">
                <a:latin typeface="Times New Roman" panose="02020603050405020304" pitchFamily="18" charset="0"/>
                <a:cs typeface="Times New Roman" panose="02020603050405020304" pitchFamily="18" charset="0"/>
              </a:rPr>
              <a:t> Helps with relevant documentation and resources.</a:t>
            </a:r>
            <a:endParaRPr lang="en-US" sz="24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sz="2400" dirty="0">
                <a:latin typeface="Times New Roman" panose="02020603050405020304" pitchFamily="18" charset="0"/>
                <a:cs typeface="Times New Roman" panose="02020603050405020304" pitchFamily="18" charset="0"/>
              </a:rPr>
              <a:t> Enforces coding standards and best practices.</a:t>
            </a:r>
            <a:endParaRPr lang="en-US" sz="24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sz="2400" dirty="0">
                <a:latin typeface="Times New Roman" panose="02020603050405020304" pitchFamily="18" charset="0"/>
                <a:cs typeface="Times New Roman" panose="02020603050405020304" pitchFamily="18" charset="0"/>
              </a:rPr>
              <a:t> Provides code completion suggestions.</a:t>
            </a:r>
            <a:endParaRPr lang="en-US" sz="24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sz="2400" dirty="0">
                <a:latin typeface="Times New Roman" panose="02020603050405020304" pitchFamily="18" charset="0"/>
                <a:cs typeface="Times New Roman" panose="02020603050405020304" pitchFamily="18" charset="0"/>
              </a:rPr>
              <a:t> Aids in bug detection and debugging.</a:t>
            </a:r>
            <a:endParaRPr lang="en-US" sz="2400" dirty="0">
              <a:latin typeface="Times New Roman" panose="02020603050405020304" pitchFamily="18" charset="0"/>
              <a:cs typeface="Times New Roman" panose="02020603050405020304" pitchFamily="18" charset="0"/>
            </a:endParaRPr>
          </a:p>
          <a:p>
            <a:pPr algn="just">
              <a:lnSpc>
                <a:spcPct val="100000"/>
              </a:lnSpc>
              <a:spcAft>
                <a:spcPts val="0"/>
              </a:spcAft>
            </a:pPr>
            <a:r>
              <a:rPr lang="en-US" sz="2400" dirty="0">
                <a:latin typeface="Times New Roman" panose="02020603050405020304" pitchFamily="18" charset="0"/>
                <a:cs typeface="Times New Roman" panose="02020603050405020304" pitchFamily="18" charset="0"/>
              </a:rPr>
              <a:t> Supports AI-powered pair programming.</a:t>
            </a:r>
            <a:endParaRPr lang="en-US" sz="24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C1D240-EACB-4AE5-BCA6-1D82BC0CF8F7}" type="slidenum">
              <a:rPr lang="en-US" smtClean="0"/>
            </a:fld>
            <a:endParaRPr lang="en-US"/>
          </a:p>
        </p:txBody>
      </p:sp>
      <p:pic>
        <p:nvPicPr>
          <p:cNvPr id="3"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970" y="313690"/>
            <a:ext cx="9886315" cy="1132205"/>
          </a:xfrm>
        </p:spPr>
        <p:txBody>
          <a:bodyPr/>
          <a:lstStyle/>
          <a:p>
            <a:pPr algn="ctr"/>
            <a:r>
              <a:rPr lang="en-IN" b="1" dirty="0">
                <a:latin typeface="Times New Roman" panose="02020603050405020304" pitchFamily="18" charset="0"/>
                <a:cs typeface="Times New Roman" panose="02020603050405020304" pitchFamily="18" charset="0"/>
              </a:rPr>
              <a:t>Motivation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38020"/>
            <a:ext cx="10515600" cy="4618990"/>
          </a:xfrm>
        </p:spPr>
        <p:txBody>
          <a:bodyPr>
            <a:normAutofit/>
          </a:bodyPr>
          <a:lstStyle/>
          <a:p>
            <a:pPr marL="0" indent="0" algn="just">
              <a:buNone/>
            </a:pPr>
            <a:endParaRPr lang="en-IN" sz="2500" dirty="0">
              <a:solidFill>
                <a:srgbClr val="292929"/>
              </a:solidFill>
              <a:latin typeface="Times New Roman" panose="02020603050405020304" pitchFamily="18" charset="0"/>
              <a:cs typeface="Times New Roman" panose="02020603050405020304" pitchFamily="18" charset="0"/>
            </a:endParaRPr>
          </a:p>
          <a:p>
            <a:pPr marL="0" indent="0" algn="just">
              <a:buNone/>
            </a:pPr>
            <a:endParaRPr lang="en-IN" sz="2500" dirty="0">
              <a:solidFill>
                <a:srgbClr val="292929"/>
              </a:solidFill>
              <a:latin typeface="Times New Roman" panose="02020603050405020304" pitchFamily="18" charset="0"/>
              <a:cs typeface="Times New Roman" panose="02020603050405020304" pitchFamily="18" charset="0"/>
            </a:endParaRPr>
          </a:p>
          <a:p>
            <a:pPr marL="0" indent="0" algn="just">
              <a:buNone/>
            </a:pPr>
            <a:r>
              <a:rPr lang="en-IN" sz="2400" b="0" i="0" dirty="0">
                <a:solidFill>
                  <a:srgbClr val="292929"/>
                </a:solidFill>
                <a:effectLst/>
                <a:latin typeface="Times New Roman" panose="02020603050405020304" pitchFamily="18" charset="0"/>
                <a:cs typeface="Times New Roman" panose="02020603050405020304" pitchFamily="18" charset="0"/>
              </a:rPr>
              <a:t> </a:t>
            </a:r>
            <a:endParaRPr lang="en-US" b="0" i="0" dirty="0">
              <a:solidFill>
                <a:srgbClr val="292929"/>
              </a:solidFill>
              <a:effectLst/>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US" b="0" i="0" dirty="0">
              <a:solidFill>
                <a:srgbClr val="292929"/>
              </a:solidFill>
              <a:effectLst/>
              <a:latin typeface="source-serif-pro"/>
            </a:endParaRPr>
          </a:p>
          <a:p>
            <a:pPr marL="0" indent="0">
              <a:buNone/>
            </a:pPr>
            <a:endParaRPr lang="en-US" dirty="0">
              <a:solidFill>
                <a:srgbClr val="292929"/>
              </a:solidFill>
              <a:latin typeface="source-serif-pro"/>
            </a:endParaRPr>
          </a:p>
          <a:p>
            <a:pPr marL="0" indent="0">
              <a:buNone/>
            </a:pPr>
            <a:endParaRPr lang="en-US" b="0" i="0" dirty="0">
              <a:solidFill>
                <a:srgbClr val="292929"/>
              </a:solidFill>
              <a:effectLst/>
              <a:latin typeface="source-serif-pro"/>
            </a:endParaRPr>
          </a:p>
          <a:p>
            <a:pPr marL="0" indent="0">
              <a:buNone/>
            </a:pPr>
            <a:endParaRPr lang="en-US" dirty="0">
              <a:solidFill>
                <a:srgbClr val="292929"/>
              </a:solidFill>
              <a:latin typeface="source-serif-pro"/>
            </a:endParaRPr>
          </a:p>
          <a:p>
            <a:pPr marL="0" indent="0">
              <a:buNone/>
            </a:pPr>
            <a:endParaRPr lang="en-US" b="0" i="0" dirty="0">
              <a:solidFill>
                <a:srgbClr val="292929"/>
              </a:solidFill>
              <a:effectLst/>
              <a:latin typeface="source-serif-pro"/>
            </a:endParaRPr>
          </a:p>
          <a:p>
            <a:pPr marL="0" indent="0">
              <a:buNone/>
            </a:pPr>
            <a:endParaRPr lang="en-IN" dirty="0">
              <a:solidFill>
                <a:srgbClr val="292929"/>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a:p>
        </p:txBody>
      </p:sp>
      <p:sp>
        <p:nvSpPr>
          <p:cNvPr id="5" name="TextBox 4"/>
          <p:cNvSpPr txBox="1"/>
          <p:nvPr/>
        </p:nvSpPr>
        <p:spPr>
          <a:xfrm flipH="1">
            <a:off x="902335" y="1577975"/>
            <a:ext cx="9886950" cy="4154170"/>
          </a:xfrm>
          <a:prstGeom prst="rect">
            <a:avLst/>
          </a:prstGeom>
          <a:noFill/>
        </p:spPr>
        <p:txBody>
          <a:bodyPr wrap="square" rtlCol="0" anchor="ctr">
            <a:spAutoFit/>
          </a:bodyPr>
          <a:lstStyle/>
          <a:p>
            <a:pPr algn="just">
              <a:lnSpc>
                <a:spcPct val="100000"/>
              </a:lnSpc>
            </a:pPr>
            <a:r>
              <a:rPr lang="en-US" sz="2400" b="0" i="0" dirty="0">
                <a:effectLst/>
                <a:latin typeface="Times New Roman" panose="02020603050405020304" pitchFamily="18" charset="0"/>
                <a:cs typeface="Times New Roman" panose="02020603050405020304" pitchFamily="18" charset="0"/>
              </a:rPr>
              <a:t>Code Bot IQ addresses key challenges in software development, the motivation arises from various sources: </a:t>
            </a:r>
            <a:endParaRPr lang="en-US" sz="2400" b="0" i="0" dirty="0">
              <a:effectLst/>
              <a:latin typeface="Times New Roman" panose="02020603050405020304" pitchFamily="18" charset="0"/>
              <a:cs typeface="Times New Roman" panose="02020603050405020304" pitchFamily="18" charset="0"/>
            </a:endParaRPr>
          </a:p>
          <a:p>
            <a:pPr marL="457200" indent="-457200" algn="just">
              <a:lnSpc>
                <a:spcPct val="100000"/>
              </a:lnSpc>
              <a:buAutoNum type="arabicPeriod"/>
            </a:pPr>
            <a:r>
              <a:rPr lang="en-IN" sz="2400" dirty="0" smtClean="0">
                <a:latin typeface="Times New Roman" panose="02020603050405020304" pitchFamily="18" charset="0"/>
                <a:cs typeface="Times New Roman" panose="02020603050405020304" pitchFamily="18" charset="0"/>
              </a:rPr>
              <a:t>Code Quality and consistency: Maintaining code quality and consistency across projects and teams is a challenges. </a:t>
            </a:r>
            <a:endParaRPr lang="en-IN" sz="2400" dirty="0" smtClean="0">
              <a:latin typeface="Times New Roman" panose="02020603050405020304" pitchFamily="18" charset="0"/>
              <a:cs typeface="Times New Roman" panose="02020603050405020304" pitchFamily="18" charset="0"/>
            </a:endParaRPr>
          </a:p>
          <a:p>
            <a:pPr marL="457200" indent="-457200" algn="just">
              <a:lnSpc>
                <a:spcPct val="100000"/>
              </a:lnSpc>
              <a:buAutoNum type="arabicPeriod"/>
            </a:pPr>
            <a:r>
              <a:rPr lang="en-IN" sz="2400" dirty="0">
                <a:latin typeface="Times New Roman" panose="02020603050405020304" pitchFamily="18" charset="0"/>
                <a:cs typeface="Times New Roman" panose="02020603050405020304" pitchFamily="18" charset="0"/>
              </a:rPr>
              <a:t>Time and productivity: </a:t>
            </a:r>
            <a:r>
              <a:rPr lang="en-IN" sz="2400" dirty="0" smtClean="0">
                <a:latin typeface="Times New Roman" panose="02020603050405020304" pitchFamily="18" charset="0"/>
                <a:cs typeface="Times New Roman" panose="02020603050405020304" pitchFamily="18" charset="0"/>
              </a:rPr>
              <a:t>Code </a:t>
            </a:r>
            <a:r>
              <a:rPr lang="en-IN" sz="2400" dirty="0">
                <a:latin typeface="Times New Roman" panose="02020603050405020304" pitchFamily="18" charset="0"/>
                <a:cs typeface="Times New Roman" panose="02020603050405020304" pitchFamily="18" charset="0"/>
              </a:rPr>
              <a:t>Bot IQ can automate these tasks, allowing developers to focus on more creative and critical of their work. </a:t>
            </a:r>
            <a:endParaRPr lang="en-IN" sz="24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IN" sz="2400" dirty="0" smtClean="0">
                <a:latin typeface="Times New Roman" panose="02020603050405020304" pitchFamily="18" charset="0"/>
                <a:cs typeface="Times New Roman" panose="02020603050405020304" pitchFamily="18" charset="0"/>
              </a:rPr>
              <a:t>Learning </a:t>
            </a:r>
            <a:r>
              <a:rPr lang="en-IN" sz="2400" dirty="0">
                <a:latin typeface="Times New Roman" panose="02020603050405020304" pitchFamily="18" charset="0"/>
                <a:cs typeface="Times New Roman" panose="02020603050405020304" pitchFamily="18" charset="0"/>
              </a:rPr>
              <a:t>and skill Enhancement: Code Bot IQ can serve as learning tools for both novice and experienced developers. </a:t>
            </a:r>
            <a:endParaRPr lang="en-IN" sz="24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IN" sz="2400" dirty="0" smtClean="0">
                <a:latin typeface="Times New Roman" panose="02020603050405020304" pitchFamily="18" charset="0"/>
                <a:cs typeface="Times New Roman" panose="02020603050405020304" pitchFamily="18" charset="0"/>
                <a:sym typeface="+mn-ea"/>
              </a:rPr>
              <a:t>Code </a:t>
            </a:r>
            <a:r>
              <a:rPr lang="en-IN" sz="2400" dirty="0">
                <a:latin typeface="Times New Roman" panose="02020603050405020304" pitchFamily="18" charset="0"/>
                <a:cs typeface="Times New Roman" panose="02020603050405020304" pitchFamily="18" charset="0"/>
                <a:sym typeface="+mn-ea"/>
              </a:rPr>
              <a:t>Review and Collaboration: Code Bot IQ can assist in code reviews by identifying issues, suggesting </a:t>
            </a:r>
            <a:r>
              <a:rPr lang="en-IN" sz="2400" dirty="0" smtClean="0">
                <a:latin typeface="Times New Roman" panose="02020603050405020304" pitchFamily="18" charset="0"/>
                <a:cs typeface="Times New Roman" panose="02020603050405020304" pitchFamily="18" charset="0"/>
                <a:sym typeface="+mn-ea"/>
              </a:rPr>
              <a:t>improvements.</a:t>
            </a:r>
            <a:endParaRPr lang="en-IN" sz="24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IN" sz="2400" dirty="0" smtClean="0">
              <a:latin typeface="Times New Roman" panose="02020603050405020304" pitchFamily="18" charset="0"/>
              <a:cs typeface="Times New Roman" panose="02020603050405020304" pitchFamily="18" charset="0"/>
            </a:endParaRPr>
          </a:p>
        </p:txBody>
      </p:sp>
      <p:pic>
        <p:nvPicPr>
          <p:cNvPr id="8"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20" y="527685"/>
            <a:ext cx="9906000" cy="848995"/>
          </a:xfrm>
        </p:spPr>
        <p:txBody>
          <a:bodyPr/>
          <a:lstStyle/>
          <a:p>
            <a:pPr algn="ctr"/>
            <a:r>
              <a:rPr lang="en-IN" b="1" dirty="0">
                <a:latin typeface="Times New Roman" panose="02020603050405020304" pitchFamily="18" charset="0"/>
                <a:cs typeface="Times New Roman" panose="02020603050405020304" pitchFamily="18" charset="0"/>
              </a:rPr>
              <a:t>Problem</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3920" y="1656715"/>
            <a:ext cx="9905365" cy="4414520"/>
          </a:xfrm>
        </p:spPr>
        <p:txBody>
          <a:bodyPr>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The advanced Code Bot IQ addresses many limitations of early AI models. It stands out with its cutting-edge conversational interface, which fosters more natural and interactive interactions. </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b="0" i="0" dirty="0">
                <a:effectLst/>
                <a:latin typeface="Times New Roman" panose="02020603050405020304" pitchFamily="18" charset="0"/>
                <a:cs typeface="Times New Roman" panose="02020603050405020304" pitchFamily="18" charset="0"/>
              </a:rPr>
              <a:t>Maintaining code quality and ensuring consistency in code practices across development teams could be challenging.</a:t>
            </a:r>
            <a:endParaRPr lang="en-US" sz="2400" b="0" i="0" dirty="0">
              <a:effectLst/>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Debugging complex code and identifying errors or issue could be time-consuming and frustrating.</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b="0" i="0" dirty="0">
                <a:effectLst/>
                <a:latin typeface="Times New Roman" panose="02020603050405020304" pitchFamily="18" charset="0"/>
                <a:cs typeface="Times New Roman" panose="02020603050405020304" pitchFamily="18" charset="0"/>
              </a:rPr>
              <a:t>Developers often struggle to find relevant and up-to-date information on programming language, libraries and frameworks.</a:t>
            </a:r>
            <a:endParaRPr lang="en-US" sz="2400" b="0" i="0"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a:p>
        </p:txBody>
      </p:sp>
      <p:pic>
        <p:nvPicPr>
          <p:cNvPr id="5"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020"/>
            <a:ext cx="10516235" cy="1097280"/>
          </a:xfrm>
        </p:spPr>
        <p:txBody>
          <a:bodyPr>
            <a:normAutofit/>
          </a:bodyPr>
          <a:lstStyle/>
          <a:p>
            <a:pPr algn="ctr"/>
            <a:r>
              <a:rPr lang="en-IN"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49730"/>
            <a:ext cx="9890125" cy="4519930"/>
          </a:xfrm>
        </p:spPr>
        <p:txBody>
          <a:bodyPr>
            <a:normAutofit/>
          </a:bodyPr>
          <a:lstStyle/>
          <a:p>
            <a:pPr marL="0" marR="20320" indent="0" algn="just" fontAlgn="base">
              <a:lnSpc>
                <a:spcPct val="100000"/>
              </a:lnSpc>
              <a:spcAft>
                <a:spcPts val="335"/>
              </a:spcAft>
              <a:buClr>
                <a:srgbClr val="0BD0D9"/>
              </a:buClr>
              <a:buSzPts val="2450"/>
              <a:buNone/>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Code Bot IQ aims to assist developers, programmers and students to ease out coding experience.</a:t>
            </a:r>
            <a:endPar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lnSpc>
                <a:spcPct val="100000"/>
              </a:lnSpc>
              <a:buAutoNum type="arabicPeriod"/>
            </a:pPr>
            <a:r>
              <a:rPr lang="en-IN" sz="2400" dirty="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sym typeface="+mn-ea"/>
              </a:rPr>
              <a:t>design </a:t>
            </a:r>
            <a:r>
              <a:rPr lang="en-IN" sz="2400" dirty="0">
                <a:latin typeface="Times New Roman" panose="02020603050405020304" pitchFamily="18" charset="0"/>
                <a:cs typeface="Times New Roman" panose="02020603050405020304" pitchFamily="18" charset="0"/>
              </a:rPr>
              <a:t>user interface prioritizes usability, and responsiveness.</a:t>
            </a:r>
            <a:endParaRPr lang="en-IN" sz="2400" dirty="0">
              <a:latin typeface="Times New Roman" panose="02020603050405020304" pitchFamily="18" charset="0"/>
              <a:cs typeface="Times New Roman" panose="02020603050405020304" pitchFamily="18" charset="0"/>
            </a:endParaRPr>
          </a:p>
          <a:p>
            <a:pPr marL="457200" indent="-457200" algn="just">
              <a:lnSpc>
                <a:spcPct val="100000"/>
              </a:lnSpc>
              <a:buAutoNum type="arabicPeriod"/>
            </a:pPr>
            <a:r>
              <a:rPr lang="en-IN" sz="2400" dirty="0">
                <a:latin typeface="Times New Roman" panose="02020603050405020304" pitchFamily="18" charset="0"/>
                <a:cs typeface="Times New Roman" panose="02020603050405020304" pitchFamily="18" charset="0"/>
                <a:sym typeface="+mn-ea"/>
              </a:rPr>
              <a:t>To verify user identities, manage access permissions, and safeguard the integrity of the overall system.</a:t>
            </a:r>
            <a:endParaRPr lang="en-IN" sz="2400" dirty="0">
              <a:latin typeface="Times New Roman" panose="02020603050405020304" pitchFamily="18" charset="0"/>
              <a:cs typeface="Times New Roman" panose="02020603050405020304" pitchFamily="18" charset="0"/>
            </a:endParaRPr>
          </a:p>
          <a:p>
            <a:pPr marL="457200" indent="-457200" algn="just">
              <a:lnSpc>
                <a:spcPct val="100000"/>
              </a:lnSpc>
              <a:buAutoNum type="arabicPeriod"/>
            </a:pPr>
            <a:r>
              <a:rPr lang="en-IN" sz="2400" dirty="0">
                <a:latin typeface="Times New Roman" panose="02020603050405020304" pitchFamily="18" charset="0"/>
                <a:cs typeface="Times New Roman" panose="02020603050405020304" pitchFamily="18" charset="0"/>
              </a:rPr>
              <a:t>To enhance learning experience for developers of all skill levels.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a:p>
        </p:txBody>
      </p:sp>
      <p:pic>
        <p:nvPicPr>
          <p:cNvPr id="5"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150" y="346710"/>
            <a:ext cx="10358120" cy="1009015"/>
          </a:xfrm>
        </p:spPr>
        <p:txBody>
          <a:bodyPr/>
          <a:lstStyle/>
          <a:p>
            <a:pPr algn="ctr"/>
            <a:r>
              <a:rPr lang="en-IN" b="1" dirty="0">
                <a:latin typeface="Times New Roman" panose="02020603050405020304" pitchFamily="18" charset="0"/>
                <a:cs typeface="Times New Roman" panose="02020603050405020304" pitchFamily="18" charset="0"/>
              </a:rPr>
              <a:t>Tools and Technology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6150" y="1647825"/>
            <a:ext cx="10358120" cy="4914900"/>
          </a:xfrm>
        </p:spPr>
        <p:txBody>
          <a:bodyPr>
            <a:noAutofit/>
          </a:bodyPr>
          <a:lstStyle/>
          <a:p>
            <a:pPr marL="514350" lvl="0" indent="-514350" algn="just">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Development Environment:</a:t>
            </a:r>
            <a:endParaRPr lang="en-IN" sz="2400" dirty="0">
              <a:latin typeface="Times New Roman" panose="02020603050405020304" pitchFamily="18" charset="0"/>
              <a:cs typeface="Times New Roman" panose="02020603050405020304" pitchFamily="18" charset="0"/>
            </a:endParaRPr>
          </a:p>
          <a:p>
            <a:pPr lvl="1" algn="just">
              <a:lnSpc>
                <a:spcPct val="100000"/>
              </a:lnSpc>
            </a:pPr>
            <a:r>
              <a:rPr lang="en-IN" dirty="0">
                <a:latin typeface="Times New Roman" panose="02020603050405020304" pitchFamily="18" charset="0"/>
                <a:cs typeface="Times New Roman" panose="02020603050405020304" pitchFamily="18" charset="0"/>
              </a:rPr>
              <a:t>Integrated Development Environment (IDE): We have used </a:t>
            </a:r>
            <a:r>
              <a:rPr lang="en-IN" dirty="0" err="1">
                <a:latin typeface="Times New Roman" panose="02020603050405020304" pitchFamily="18" charset="0"/>
                <a:cs typeface="Times New Roman" panose="02020603050405020304" pitchFamily="18" charset="0"/>
              </a:rPr>
              <a:t>Pycharm</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1" algn="just">
              <a:lnSpc>
                <a:spcPct val="100000"/>
              </a:lnSpc>
            </a:pPr>
            <a:r>
              <a:rPr lang="en-IN" dirty="0">
                <a:latin typeface="Times New Roman" panose="02020603050405020304" pitchFamily="18" charset="0"/>
                <a:cs typeface="Times New Roman" panose="02020603050405020304" pitchFamily="18" charset="0"/>
              </a:rPr>
              <a:t>Version Control: Git is widely used for version control. </a:t>
            </a:r>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can be used as hosting services.</a:t>
            </a:r>
            <a:endParaRPr lang="en-IN" dirty="0">
              <a:latin typeface="Times New Roman" panose="02020603050405020304" pitchFamily="18" charset="0"/>
              <a:cs typeface="Times New Roman" panose="02020603050405020304" pitchFamily="18" charset="0"/>
            </a:endParaRPr>
          </a:p>
          <a:p>
            <a:pPr lvl="1" algn="just">
              <a:lnSpc>
                <a:spcPct val="100000"/>
              </a:lnSpc>
            </a:pPr>
            <a:r>
              <a:rPr lang="en-IN" dirty="0">
                <a:latin typeface="Times New Roman" panose="02020603050405020304" pitchFamily="18" charset="0"/>
                <a:cs typeface="Times New Roman" panose="02020603050405020304" pitchFamily="18" charset="0"/>
              </a:rPr>
              <a:t>Build Tools: pip for managing dependencies and building the project.</a:t>
            </a:r>
            <a:endParaRPr lang="en-IN" dirty="0">
              <a:latin typeface="Times New Roman" panose="02020603050405020304" pitchFamily="18" charset="0"/>
              <a:cs typeface="Times New Roman" panose="02020603050405020304" pitchFamily="18" charset="0"/>
            </a:endParaRPr>
          </a:p>
          <a:p>
            <a:pPr marL="514350" lvl="0" indent="-514350" algn="just">
              <a:lnSpc>
                <a:spcPct val="100000"/>
              </a:lnSpc>
              <a:buFont typeface="+mj-lt"/>
              <a:buAutoNum type="arabicPeriod"/>
            </a:pPr>
            <a:r>
              <a:rPr lang="en-IN" sz="2400" dirty="0">
                <a:latin typeface="Times New Roman" panose="02020603050405020304" pitchFamily="18" charset="0"/>
                <a:cs typeface="Times New Roman" panose="02020603050405020304" pitchFamily="18" charset="0"/>
              </a:rPr>
              <a:t>Programming Language: </a:t>
            </a:r>
            <a:endParaRPr lang="en-IN" sz="2400" dirty="0">
              <a:latin typeface="Times New Roman" panose="02020603050405020304" pitchFamily="18" charset="0"/>
              <a:cs typeface="Times New Roman" panose="02020603050405020304" pitchFamily="18" charset="0"/>
            </a:endParaRPr>
          </a:p>
          <a:p>
            <a:pPr lvl="1" algn="just">
              <a:lnSpc>
                <a:spcPct val="100000"/>
              </a:lnSpc>
            </a:pPr>
            <a:r>
              <a:rPr lang="en-IN" dirty="0">
                <a:latin typeface="Times New Roman" panose="02020603050405020304" pitchFamily="18" charset="0"/>
                <a:cs typeface="Times New Roman" panose="02020603050405020304" pitchFamily="18" charset="0"/>
              </a:rPr>
              <a:t>We have used HTML, CSS, JavaScript, Python.</a:t>
            </a:r>
            <a:endParaRPr lang="en-IN" dirty="0">
              <a:latin typeface="Times New Roman" panose="02020603050405020304" pitchFamily="18" charset="0"/>
              <a:cs typeface="Times New Roman" panose="02020603050405020304" pitchFamily="18" charset="0"/>
            </a:endParaRPr>
          </a:p>
          <a:p>
            <a:pPr lvl="1" algn="just">
              <a:lnSpc>
                <a:spcPct val="100000"/>
              </a:lnSpc>
            </a:pPr>
            <a:r>
              <a:rPr lang="en-IN" dirty="0">
                <a:latin typeface="Times New Roman" panose="02020603050405020304" pitchFamily="18" charset="0"/>
                <a:cs typeface="Times New Roman" panose="02020603050405020304" pitchFamily="18" charset="0"/>
              </a:rPr>
              <a:t>Database: We have used MySQL for database.</a:t>
            </a:r>
            <a:endParaRPr lang="en-IN" dirty="0">
              <a:latin typeface="Times New Roman" panose="02020603050405020304" pitchFamily="18" charset="0"/>
              <a:cs typeface="Times New Roman" panose="02020603050405020304" pitchFamily="18" charset="0"/>
            </a:endParaRPr>
          </a:p>
          <a:p>
            <a:pPr marL="514350" lvl="0" indent="-514350" algn="just">
              <a:lnSpc>
                <a:spcPct val="100000"/>
              </a:lnSpc>
              <a:buFont typeface="+mj-lt"/>
              <a:buAutoNum type="arabicPeriod" startAt="3"/>
            </a:pPr>
            <a:r>
              <a:rPr lang="en-IN" sz="2400" dirty="0">
                <a:latin typeface="Times New Roman" panose="02020603050405020304" pitchFamily="18" charset="0"/>
                <a:cs typeface="Times New Roman" panose="02020603050405020304" pitchFamily="18" charset="0"/>
                <a:sym typeface="+mn-ea"/>
              </a:rPr>
              <a:t>Backend Framework:</a:t>
            </a:r>
            <a:endParaRPr lang="en-IN" sz="2400" dirty="0">
              <a:latin typeface="Times New Roman" panose="02020603050405020304" pitchFamily="18" charset="0"/>
              <a:cs typeface="Times New Roman" panose="02020603050405020304" pitchFamily="18" charset="0"/>
            </a:endParaRPr>
          </a:p>
          <a:p>
            <a:pPr lvl="1" algn="just">
              <a:lnSpc>
                <a:spcPct val="100000"/>
              </a:lnSpc>
            </a:pPr>
            <a:r>
              <a:rPr lang="en-IN" sz="2400" dirty="0">
                <a:latin typeface="Times New Roman" panose="02020603050405020304" pitchFamily="18" charset="0"/>
                <a:cs typeface="Times New Roman" panose="02020603050405020304" pitchFamily="18" charset="0"/>
                <a:sym typeface="+mn-ea"/>
              </a:rPr>
              <a:t>We are using Django for Python in backend framework.</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dirty="0"/>
          </a:p>
        </p:txBody>
      </p:sp>
      <p:pic>
        <p:nvPicPr>
          <p:cNvPr id="5"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531"/>
            <a:ext cx="10515600" cy="1325563"/>
          </a:xfrm>
        </p:spPr>
        <p:txBody>
          <a:bodyPr/>
          <a:lstStyle/>
          <a:p>
            <a:pPr algn="ctr"/>
            <a:r>
              <a:rPr lang="en-IN" b="1" dirty="0">
                <a:latin typeface="Times New Roman" panose="02020603050405020304" pitchFamily="18" charset="0"/>
                <a:cs typeface="Times New Roman" panose="02020603050405020304" pitchFamily="18" charset="0"/>
              </a:rPr>
              <a:t>Tools and Technology </a:t>
            </a:r>
            <a:r>
              <a:rPr lang="en-IN" sz="2400" b="1" dirty="0">
                <a:latin typeface="Times New Roman" panose="02020603050405020304" pitchFamily="18" charset="0"/>
                <a:cs typeface="Times New Roman" panose="02020603050405020304" pitchFamily="18" charset="0"/>
              </a:rPr>
              <a:t>(contd..)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4133"/>
            <a:ext cx="10515600" cy="4351338"/>
          </a:xfrm>
        </p:spPr>
        <p:txBody>
          <a:bodyPr>
            <a:normAutofit/>
          </a:bodyPr>
          <a:lstStyle/>
          <a:p>
            <a:pPr marL="514350" lvl="0" indent="-514350" algn="just">
              <a:lnSpc>
                <a:spcPct val="100000"/>
              </a:lnSpc>
              <a:buFont typeface="+mj-lt"/>
              <a:buAutoNum type="arabicPeriod" startAt="4"/>
            </a:pPr>
            <a:r>
              <a:rPr lang="en-IN" sz="2400" dirty="0" smtClean="0">
                <a:latin typeface="Times New Roman" panose="02020603050405020304" pitchFamily="18" charset="0"/>
                <a:cs typeface="Times New Roman" panose="02020603050405020304" pitchFamily="18" charset="0"/>
              </a:rPr>
              <a:t>Frontend </a:t>
            </a:r>
            <a:r>
              <a:rPr lang="en-IN" sz="2400" dirty="0">
                <a:latin typeface="Times New Roman" panose="02020603050405020304" pitchFamily="18" charset="0"/>
                <a:cs typeface="Times New Roman" panose="02020603050405020304" pitchFamily="18" charset="0"/>
              </a:rPr>
              <a:t>Framework/Libraries:</a:t>
            </a:r>
            <a:endParaRPr lang="en-IN" sz="2400" dirty="0">
              <a:latin typeface="Times New Roman" panose="02020603050405020304" pitchFamily="18" charset="0"/>
              <a:cs typeface="Times New Roman" panose="02020603050405020304" pitchFamily="18" charset="0"/>
            </a:endParaRPr>
          </a:p>
          <a:p>
            <a:pPr lvl="1" algn="just">
              <a:lnSpc>
                <a:spcPct val="100000"/>
              </a:lnSpc>
            </a:pPr>
            <a:r>
              <a:rPr lang="en-IN" sz="2400" dirty="0">
                <a:latin typeface="Times New Roman" panose="02020603050405020304" pitchFamily="18" charset="0"/>
                <a:cs typeface="Times New Roman" panose="02020603050405020304" pitchFamily="18" charset="0"/>
              </a:rPr>
              <a:t>For frontend technologies such as HTML, CSS, JavaScript for web development.</a:t>
            </a:r>
            <a:endParaRPr lang="en-IN" sz="2400" dirty="0">
              <a:latin typeface="Times New Roman" panose="02020603050405020304" pitchFamily="18" charset="0"/>
              <a:cs typeface="Times New Roman" panose="02020603050405020304" pitchFamily="18" charset="0"/>
            </a:endParaRPr>
          </a:p>
          <a:p>
            <a:pPr marL="514350" lvl="0" indent="-514350" algn="just">
              <a:lnSpc>
                <a:spcPct val="100000"/>
              </a:lnSpc>
              <a:buFont typeface="+mj-lt"/>
              <a:buAutoNum type="arabicPeriod" startAt="4"/>
            </a:pPr>
            <a:r>
              <a:rPr lang="en-IN" sz="2400" dirty="0">
                <a:latin typeface="Times New Roman" panose="02020603050405020304" pitchFamily="18" charset="0"/>
                <a:cs typeface="Times New Roman" panose="02020603050405020304" pitchFamily="18" charset="0"/>
              </a:rPr>
              <a:t>Dependency Management:</a:t>
            </a:r>
            <a:endParaRPr lang="en-IN" sz="2400" dirty="0">
              <a:latin typeface="Times New Roman" panose="02020603050405020304" pitchFamily="18" charset="0"/>
              <a:cs typeface="Times New Roman" panose="02020603050405020304" pitchFamily="18" charset="0"/>
            </a:endParaRPr>
          </a:p>
          <a:p>
            <a:pPr lvl="1" algn="just">
              <a:lnSpc>
                <a:spcPct val="100000"/>
              </a:lnSpc>
            </a:pPr>
            <a:r>
              <a:rPr lang="en-IN" sz="2400" dirty="0">
                <a:latin typeface="Times New Roman" panose="02020603050405020304" pitchFamily="18" charset="0"/>
                <a:cs typeface="Times New Roman" panose="02020603050405020304" pitchFamily="18" charset="0"/>
              </a:rPr>
              <a:t>Dependencies in Python are managed with pip and expressed in a metadata file called requirements.txt .</a:t>
            </a:r>
            <a:endParaRPr lang="en-IN" sz="2400" dirty="0">
              <a:latin typeface="Times New Roman" panose="02020603050405020304" pitchFamily="18" charset="0"/>
              <a:cs typeface="Times New Roman" panose="02020603050405020304" pitchFamily="18" charset="0"/>
            </a:endParaRPr>
          </a:p>
          <a:p>
            <a:pPr marL="514350" lvl="0" indent="-514350" algn="just">
              <a:lnSpc>
                <a:spcPct val="100000"/>
              </a:lnSpc>
              <a:buFont typeface="+mj-lt"/>
              <a:buAutoNum type="arabicPeriod" startAt="4"/>
            </a:pPr>
            <a:r>
              <a:rPr lang="en-IN" sz="2400" dirty="0">
                <a:latin typeface="Times New Roman" panose="02020603050405020304" pitchFamily="18" charset="0"/>
                <a:cs typeface="Times New Roman" panose="02020603050405020304" pitchFamily="18" charset="0"/>
              </a:rPr>
              <a:t>API Documentation:</a:t>
            </a:r>
            <a:endParaRPr lang="en-IN" sz="2400" dirty="0">
              <a:latin typeface="Times New Roman" panose="02020603050405020304" pitchFamily="18" charset="0"/>
              <a:cs typeface="Times New Roman" panose="02020603050405020304" pitchFamily="18" charset="0"/>
            </a:endParaRPr>
          </a:p>
          <a:p>
            <a:pPr lvl="1" algn="just">
              <a:lnSpc>
                <a:spcPct val="100000"/>
              </a:lnSpc>
            </a:pPr>
            <a:r>
              <a:rPr lang="en-IN" sz="2400" dirty="0" err="1">
                <a:latin typeface="Times New Roman" panose="02020603050405020304" pitchFamily="18" charset="0"/>
                <a:cs typeface="Times New Roman" panose="02020603050405020304" pitchFamily="18" charset="0"/>
              </a:rPr>
              <a:t>Gemini-pro model </a:t>
            </a:r>
            <a:r>
              <a:rPr lang="en-IN" sz="2400" dirty="0">
                <a:latin typeface="Times New Roman" panose="02020603050405020304" pitchFamily="18" charset="0"/>
                <a:cs typeface="Times New Roman" panose="02020603050405020304" pitchFamily="18" charset="0"/>
              </a:rPr>
              <a:t>for documenting APIs.</a:t>
            </a:r>
            <a:endParaRPr lang="en-IN" sz="2400" dirty="0"/>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a:p>
        </p:txBody>
      </p:sp>
      <p:pic>
        <p:nvPicPr>
          <p:cNvPr id="5"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1150"/>
            <a:ext cx="10781030" cy="902970"/>
          </a:xfrm>
        </p:spPr>
        <p:txBody>
          <a:bodyPr/>
          <a:lstStyle/>
          <a:p>
            <a:pPr algn="ctr"/>
            <a:r>
              <a:rPr lang="en-IN" b="1" dirty="0">
                <a:latin typeface="Times New Roman" panose="02020603050405020304" pitchFamily="18" charset="0"/>
                <a:cs typeface="Times New Roman" panose="02020603050405020304" pitchFamily="18" charset="0"/>
              </a:rPr>
              <a:t>Literature Review</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C1D240-EACB-4AE5-BCA6-1D82BC0CF8F7}" type="slidenum">
              <a:rPr lang="en-US" smtClean="0"/>
            </a:fld>
            <a:endParaRPr lang="en-US"/>
          </a:p>
        </p:txBody>
      </p:sp>
      <p:sp>
        <p:nvSpPr>
          <p:cNvPr id="6" name="TextBox 5"/>
          <p:cNvSpPr txBox="1"/>
          <p:nvPr/>
        </p:nvSpPr>
        <p:spPr>
          <a:xfrm>
            <a:off x="385445" y="1637665"/>
            <a:ext cx="10852785" cy="3943350"/>
          </a:xfrm>
          <a:prstGeom prst="rect">
            <a:avLst/>
          </a:prstGeom>
          <a:noFill/>
        </p:spPr>
        <p:txBody>
          <a:bodyPr wrap="square" rtlCol="0">
            <a:noAutofit/>
          </a:bodyPr>
          <a:lstStyle/>
          <a:p>
            <a:pPr marL="457200" indent="-457200" algn="just" defTabSz="898525">
              <a:buFont typeface="+mj-lt"/>
              <a:buAutoNum type="arabicPeriod"/>
            </a:pPr>
            <a:r>
              <a:rPr lang="en-US" sz="2400" dirty="0" smtClean="0">
                <a:latin typeface="Times New Roman" panose="02020603050405020304" pitchFamily="18" charset="0"/>
                <a:cs typeface="Times New Roman" panose="02020603050405020304" pitchFamily="18" charset="0"/>
              </a:rPr>
              <a:t>Raisa Islam &amp; ImtiazAhmed . (2024). “Gemini-the most powerful LLM: Myth or Truth” in Proceedings of the </a:t>
            </a:r>
            <a:r>
              <a:rPr lang="en-US" sz="2400" dirty="0" smtClean="0">
                <a:latin typeface="Times New Roman" panose="02020603050405020304" pitchFamily="18" charset="0"/>
                <a:cs typeface="Times New Roman" panose="02020603050405020304" pitchFamily="18" charset="0"/>
                <a:sym typeface="+mn-ea"/>
              </a:rPr>
              <a:t>DOI:10.36227/techrxiv.171177477.70151414/v1</a:t>
            </a:r>
            <a:r>
              <a:rPr lang="en-IN" altLang="en-US" sz="2400" dirty="0" smtClean="0">
                <a:latin typeface="Times New Roman" panose="02020603050405020304" pitchFamily="18" charset="0"/>
                <a:cs typeface="Times New Roman" panose="02020603050405020304" pitchFamily="18" charset="0"/>
                <a:sym typeface="+mn-ea"/>
              </a:rPr>
              <a:t>, </a:t>
            </a:r>
            <a:r>
              <a:rPr lang="en-US" sz="2400" dirty="0" smtClean="0">
                <a:latin typeface="Times New Roman" panose="02020603050405020304" pitchFamily="18" charset="0"/>
                <a:cs typeface="Times New Roman" panose="02020603050405020304" pitchFamily="18" charset="0"/>
              </a:rPr>
              <a:t>April 2024, the authors observed that the Vertex AI Gemini API and Google AI Gemini API both enable developers to integrate Gemini model functionalities into their applications. This paper offers a concise summary of the Gemini Frameworks In </a:t>
            </a:r>
            <a:r>
              <a:rPr lang="en-IN" altLang="en-US" sz="2400" dirty="0" smtClean="0">
                <a:latin typeface="Times New Roman" panose="02020603050405020304" pitchFamily="18" charset="0"/>
                <a:cs typeface="Times New Roman" panose="02020603050405020304" pitchFamily="18" charset="0"/>
              </a:rPr>
              <a:t>their </a:t>
            </a:r>
            <a:r>
              <a:rPr lang="en-US" sz="2400" dirty="0" smtClean="0">
                <a:latin typeface="Times New Roman" panose="02020603050405020304" pitchFamily="18" charset="0"/>
                <a:cs typeface="Times New Roman" panose="02020603050405020304" pitchFamily="18" charset="0"/>
              </a:rPr>
              <a:t>research,</a:t>
            </a:r>
            <a:r>
              <a:rPr lang="en-IN" altLang="en-US" sz="2400" dirty="0" smtClean="0">
                <a:latin typeface="Times New Roman" panose="02020603050405020304" pitchFamily="18" charset="0"/>
                <a:cs typeface="Times New Roman" panose="02020603050405020304" pitchFamily="18" charset="0"/>
              </a:rPr>
              <a:t> th</a:t>
            </a:r>
            <a:r>
              <a:rPr lang="en-US" sz="2400" dirty="0" smtClean="0">
                <a:latin typeface="Times New Roman" panose="02020603050405020304" pitchFamily="18" charset="0"/>
                <a:cs typeface="Times New Roman" panose="02020603050405020304" pitchFamily="18" charset="0"/>
              </a:rPr>
              <a:t>e</a:t>
            </a:r>
            <a:r>
              <a:rPr lang="en-IN" altLang="en-US" sz="2400" dirty="0" smtClean="0">
                <a:latin typeface="Times New Roman" panose="02020603050405020304" pitchFamily="18" charset="0"/>
                <a:cs typeface="Times New Roman" panose="02020603050405020304" pitchFamily="18" charset="0"/>
              </a:rPr>
              <a:t>y</a:t>
            </a:r>
            <a:r>
              <a:rPr lang="en-US" sz="2400" dirty="0" smtClean="0">
                <a:latin typeface="Times New Roman" panose="02020603050405020304" pitchFamily="18" charset="0"/>
                <a:cs typeface="Times New Roman" panose="02020603050405020304" pitchFamily="18" charset="0"/>
              </a:rPr>
              <a:t> explored the details of its architecture, pointing out the innovative strategies employed to improve generative AI capabilities. Furthermore, we conducted a comparative study, assessing Gemini's performance against other top generative AI models.</a:t>
            </a:r>
            <a:endParaRPr lang="en-US" sz="2400" dirty="0">
              <a:latin typeface="Times New Roman" panose="02020603050405020304" pitchFamily="18" charset="0"/>
              <a:cs typeface="Times New Roman" panose="02020603050405020304" pitchFamily="18" charset="0"/>
            </a:endParaRPr>
          </a:p>
          <a:p>
            <a:pPr indent="0" algn="just">
              <a:buFont typeface="+mj-lt"/>
              <a:buNone/>
            </a:pPr>
            <a:endParaRPr lang="en-US" sz="2200" dirty="0">
              <a:latin typeface="Times New Roman" panose="02020603050405020304" pitchFamily="18" charset="0"/>
              <a:cs typeface="Times New Roman" panose="02020603050405020304" pitchFamily="18" charset="0"/>
            </a:endParaRPr>
          </a:p>
        </p:txBody>
      </p:sp>
      <p:pic>
        <p:nvPicPr>
          <p:cNvPr id="3" name="Picture 2" descr="C:\Users\abhinav\Downloads\download.jpg"/>
          <p:cNvPicPr>
            <a:picLocks noChangeAspect="1" noChangeArrowheads="1"/>
          </p:cNvPicPr>
          <p:nvPr/>
        </p:nvPicPr>
        <p:blipFill>
          <a:blip r:embed="rId1"/>
          <a:srcRect/>
          <a:stretch>
            <a:fillRect/>
          </a:stretch>
        </p:blipFill>
        <p:spPr bwMode="auto">
          <a:xfrm>
            <a:off x="10789999" y="1"/>
            <a:ext cx="1000100" cy="10001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9340</Words>
  <Application>WPS Presentation</Application>
  <PresentationFormat>Widescreen</PresentationFormat>
  <Paragraphs>300</Paragraphs>
  <Slides>26</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26</vt:i4>
      </vt:variant>
    </vt:vector>
  </HeadingPairs>
  <TitlesOfParts>
    <vt:vector size="44" baseType="lpstr">
      <vt:lpstr>Arial</vt:lpstr>
      <vt:lpstr>SimSun</vt:lpstr>
      <vt:lpstr>Wingdings</vt:lpstr>
      <vt:lpstr>Times New Roman</vt:lpstr>
      <vt:lpstr>Times New Roman</vt:lpstr>
      <vt:lpstr>source-serif-pro</vt:lpstr>
      <vt:lpstr>Calibri</vt:lpstr>
      <vt:lpstr>Microsoft YaHei</vt:lpstr>
      <vt:lpstr>Arial Unicode MS</vt:lpstr>
      <vt:lpstr>Calibri Light</vt:lpstr>
      <vt:lpstr>Segoe UI</vt:lpstr>
      <vt:lpstr>Söhne</vt:lpstr>
      <vt:lpstr>Segoe Print</vt:lpstr>
      <vt:lpstr>等线 Light</vt:lpstr>
      <vt:lpstr>等线</vt:lpstr>
      <vt:lpstr>Bahnschrift SemiCondensed</vt:lpstr>
      <vt:lpstr>Office Theme</vt:lpstr>
      <vt:lpstr>1_Office Theme</vt:lpstr>
      <vt:lpstr>PowerPoint 演示文稿</vt:lpstr>
      <vt:lpstr>PowerPoint 演示文稿</vt:lpstr>
      <vt:lpstr>Introduction</vt:lpstr>
      <vt:lpstr>Motivation</vt:lpstr>
      <vt:lpstr>Problem Statement</vt:lpstr>
      <vt:lpstr>Objectives</vt:lpstr>
      <vt:lpstr>Tools and Technology</vt:lpstr>
      <vt:lpstr>Tools and Technology (contd..)</vt:lpstr>
      <vt:lpstr>Literature Review</vt:lpstr>
      <vt:lpstr>Literature Review (contd...)</vt:lpstr>
      <vt:lpstr>Literature Review (contd...)</vt:lpstr>
      <vt:lpstr>Literature Review (contd...)</vt:lpstr>
      <vt:lpstr>Methodology</vt:lpstr>
      <vt:lpstr>Methodology (contd..)</vt:lpstr>
      <vt:lpstr>Result and Discussion</vt:lpstr>
      <vt:lpstr>Result and Discussion</vt:lpstr>
      <vt:lpstr>Result and Discussion</vt:lpstr>
      <vt:lpstr>Result and Discussion</vt:lpstr>
      <vt:lpstr>Result and Discussion</vt:lpstr>
      <vt:lpstr>Result and Discussion</vt:lpstr>
      <vt:lpstr>ChatGPT vs Gemini</vt:lpstr>
      <vt:lpstr>ChatGPT vs Gemini</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nainc</cp:lastModifiedBy>
  <cp:revision>217</cp:revision>
  <dcterms:created xsi:type="dcterms:W3CDTF">2022-08-12T06:57:00Z</dcterms:created>
  <dcterms:modified xsi:type="dcterms:W3CDTF">2024-05-15T07:44:09Z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9CD9C675DA784671B52B4C94DA957EFF_13</vt:lpwstr>
  </property>
  <property fmtid="{D5CDD505-2E9C-101B-9397-08002B2CF9AE}" pid="3" name="KSOProductBuildVer">
    <vt:lpwstr>1033-12.2.0.13472</vt:lpwstr>
  </property>
</Properties>
</file>