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58" r:id="rId9"/>
    <p:sldId id="259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80" r:id="rId18"/>
    <p:sldId id="281" r:id="rId19"/>
    <p:sldId id="272" r:id="rId20"/>
    <p:sldId id="274" r:id="rId21"/>
    <p:sldId id="273" r:id="rId22"/>
    <p:sldId id="279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7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6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2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37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02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93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8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7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9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9E8025-1F15-4B8F-9B9B-1FE3A9034C9F}" type="datetimeFigureOut">
              <a:rPr lang="tr-TR" smtClean="0"/>
              <a:t>2.08.2022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AE7618-1E48-49E9-B8EE-A7634A75379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7280" y="748938"/>
            <a:ext cx="10058400" cy="3222172"/>
          </a:xfrm>
        </p:spPr>
        <p:txBody>
          <a:bodyPr>
            <a:normAutofit fontScale="90000"/>
          </a:bodyPr>
          <a:lstStyle/>
          <a:p>
            <a:r>
              <a:rPr lang="tr-TR" sz="6600" dirty="0" err="1" smtClean="0"/>
              <a:t>Pirate</a:t>
            </a:r>
            <a:r>
              <a:rPr lang="tr-TR" sz="6600" dirty="0" smtClean="0"/>
              <a:t> </a:t>
            </a:r>
            <a:r>
              <a:rPr lang="tr-TR" sz="6600" dirty="0" err="1" smtClean="0"/>
              <a:t>Funnel</a:t>
            </a:r>
            <a:r>
              <a:rPr lang="tr-TR" sz="6600" dirty="0" smtClean="0"/>
              <a:t>, </a:t>
            </a:r>
            <a:br>
              <a:rPr lang="tr-TR" sz="6600" dirty="0" smtClean="0"/>
            </a:br>
            <a:r>
              <a:rPr lang="tr-TR" sz="6600" dirty="0" smtClean="0"/>
              <a:t>3A3R </a:t>
            </a:r>
            <a:r>
              <a:rPr lang="tr-TR" sz="6600" dirty="0" err="1" smtClean="0"/>
              <a:t>Metrics</a:t>
            </a:r>
            <a:r>
              <a:rPr lang="tr-TR" sz="6600" dirty="0" smtClean="0"/>
              <a:t/>
            </a:r>
            <a:br>
              <a:rPr lang="tr-TR" sz="6600" dirty="0" smtClean="0"/>
            </a:br>
            <a:r>
              <a:rPr lang="tr-TR" sz="6600" dirty="0" smtClean="0"/>
              <a:t>&amp;</a:t>
            </a:r>
            <a:br>
              <a:rPr lang="tr-TR" sz="6600" dirty="0" smtClean="0"/>
            </a:br>
            <a:r>
              <a:rPr lang="tr-TR" sz="6600" dirty="0" smtClean="0"/>
              <a:t>Machine Learning Application </a:t>
            </a:r>
            <a:endParaRPr lang="tr-TR" sz="6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MUSTAFA Berk bacaksız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8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Machine Learning Applications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65" y="2542950"/>
            <a:ext cx="7443282" cy="3779474"/>
          </a:xfrm>
        </p:spPr>
      </p:pic>
    </p:spTree>
    <p:extLst>
      <p:ext uri="{BB962C8B-B14F-4D97-AF65-F5344CB8AC3E}">
        <p14:creationId xmlns:p14="http://schemas.microsoft.com/office/powerpoint/2010/main" val="15120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 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509838"/>
            <a:ext cx="5343525" cy="2695575"/>
          </a:xfrm>
        </p:spPr>
      </p:pic>
    </p:spTree>
    <p:extLst>
      <p:ext uri="{BB962C8B-B14F-4D97-AF65-F5344CB8AC3E}">
        <p14:creationId xmlns:p14="http://schemas.microsoft.com/office/powerpoint/2010/main" val="5482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Step-1:</a:t>
            </a:r>
            <a:r>
              <a:rPr lang="en-US" dirty="0"/>
              <a:t> Select the number K to decide the number of clusters.</a:t>
            </a:r>
          </a:p>
          <a:p>
            <a:r>
              <a:rPr lang="en-US" b="1" dirty="0"/>
              <a:t>Step-2:</a:t>
            </a:r>
            <a:r>
              <a:rPr lang="en-US" dirty="0"/>
              <a:t> Select random K points or centroids. (It can be other from the input dataset).</a:t>
            </a:r>
          </a:p>
          <a:p>
            <a:r>
              <a:rPr lang="en-US" b="1" dirty="0"/>
              <a:t>Step-3:</a:t>
            </a:r>
            <a:r>
              <a:rPr lang="en-US" dirty="0"/>
              <a:t> Assign each data point to their closest centroid, which will form the predefined K clusters.</a:t>
            </a:r>
          </a:p>
          <a:p>
            <a:r>
              <a:rPr lang="en-US" b="1" dirty="0"/>
              <a:t>Step-4:</a:t>
            </a:r>
            <a:r>
              <a:rPr lang="en-US" dirty="0"/>
              <a:t> Calculate the variance and place a new centroid of each cluster.</a:t>
            </a:r>
          </a:p>
          <a:p>
            <a:r>
              <a:rPr lang="en-US" b="1" dirty="0"/>
              <a:t>Step-5:</a:t>
            </a:r>
            <a:r>
              <a:rPr lang="en-US" dirty="0"/>
              <a:t> Repeat the third steps, which means reassign each </a:t>
            </a:r>
            <a:r>
              <a:rPr lang="en-US" dirty="0" err="1"/>
              <a:t>datapoint</a:t>
            </a:r>
            <a:r>
              <a:rPr lang="en-US" dirty="0"/>
              <a:t> to the new closest centroid of each cluster.</a:t>
            </a:r>
          </a:p>
          <a:p>
            <a:r>
              <a:rPr lang="en-US" b="1" dirty="0"/>
              <a:t>Step-6:</a:t>
            </a:r>
            <a:r>
              <a:rPr lang="en-US" dirty="0"/>
              <a:t> If any reassignment occurs, then go to step-4 else go to FINISH.</a:t>
            </a:r>
          </a:p>
          <a:p>
            <a:r>
              <a:rPr lang="en-US" b="1" dirty="0"/>
              <a:t>Step-7</a:t>
            </a:r>
            <a:r>
              <a:rPr lang="en-US" dirty="0"/>
              <a:t>: The model is ready.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27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–</a:t>
            </a:r>
            <a:r>
              <a:rPr lang="tr-TR" dirty="0" err="1" smtClean="0"/>
              <a:t>Determining</a:t>
            </a:r>
            <a:r>
              <a:rPr lang="tr-TR" dirty="0" smtClean="0"/>
              <a:t> Cluster </a:t>
            </a:r>
            <a:r>
              <a:rPr lang="tr-TR" dirty="0" err="1" smtClean="0"/>
              <a:t>Count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5" y="2142355"/>
            <a:ext cx="9998009" cy="4022725"/>
          </a:xfrm>
        </p:spPr>
      </p:pic>
    </p:spTree>
    <p:extLst>
      <p:ext uri="{BB962C8B-B14F-4D97-AF65-F5344CB8AC3E}">
        <p14:creationId xmlns:p14="http://schemas.microsoft.com/office/powerpoint/2010/main" val="8481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 smtClean="0"/>
              <a:t>Centroids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5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Life Time Value </a:t>
            </a:r>
            <a:r>
              <a:rPr lang="tr-TR" dirty="0" err="1" smtClean="0"/>
              <a:t>Prediction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3680"/>
            <a:ext cx="10058400" cy="3667891"/>
          </a:xfrm>
        </p:spPr>
      </p:pic>
    </p:spTree>
    <p:extLst>
      <p:ext uri="{BB962C8B-B14F-4D97-AF65-F5344CB8AC3E}">
        <p14:creationId xmlns:p14="http://schemas.microsoft.com/office/powerpoint/2010/main" val="4222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02" y="1737360"/>
            <a:ext cx="7948911" cy="4471263"/>
          </a:xfrm>
        </p:spPr>
      </p:pic>
    </p:spTree>
    <p:extLst>
      <p:ext uri="{BB962C8B-B14F-4D97-AF65-F5344CB8AC3E}">
        <p14:creationId xmlns:p14="http://schemas.microsoft.com/office/powerpoint/2010/main" val="29438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Market </a:t>
            </a:r>
            <a:r>
              <a:rPr lang="tr-TR" dirty="0" err="1" smtClean="0"/>
              <a:t>Response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15" y="1846263"/>
            <a:ext cx="6910096" cy="4022725"/>
          </a:xfrm>
        </p:spPr>
      </p:pic>
    </p:spTree>
    <p:extLst>
      <p:ext uri="{BB962C8B-B14F-4D97-AF65-F5344CB8AC3E}">
        <p14:creationId xmlns:p14="http://schemas.microsoft.com/office/powerpoint/2010/main" val="12017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72" y="2119887"/>
            <a:ext cx="10058400" cy="35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r>
              <a:rPr lang="tr-TR" dirty="0"/>
              <a:t> (</a:t>
            </a:r>
            <a:r>
              <a:rPr lang="tr-TR" b="1" dirty="0"/>
              <a:t>Ex</a:t>
            </a:r>
            <a:r>
              <a:rPr lang="tr-TR" dirty="0"/>
              <a:t>treme </a:t>
            </a:r>
            <a:r>
              <a:rPr lang="tr-TR" b="1" dirty="0" err="1"/>
              <a:t>G</a:t>
            </a:r>
            <a:r>
              <a:rPr lang="tr-TR" dirty="0" err="1"/>
              <a:t>radient</a:t>
            </a:r>
            <a:r>
              <a:rPr lang="tr-TR" dirty="0"/>
              <a:t> </a:t>
            </a:r>
            <a:r>
              <a:rPr lang="tr-TR" b="1" dirty="0" err="1"/>
              <a:t>Boost</a:t>
            </a:r>
            <a:r>
              <a:rPr lang="tr-TR" dirty="0" err="1"/>
              <a:t>ing</a:t>
            </a:r>
            <a:r>
              <a:rPr lang="tr-TR" dirty="0"/>
              <a:t>) 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3" y="2194606"/>
            <a:ext cx="10013356" cy="4022725"/>
          </a:xfrm>
        </p:spPr>
      </p:pic>
    </p:spTree>
    <p:extLst>
      <p:ext uri="{BB962C8B-B14F-4D97-AF65-F5344CB8AC3E}">
        <p14:creationId xmlns:p14="http://schemas.microsoft.com/office/powerpoint/2010/main" val="28497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AAARRR Pirate Metrics Framework?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Awareness: How many people have heard of our brand?</a:t>
            </a:r>
          </a:p>
          <a:p>
            <a:r>
              <a:rPr lang="en-US" dirty="0"/>
              <a:t>• Acquisition : How many people have found our company and what we offer?</a:t>
            </a:r>
          </a:p>
          <a:p>
            <a:r>
              <a:rPr lang="en-US" dirty="0"/>
              <a:t>• Activation: How many people take their first important step in their relationship</a:t>
            </a:r>
          </a:p>
          <a:p>
            <a:r>
              <a:rPr lang="en-US" dirty="0"/>
              <a:t>with our brand?</a:t>
            </a:r>
          </a:p>
          <a:p>
            <a:r>
              <a:rPr lang="en-US" dirty="0"/>
              <a:t>• Retention: How many people engage with our company’s solution?</a:t>
            </a:r>
          </a:p>
          <a:p>
            <a:r>
              <a:rPr lang="en-US" dirty="0"/>
              <a:t>• Referral: How many people talk about their experience with our company?</a:t>
            </a:r>
          </a:p>
          <a:p>
            <a:r>
              <a:rPr lang="en-US" dirty="0"/>
              <a:t>• Revenue: How many people become customers?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7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Parallel Computing:</a:t>
            </a:r>
            <a:r>
              <a:rPr lang="en-US" dirty="0"/>
              <a:t> It is enabled with parallel processing (using </a:t>
            </a:r>
            <a:r>
              <a:rPr lang="en-US" dirty="0" err="1"/>
              <a:t>OpenMP</a:t>
            </a:r>
            <a:r>
              <a:rPr lang="en-US" dirty="0"/>
              <a:t>); i.e., when you run </a:t>
            </a:r>
            <a:r>
              <a:rPr lang="en-US" dirty="0" err="1"/>
              <a:t>xgboost</a:t>
            </a:r>
            <a:r>
              <a:rPr lang="en-US" dirty="0"/>
              <a:t>, by default, it would use all the cores of your laptop/machine.</a:t>
            </a:r>
          </a:p>
          <a:p>
            <a:pPr fontAlgn="base"/>
            <a:r>
              <a:rPr lang="en-US" b="1" dirty="0"/>
              <a:t>Regularization:</a:t>
            </a:r>
            <a:r>
              <a:rPr lang="en-US" dirty="0"/>
              <a:t> I believe this is the biggest advantage of </a:t>
            </a:r>
            <a:r>
              <a:rPr lang="en-US" dirty="0" err="1"/>
              <a:t>xgboost</a:t>
            </a:r>
            <a:r>
              <a:rPr lang="en-US" dirty="0"/>
              <a:t>. GBM has no provision for regularization. Regularization is a technique used to avoid overfitting in linear and tree-based models.</a:t>
            </a:r>
          </a:p>
          <a:p>
            <a:pPr fontAlgn="base"/>
            <a:r>
              <a:rPr lang="en-US" b="1" dirty="0"/>
              <a:t>Enabled Cross Validation:</a:t>
            </a:r>
            <a:r>
              <a:rPr lang="en-US" dirty="0"/>
              <a:t> In R, we usually use external packages such as caret and </a:t>
            </a:r>
            <a:r>
              <a:rPr lang="en-US" dirty="0" err="1"/>
              <a:t>mlr</a:t>
            </a:r>
            <a:r>
              <a:rPr lang="en-US" dirty="0"/>
              <a:t> to obtain CV results. But, </a:t>
            </a:r>
            <a:r>
              <a:rPr lang="en-US" dirty="0" err="1"/>
              <a:t>xgboost</a:t>
            </a:r>
            <a:r>
              <a:rPr lang="en-US" dirty="0"/>
              <a:t> is enabled with internal CV function (we’ll see below).</a:t>
            </a:r>
          </a:p>
          <a:p>
            <a:pPr fontAlgn="base"/>
            <a:r>
              <a:rPr lang="en-US" b="1" dirty="0"/>
              <a:t>Missing Values:</a:t>
            </a:r>
            <a:r>
              <a:rPr lang="en-US" dirty="0"/>
              <a:t> </a:t>
            </a:r>
            <a:r>
              <a:rPr lang="en-US" dirty="0" err="1"/>
              <a:t>XGBoost</a:t>
            </a:r>
            <a:r>
              <a:rPr lang="en-US" dirty="0"/>
              <a:t> is designed to handle missing values internally. The missing values are treated in such a manner that if there exists any trend in missing values, it is captured by the model.</a:t>
            </a:r>
          </a:p>
          <a:p>
            <a:pPr fontAlgn="base"/>
            <a:r>
              <a:rPr lang="en-US" b="1" dirty="0"/>
              <a:t>Flexibility:</a:t>
            </a:r>
            <a:r>
              <a:rPr lang="en-US" dirty="0"/>
              <a:t> In addition to regression, classification, and ranking problems, it supports user-defined objective functions also. An objective function is used to measure the performance of the model given a certain set of parameters. Furthermore, it supports user defined evaluation metrics as well.</a:t>
            </a:r>
          </a:p>
          <a:p>
            <a:pPr fontAlgn="base"/>
            <a:r>
              <a:rPr lang="en-US" b="1" dirty="0" err="1"/>
              <a:t>Availability:</a:t>
            </a:r>
            <a:r>
              <a:rPr lang="en-US" dirty="0" err="1"/>
              <a:t>Currently</a:t>
            </a:r>
            <a:r>
              <a:rPr lang="en-US" dirty="0"/>
              <a:t>, it is available for programming languages such as R, Python, Java, Julia, and Scala.</a:t>
            </a:r>
          </a:p>
          <a:p>
            <a:pPr fontAlgn="base"/>
            <a:r>
              <a:rPr lang="en-US" b="1" dirty="0"/>
              <a:t>Save </a:t>
            </a:r>
            <a:r>
              <a:rPr lang="en-US" b="1" dirty="0" err="1"/>
              <a:t>andReload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XGBoost</a:t>
            </a:r>
            <a:r>
              <a:rPr lang="en-US" dirty="0"/>
              <a:t> gives us a feature to save our data matrix </a:t>
            </a:r>
            <a:r>
              <a:rPr lang="en-US" dirty="0" err="1"/>
              <a:t>andmodel</a:t>
            </a:r>
            <a:r>
              <a:rPr lang="en-US" dirty="0"/>
              <a:t> and reload it later. Suppose, we have a large data set, we can simply save the model and use it in future instead of wasting time redoing the computation.</a:t>
            </a:r>
          </a:p>
          <a:p>
            <a:pPr fontAlgn="base"/>
            <a:r>
              <a:rPr lang="en-US" b="1" dirty="0"/>
              <a:t>Tree Pruning:</a:t>
            </a:r>
            <a:r>
              <a:rPr lang="en-US" dirty="0"/>
              <a:t> Unlike GBM, where tree pruning stops once a negative loss is encountered, </a:t>
            </a:r>
            <a:r>
              <a:rPr lang="en-US" dirty="0" err="1"/>
              <a:t>XGBoost</a:t>
            </a:r>
            <a:r>
              <a:rPr lang="en-US" dirty="0"/>
              <a:t> grows the tree </a:t>
            </a:r>
            <a:r>
              <a:rPr lang="en-US" dirty="0" err="1"/>
              <a:t>upto</a:t>
            </a:r>
            <a:r>
              <a:rPr lang="en-US" dirty="0"/>
              <a:t> </a:t>
            </a:r>
            <a:r>
              <a:rPr lang="en-US" dirty="0" err="1"/>
              <a:t>max_depth</a:t>
            </a:r>
            <a:r>
              <a:rPr lang="en-US" dirty="0"/>
              <a:t> and then prune backward until the improvement in loss function is below a threshold.</a:t>
            </a:r>
          </a:p>
        </p:txBody>
      </p:sp>
    </p:spTree>
    <p:extLst>
      <p:ext uri="{BB962C8B-B14F-4D97-AF65-F5344CB8AC3E}">
        <p14:creationId xmlns:p14="http://schemas.microsoft.com/office/powerpoint/2010/main" val="25595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93" y="1828847"/>
            <a:ext cx="10013356" cy="4022725"/>
          </a:xfrm>
        </p:spPr>
      </p:pic>
    </p:spTree>
    <p:extLst>
      <p:ext uri="{BB962C8B-B14F-4D97-AF65-F5344CB8AC3E}">
        <p14:creationId xmlns:p14="http://schemas.microsoft.com/office/powerpoint/2010/main" val="2074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LSTM Model (</a:t>
            </a:r>
            <a:r>
              <a:rPr lang="tr-TR" dirty="0" err="1" smtClean="0"/>
              <a:t>Long</a:t>
            </a:r>
            <a:r>
              <a:rPr lang="tr-TR" dirty="0" smtClean="0"/>
              <a:t> </a:t>
            </a:r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/>
              <a:t> Memory)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74" y="2338252"/>
            <a:ext cx="6638811" cy="3306128"/>
          </a:xfrm>
        </p:spPr>
      </p:pic>
    </p:spTree>
    <p:extLst>
      <p:ext uri="{BB962C8B-B14F-4D97-AF65-F5344CB8AC3E}">
        <p14:creationId xmlns:p14="http://schemas.microsoft.com/office/powerpoint/2010/main" val="20700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Sales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r>
              <a:rPr lang="tr-TR" dirty="0"/>
              <a:t> </a:t>
            </a:r>
            <a:r>
              <a:rPr lang="tr-TR" dirty="0" smtClean="0"/>
              <a:t>– LTSM Model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23" y="1846263"/>
            <a:ext cx="8211679" cy="4022725"/>
          </a:xfrm>
        </p:spPr>
      </p:pic>
    </p:spTree>
    <p:extLst>
      <p:ext uri="{BB962C8B-B14F-4D97-AF65-F5344CB8AC3E}">
        <p14:creationId xmlns:p14="http://schemas.microsoft.com/office/powerpoint/2010/main" val="18688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69" y="1889806"/>
            <a:ext cx="8211679" cy="4022725"/>
          </a:xfrm>
        </p:spPr>
      </p:pic>
    </p:spTree>
    <p:extLst>
      <p:ext uri="{BB962C8B-B14F-4D97-AF65-F5344CB8AC3E}">
        <p14:creationId xmlns:p14="http://schemas.microsoft.com/office/powerpoint/2010/main" val="10097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16" y="1846263"/>
            <a:ext cx="9824093" cy="4022725"/>
          </a:xfrm>
        </p:spPr>
      </p:pic>
    </p:spTree>
    <p:extLst>
      <p:ext uri="{BB962C8B-B14F-4D97-AF65-F5344CB8AC3E}">
        <p14:creationId xmlns:p14="http://schemas.microsoft.com/office/powerpoint/2010/main" val="41294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2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Acquisition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Visitors per channel</a:t>
            </a:r>
          </a:p>
          <a:p>
            <a:r>
              <a:rPr lang="en-US" dirty="0"/>
              <a:t>• Customer acquisition cost</a:t>
            </a:r>
          </a:p>
          <a:p>
            <a:r>
              <a:rPr lang="en-US" dirty="0"/>
              <a:t>• Click-through rate</a:t>
            </a:r>
          </a:p>
          <a:p>
            <a:r>
              <a:rPr lang="en-US" dirty="0"/>
              <a:t>• Cost per click</a:t>
            </a:r>
          </a:p>
          <a:p>
            <a:r>
              <a:rPr lang="en-US" dirty="0"/>
              <a:t>• Conversion rate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Activation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• New </a:t>
            </a:r>
            <a:r>
              <a:rPr lang="tr-TR" dirty="0" err="1"/>
              <a:t>subscribers</a:t>
            </a:r>
            <a:endParaRPr lang="tr-TR" dirty="0"/>
          </a:p>
          <a:p>
            <a:r>
              <a:rPr lang="tr-TR" dirty="0"/>
              <a:t>• New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accounts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Average</a:t>
            </a:r>
            <a:r>
              <a:rPr lang="tr-TR" dirty="0"/>
              <a:t> time on </a:t>
            </a:r>
            <a:r>
              <a:rPr lang="tr-TR" dirty="0" err="1"/>
              <a:t>page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Pages</a:t>
            </a:r>
            <a:r>
              <a:rPr lang="tr-TR" dirty="0"/>
              <a:t>/ </a:t>
            </a:r>
            <a:r>
              <a:rPr lang="tr-TR" dirty="0" err="1"/>
              <a:t>session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Visitors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signup</a:t>
            </a:r>
            <a:r>
              <a:rPr lang="tr-TR" dirty="0"/>
              <a:t> rate</a:t>
            </a:r>
          </a:p>
          <a:p>
            <a:r>
              <a:rPr lang="tr-TR" dirty="0"/>
              <a:t>•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921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Revenue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• </a:t>
            </a:r>
            <a:r>
              <a:rPr lang="tr-TR" dirty="0" err="1"/>
              <a:t>Revenue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channel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Revenue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r>
              <a:rPr lang="tr-TR" dirty="0"/>
              <a:t>• Conversion rate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channel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Revenue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customer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value</a:t>
            </a:r>
            <a:endParaRPr lang="tr-TR" dirty="0"/>
          </a:p>
          <a:p>
            <a:r>
              <a:rPr lang="en-US" dirty="0"/>
              <a:t>• Revenue by new vs. repeat customers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03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Retention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• </a:t>
            </a:r>
            <a:r>
              <a:rPr lang="tr-TR" dirty="0" err="1"/>
              <a:t>Retention</a:t>
            </a:r>
            <a:r>
              <a:rPr lang="tr-TR" dirty="0"/>
              <a:t> rate</a:t>
            </a:r>
          </a:p>
          <a:p>
            <a:r>
              <a:rPr lang="tr-TR" dirty="0"/>
              <a:t>• </a:t>
            </a:r>
            <a:r>
              <a:rPr lang="tr-TR" dirty="0" err="1"/>
              <a:t>Churn</a:t>
            </a:r>
            <a:r>
              <a:rPr lang="tr-TR" dirty="0"/>
              <a:t> rate</a:t>
            </a:r>
          </a:p>
          <a:p>
            <a:r>
              <a:rPr lang="tr-TR" dirty="0"/>
              <a:t>•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Lifetime</a:t>
            </a:r>
            <a:r>
              <a:rPr lang="tr-TR" dirty="0"/>
              <a:t> Value</a:t>
            </a:r>
          </a:p>
          <a:p>
            <a:r>
              <a:rPr lang="tr-TR" dirty="0"/>
              <a:t>• Net </a:t>
            </a:r>
            <a:r>
              <a:rPr lang="tr-TR" dirty="0" err="1"/>
              <a:t>Promoter</a:t>
            </a:r>
            <a:r>
              <a:rPr lang="tr-TR" dirty="0"/>
              <a:t> </a:t>
            </a:r>
            <a:r>
              <a:rPr lang="tr-TR" dirty="0" err="1"/>
              <a:t>Score</a:t>
            </a:r>
            <a:endParaRPr lang="tr-TR" dirty="0"/>
          </a:p>
          <a:p>
            <a:r>
              <a:rPr lang="tr-TR" dirty="0"/>
              <a:t>• Conversion rate</a:t>
            </a:r>
          </a:p>
          <a:p>
            <a:r>
              <a:rPr lang="tr-TR" dirty="0"/>
              <a:t>• </a:t>
            </a:r>
            <a:r>
              <a:rPr lang="tr-TR" dirty="0" err="1"/>
              <a:t>Loyalty</a:t>
            </a:r>
            <a:r>
              <a:rPr lang="tr-TR" dirty="0"/>
              <a:t> program </a:t>
            </a:r>
            <a:r>
              <a:rPr lang="tr-TR" dirty="0" err="1"/>
              <a:t>conversion</a:t>
            </a:r>
            <a:r>
              <a:rPr lang="tr-TR" dirty="0"/>
              <a:t> rate</a:t>
            </a:r>
          </a:p>
          <a:p>
            <a:r>
              <a:rPr lang="tr-TR" dirty="0"/>
              <a:t>•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transactions</a:t>
            </a:r>
            <a:endParaRPr lang="tr-TR" dirty="0"/>
          </a:p>
          <a:p>
            <a:r>
              <a:rPr lang="tr-TR" dirty="0"/>
              <a:t>• </a:t>
            </a:r>
            <a:r>
              <a:rPr lang="tr-TR" dirty="0" err="1"/>
              <a:t>Recency</a:t>
            </a:r>
            <a:r>
              <a:rPr lang="tr-TR" dirty="0"/>
              <a:t>, </a:t>
            </a:r>
            <a:r>
              <a:rPr lang="tr-TR" dirty="0" err="1"/>
              <a:t>Frequency</a:t>
            </a:r>
            <a:r>
              <a:rPr lang="tr-TR" dirty="0"/>
              <a:t>, </a:t>
            </a:r>
            <a:r>
              <a:rPr lang="tr-TR" dirty="0" err="1"/>
              <a:t>Monetary</a:t>
            </a:r>
            <a:r>
              <a:rPr lang="tr-TR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364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Referral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50" y="1737360"/>
            <a:ext cx="59586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Determining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Bottleneck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880" y="1818554"/>
            <a:ext cx="526573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8759</TotalTime>
  <Words>685</Words>
  <Application>Microsoft Office PowerPoint</Application>
  <PresentationFormat>Geniş ekran</PresentationFormat>
  <Paragraphs>66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Wingdings</vt:lpstr>
      <vt:lpstr>Geçmişe bakış</vt:lpstr>
      <vt:lpstr>Pirate Funnel,  3A3R Metrics &amp; Machine Learning Application </vt:lpstr>
      <vt:lpstr>What is AAARRR Pirate Metrics Framework? </vt:lpstr>
      <vt:lpstr>Acquisition</vt:lpstr>
      <vt:lpstr>Activation</vt:lpstr>
      <vt:lpstr>Revenue</vt:lpstr>
      <vt:lpstr>Retention</vt:lpstr>
      <vt:lpstr>Referral</vt:lpstr>
      <vt:lpstr>PowerPoint Sunusu</vt:lpstr>
      <vt:lpstr>Determining the Bottleneck</vt:lpstr>
      <vt:lpstr>Machine Learning Applications</vt:lpstr>
      <vt:lpstr>K Means Algorithm</vt:lpstr>
      <vt:lpstr>PowerPoint Sunusu</vt:lpstr>
      <vt:lpstr>K-Means Algorithm –Determining Cluster Count</vt:lpstr>
      <vt:lpstr>K-Means Algorithm –Determining Centroids</vt:lpstr>
      <vt:lpstr>Life Time Value Prediction</vt:lpstr>
      <vt:lpstr>PowerPoint Sunusu</vt:lpstr>
      <vt:lpstr>Market Response Model</vt:lpstr>
      <vt:lpstr>PowerPoint Sunusu</vt:lpstr>
      <vt:lpstr>XGBoost (Extreme Gradient Boosting) </vt:lpstr>
      <vt:lpstr>PowerPoint Sunusu</vt:lpstr>
      <vt:lpstr>PowerPoint Sunusu</vt:lpstr>
      <vt:lpstr>LSTM Model (Long Short Term Memory)</vt:lpstr>
      <vt:lpstr>Sales Prediction – LTSM Model</vt:lpstr>
      <vt:lpstr>PowerPoint Sunusu</vt:lpstr>
      <vt:lpstr>PowerPoint Sunusu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Pirate Funnel,  3A3R Metrics &amp; Machine Learning Application </dc:title>
  <dc:creator>Asus</dc:creator>
  <cp:lastModifiedBy>Asus</cp:lastModifiedBy>
  <cp:revision>26</cp:revision>
  <dcterms:created xsi:type="dcterms:W3CDTF">2022-07-31T12:43:13Z</dcterms:created>
  <dcterms:modified xsi:type="dcterms:W3CDTF">2022-08-06T19:30:22Z</dcterms:modified>
</cp:coreProperties>
</file>