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E86-9AEE-4E22-AB2D-40A13BB1534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D7F8-2021-4B8A-B78C-2726C13FF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262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E86-9AEE-4E22-AB2D-40A13BB1534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D7F8-2021-4B8A-B78C-2726C13FF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691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E86-9AEE-4E22-AB2D-40A13BB1534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D7F8-2021-4B8A-B78C-2726C13FF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039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E86-9AEE-4E22-AB2D-40A13BB1534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D7F8-2021-4B8A-B78C-2726C13FF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63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E86-9AEE-4E22-AB2D-40A13BB1534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D7F8-2021-4B8A-B78C-2726C13FF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283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E86-9AEE-4E22-AB2D-40A13BB1534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D7F8-2021-4B8A-B78C-2726C13FF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977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E86-9AEE-4E22-AB2D-40A13BB1534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D7F8-2021-4B8A-B78C-2726C13FF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239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E86-9AEE-4E22-AB2D-40A13BB1534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D7F8-2021-4B8A-B78C-2726C13FF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67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E86-9AEE-4E22-AB2D-40A13BB1534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D7F8-2021-4B8A-B78C-2726C13FF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798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E86-9AEE-4E22-AB2D-40A13BB1534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D7F8-2021-4B8A-B78C-2726C13FF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14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E86-9AEE-4E22-AB2D-40A13BB1534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D7F8-2021-4B8A-B78C-2726C13FF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270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F9E86-9AEE-4E22-AB2D-40A13BB1534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CD7F8-2021-4B8A-B78C-2726C13FF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011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programming-languag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list-count-method/" TargetMode="External"/><Relationship Id="rId2" Type="http://schemas.openxmlformats.org/officeDocument/2006/relationships/hyperlink" Target="https://www.geeksforgeeks.org/python-list-index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sum-function-python/" TargetMode="External"/><Relationship Id="rId3" Type="http://schemas.openxmlformats.org/officeDocument/2006/relationships/hyperlink" Target="https://www.geeksforgeeks.org/python-any-function/" TargetMode="External"/><Relationship Id="rId7" Type="http://schemas.openxmlformats.org/officeDocument/2006/relationships/hyperlink" Target="https://www.geeksforgeeks.org/python-min-function/" TargetMode="External"/><Relationship Id="rId2" Type="http://schemas.openxmlformats.org/officeDocument/2006/relationships/hyperlink" Target="https://www.geeksforgeeks.org/python-all-function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python-max-function/" TargetMode="External"/><Relationship Id="rId5" Type="http://schemas.openxmlformats.org/officeDocument/2006/relationships/hyperlink" Target="https://www.geeksforgeeks.org/enumerate-in-python/" TargetMode="External"/><Relationship Id="rId10" Type="http://schemas.openxmlformats.org/officeDocument/2006/relationships/hyperlink" Target="https://www.geeksforgeeks.org/python-tuple-function/" TargetMode="External"/><Relationship Id="rId4" Type="http://schemas.openxmlformats.org/officeDocument/2006/relationships/hyperlink" Target="https://www.geeksforgeeks.org/python-string-length-len/" TargetMode="External"/><Relationship Id="rId9" Type="http://schemas.openxmlformats.org/officeDocument/2006/relationships/hyperlink" Target="https://www.geeksforgeeks.org/sorted-function-pyth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unpacking-a-tuple-in-pytho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52097"/>
          </a:xfrm>
        </p:spPr>
        <p:txBody>
          <a:bodyPr/>
          <a:lstStyle/>
          <a:p>
            <a:r>
              <a:rPr lang="en-US" dirty="0" smtClean="0"/>
              <a:t>Dictionary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660" y="1105469"/>
            <a:ext cx="11750722" cy="5472752"/>
          </a:xfrm>
        </p:spPr>
        <p:txBody>
          <a:bodyPr/>
          <a:lstStyle/>
          <a:p>
            <a:pPr algn="l"/>
            <a:r>
              <a:rPr lang="en-US" b="1" dirty="0"/>
              <a:t>A Python dictionary</a:t>
            </a:r>
            <a:r>
              <a:rPr lang="en-US" dirty="0"/>
              <a:t> is a data structure that stores the value </a:t>
            </a:r>
            <a:r>
              <a:rPr lang="en-US" dirty="0" smtClean="0"/>
              <a:t>in </a:t>
            </a:r>
            <a:r>
              <a:rPr lang="en-US" dirty="0" err="1"/>
              <a:t>key:value</a:t>
            </a:r>
            <a:r>
              <a:rPr lang="en-US" dirty="0"/>
              <a:t> pairs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0568" y="3038647"/>
            <a:ext cx="883991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Example:-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Coding'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‘Thinker'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‘Indrapuri'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9433" y="1930248"/>
            <a:ext cx="8147713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Python Dictionary 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dict_var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{key1 : value1, key2 : value2, …..}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686" y="4330090"/>
            <a:ext cx="117052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i="0" dirty="0" smtClean="0">
                <a:solidFill>
                  <a:srgbClr val="273239"/>
                </a:solidFill>
                <a:effectLst/>
                <a:latin typeface="Nunito"/>
              </a:rPr>
              <a:t>How to Create a Dictionary</a:t>
            </a:r>
          </a:p>
          <a:p>
            <a:pPr fontAlgn="base"/>
            <a:endParaRPr lang="en-US" sz="2400" b="1" i="0" dirty="0" smtClean="0">
              <a:solidFill>
                <a:srgbClr val="273239"/>
              </a:solidFill>
              <a:effectLst/>
              <a:latin typeface="Nunito"/>
            </a:endParaRPr>
          </a:p>
          <a:p>
            <a:pPr algn="just" fontAlgn="base"/>
            <a:r>
              <a:rPr lang="en-US" sz="2400" b="0" i="0" dirty="0" smtClean="0">
                <a:solidFill>
                  <a:srgbClr val="273239"/>
                </a:solidFill>
                <a:effectLst/>
                <a:latin typeface="Nunito"/>
              </a:rPr>
              <a:t>In </a:t>
            </a:r>
            <a:r>
              <a:rPr lang="en-US" sz="2400" b="0" i="0" u="sng" dirty="0" smtClean="0">
                <a:solidFill>
                  <a:srgbClr val="273239"/>
                </a:solidFill>
                <a:effectLst/>
                <a:latin typeface="Nunito"/>
                <a:hlinkClick r:id="rId2"/>
              </a:rPr>
              <a:t>Python</a:t>
            </a:r>
            <a:r>
              <a:rPr lang="en-US" sz="2400" b="0" i="0" dirty="0" smtClean="0">
                <a:solidFill>
                  <a:srgbClr val="273239"/>
                </a:solidFill>
                <a:effectLst/>
                <a:latin typeface="Nunito"/>
              </a:rPr>
              <a:t>, a dictionary can be created by placing a sequence of elements within curly </a:t>
            </a:r>
            <a:r>
              <a:rPr lang="en-US" sz="2400" b="1" i="0" dirty="0" smtClean="0">
                <a:solidFill>
                  <a:srgbClr val="273239"/>
                </a:solidFill>
                <a:effectLst/>
                <a:latin typeface="Nunito"/>
              </a:rPr>
              <a:t>{}</a:t>
            </a:r>
            <a:r>
              <a:rPr lang="en-US" sz="2400" b="0" i="0" dirty="0" smtClean="0">
                <a:solidFill>
                  <a:srgbClr val="273239"/>
                </a:solidFill>
                <a:effectLst/>
                <a:latin typeface="Nunito"/>
              </a:rPr>
              <a:t> braces, separated by a ‘comma’.</a:t>
            </a:r>
          </a:p>
          <a:p>
            <a:pPr algn="just" fontAlgn="base"/>
            <a:r>
              <a:rPr lang="en-US" sz="2400" dirty="0"/>
              <a:t>Values in a dictionary can be of any data type and can be duplicated, whereas keys can’t be repeated and must be </a:t>
            </a:r>
            <a:r>
              <a:rPr lang="en-US" sz="2400" i="1" dirty="0"/>
              <a:t>immutable</a:t>
            </a:r>
            <a:r>
              <a:rPr lang="en-US" sz="2400" dirty="0"/>
              <a:t>. </a:t>
            </a:r>
            <a:endParaRPr lang="en-US" sz="2400" b="0" i="0" dirty="0">
              <a:solidFill>
                <a:srgbClr val="273239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72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52097"/>
          </a:xfrm>
        </p:spPr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151" y="998806"/>
            <a:ext cx="11746523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400" b="1" dirty="0" smtClean="0"/>
              <a:t>Concatenation of </a:t>
            </a:r>
            <a:r>
              <a:rPr lang="en-US" sz="2400" b="1" dirty="0" err="1" smtClean="0"/>
              <a:t>Tuples</a:t>
            </a:r>
            <a:endParaRPr lang="en-US" sz="2400" b="1" dirty="0" smtClean="0"/>
          </a:p>
          <a:p>
            <a:pPr algn="just" fontAlgn="base">
              <a:lnSpc>
                <a:spcPct val="150000"/>
              </a:lnSpc>
            </a:pPr>
            <a:r>
              <a:rPr lang="en-US" sz="2400" dirty="0" smtClean="0"/>
              <a:t>Concatenation of tuple is the process of joining two or more </a:t>
            </a:r>
            <a:r>
              <a:rPr lang="en-US" sz="2400" dirty="0" err="1" smtClean="0"/>
              <a:t>Tuples</a:t>
            </a:r>
            <a:r>
              <a:rPr lang="en-US" sz="2400" dirty="0" smtClean="0"/>
              <a:t>. Concatenation is done by the use of ‘+’ operator. Concatenation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is done always from the end of the original tuple. Other arithmetic operations do not apply on </a:t>
            </a:r>
            <a:r>
              <a:rPr lang="en-US" sz="2400" dirty="0" err="1" smtClean="0"/>
              <a:t>Tuples</a:t>
            </a:r>
            <a:r>
              <a:rPr lang="en-US" sz="2400" dirty="0" smtClean="0"/>
              <a:t>. 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940" t="22203" r="55130" b="54911"/>
          <a:stretch>
            <a:fillRect/>
          </a:stretch>
        </p:blipFill>
        <p:spPr bwMode="auto">
          <a:xfrm>
            <a:off x="2082018" y="3446584"/>
            <a:ext cx="8589301" cy="257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68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52097"/>
          </a:xfrm>
        </p:spPr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5421" y="1097280"/>
            <a:ext cx="11633981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b="1" dirty="0" smtClean="0"/>
              <a:t>Slicing of Tuple</a:t>
            </a:r>
          </a:p>
          <a:p>
            <a:pPr fontAlgn="base">
              <a:lnSpc>
                <a:spcPct val="150000"/>
              </a:lnSpc>
            </a:pPr>
            <a:r>
              <a:rPr lang="en-US" sz="2400" dirty="0" smtClean="0"/>
              <a:t>Slicing of a Tuple is done to fetch a specific range or slice of sub-elements from a Tuple. Slicing can also be done to lists and arrays. Indexing in a list results to fetching a single element whereas Slicing allows to fetch a set of elements. </a:t>
            </a:r>
          </a:p>
          <a:p>
            <a:pPr fontAlgn="base">
              <a:lnSpc>
                <a:spcPct val="150000"/>
              </a:lnSpc>
            </a:pPr>
            <a:r>
              <a:rPr lang="en-US" sz="2400" b="1" dirty="0" smtClean="0"/>
              <a:t>Note-</a:t>
            </a:r>
            <a:r>
              <a:rPr lang="en-US" sz="2400" dirty="0" smtClean="0"/>
              <a:t> Negative Increment values can also be used to reverse the sequence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968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52097"/>
          </a:xfrm>
        </p:spPr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5083" y="1030349"/>
            <a:ext cx="11662117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b="1" dirty="0" smtClean="0"/>
              <a:t>Deleting a Tuple</a:t>
            </a:r>
          </a:p>
          <a:p>
            <a:pPr fontAlgn="base">
              <a:lnSpc>
                <a:spcPct val="150000"/>
              </a:lnSpc>
            </a:pPr>
            <a:r>
              <a:rPr lang="en-US" sz="2400" dirty="0" err="1" smtClean="0"/>
              <a:t>Tuples</a:t>
            </a:r>
            <a:r>
              <a:rPr lang="en-US" sz="2400" dirty="0" smtClean="0"/>
              <a:t> are immutable and hence they do not allow deletion of a part of it. The entire tuple gets deleted by the use of del() method. </a:t>
            </a:r>
          </a:p>
          <a:p>
            <a:pPr fontAlgn="base">
              <a:lnSpc>
                <a:spcPct val="150000"/>
              </a:lnSpc>
            </a:pPr>
            <a:r>
              <a:rPr lang="en-US" sz="2400" b="1" dirty="0" smtClean="0"/>
              <a:t>Note-</a:t>
            </a:r>
            <a:r>
              <a:rPr lang="en-US" sz="2400" dirty="0" smtClean="0"/>
              <a:t> Printing of Tuple after deletion results in an Error.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968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52097"/>
          </a:xfrm>
        </p:spPr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98619" y="1338187"/>
          <a:ext cx="11304174" cy="3291308"/>
        </p:xfrm>
        <a:graphic>
          <a:graphicData uri="http://schemas.openxmlformats.org/drawingml/2006/table">
            <a:tbl>
              <a:tblPr/>
              <a:tblGrid>
                <a:gridCol w="5652087"/>
                <a:gridCol w="5652087"/>
              </a:tblGrid>
              <a:tr h="88067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/>
                        <a:t>Built-in-Method</a:t>
                      </a:r>
                    </a:p>
                  </a:txBody>
                  <a:tcPr marL="38100" marR="381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/>
                        <a:t>Description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2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sng">
                          <a:hlinkClick r:id="rId2"/>
                        </a:rPr>
                        <a:t>index( )</a:t>
                      </a:r>
                      <a:endParaRPr lang="en-US" sz="2400" b="0"/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/>
                        <a:t>Find in the tuple and returns the index of the given value where it’s available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sng">
                          <a:hlinkClick r:id="rId3"/>
                        </a:rPr>
                        <a:t>count( )</a:t>
                      </a:r>
                      <a:endParaRPr lang="en-US" sz="2400" b="0"/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dirty="0"/>
                        <a:t>Returns the frequency of occurrence of a specified value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968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52097"/>
          </a:xfrm>
        </p:spPr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9489" y="1071193"/>
          <a:ext cx="11619914" cy="5638800"/>
        </p:xfrm>
        <a:graphic>
          <a:graphicData uri="http://schemas.openxmlformats.org/drawingml/2006/table">
            <a:tbl>
              <a:tblPr/>
              <a:tblGrid>
                <a:gridCol w="3165231"/>
                <a:gridCol w="8454683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/>
                        <a:t>Built-in Function</a:t>
                      </a:r>
                    </a:p>
                  </a:txBody>
                  <a:tcPr marL="38100" marR="3810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/>
                        <a:t>Description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0" u="sng">
                          <a:hlinkClick r:id="rId2"/>
                        </a:rPr>
                        <a:t>all()</a:t>
                      </a:r>
                      <a:endParaRPr lang="en-US" sz="2800" b="1"/>
                    </a:p>
                  </a:txBody>
                  <a:tcPr marL="38100" marR="38100" marT="47625" marB="47625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/>
                        <a:t>Returns true if all element are true or if tuple is empty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0" u="sng">
                          <a:hlinkClick r:id="rId3"/>
                        </a:rPr>
                        <a:t>any()</a:t>
                      </a:r>
                      <a:endParaRPr lang="en-US" sz="2800" b="1"/>
                    </a:p>
                  </a:txBody>
                  <a:tcPr marL="38100" marR="38100" marT="47625" marB="47625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/>
                        <a:t>return true if any element of the tuple is true. if tuple is empty, return false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0" u="sng">
                          <a:hlinkClick r:id="rId4"/>
                        </a:rPr>
                        <a:t>len()</a:t>
                      </a:r>
                      <a:endParaRPr lang="en-US" sz="2800" b="1"/>
                    </a:p>
                  </a:txBody>
                  <a:tcPr marL="38100" marR="38100" marT="47625" marB="47625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/>
                        <a:t>Returns length of the tuple or size of the tuple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0" u="sng">
                          <a:hlinkClick r:id="rId5"/>
                        </a:rPr>
                        <a:t>enumerate()</a:t>
                      </a:r>
                      <a:endParaRPr lang="en-US" sz="2800" b="1"/>
                    </a:p>
                  </a:txBody>
                  <a:tcPr marL="38100" marR="38100" marT="47625" marB="47625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/>
                        <a:t>Returns enumerate object of tuple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0" u="sng">
                          <a:hlinkClick r:id="rId6"/>
                        </a:rPr>
                        <a:t>max()</a:t>
                      </a:r>
                      <a:endParaRPr lang="en-US" sz="2800" b="1"/>
                    </a:p>
                  </a:txBody>
                  <a:tcPr marL="38100" marR="38100" marT="47625" marB="47625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/>
                        <a:t>return maximum element of given tuple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0" u="sng">
                          <a:hlinkClick r:id="rId7"/>
                        </a:rPr>
                        <a:t>min()</a:t>
                      </a:r>
                      <a:endParaRPr lang="en-US" sz="2800" b="1"/>
                    </a:p>
                  </a:txBody>
                  <a:tcPr marL="38100" marR="38100" marT="47625" marB="47625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/>
                        <a:t>return minimum element of given tuple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0" u="sng">
                          <a:hlinkClick r:id="rId8"/>
                        </a:rPr>
                        <a:t>sum()</a:t>
                      </a:r>
                      <a:endParaRPr lang="en-US" sz="2800" b="1"/>
                    </a:p>
                  </a:txBody>
                  <a:tcPr marL="38100" marR="38100" marT="47625" marB="47625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/>
                        <a:t>Sums up the numbers in the tuple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0" u="sng">
                          <a:hlinkClick r:id="rId9"/>
                        </a:rPr>
                        <a:t>sorted()</a:t>
                      </a:r>
                      <a:endParaRPr lang="en-US" sz="2800" b="1"/>
                    </a:p>
                  </a:txBody>
                  <a:tcPr marL="38100" marR="38100" marT="47625" marB="47625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/>
                        <a:t>input elements in the tuple and return a new sorted list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u="sng">
                          <a:hlinkClick r:id="rId10"/>
                        </a:rPr>
                        <a:t>tuple()</a:t>
                      </a:r>
                      <a:endParaRPr lang="en-US" sz="2800" b="1"/>
                    </a:p>
                  </a:txBody>
                  <a:tcPr marL="38100" marR="38100" marT="47625" marB="47625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/>
                        <a:t>Convert an </a:t>
                      </a:r>
                      <a:r>
                        <a:rPr lang="en-US" sz="2000" b="0" dirty="0" err="1"/>
                        <a:t>iterable</a:t>
                      </a:r>
                      <a:r>
                        <a:rPr lang="en-US" sz="2000" b="0" dirty="0"/>
                        <a:t> to a tuple.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968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52097"/>
          </a:xfrm>
        </p:spPr>
        <p:txBody>
          <a:bodyPr/>
          <a:lstStyle/>
          <a:p>
            <a:r>
              <a:rPr lang="en-US" dirty="0" smtClean="0"/>
              <a:t>Dictionary in Python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9433" y="1146412"/>
            <a:ext cx="11682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b="1" i="0" dirty="0" smtClean="0">
                <a:solidFill>
                  <a:srgbClr val="273239"/>
                </a:solidFill>
                <a:effectLst/>
                <a:latin typeface="Nunito"/>
              </a:rPr>
              <a:t>Adding Elements to a Dictionary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0" i="0" dirty="0" smtClean="0">
                <a:solidFill>
                  <a:srgbClr val="273239"/>
                </a:solidFill>
                <a:effectLst/>
                <a:latin typeface="Nunito"/>
              </a:rPr>
              <a:t>The addition of elements can be done in multiple ways. One value at a time can be added to a Dictionary by defining value along with the key 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>
                <a:solidFill>
                  <a:srgbClr val="273239"/>
                </a:solidFill>
                <a:latin typeface="Nunito"/>
              </a:rPr>
              <a:t>	</a:t>
            </a:r>
            <a:r>
              <a:rPr lang="en-US" sz="2400" dirty="0" smtClean="0">
                <a:solidFill>
                  <a:srgbClr val="273239"/>
                </a:solidFill>
                <a:latin typeface="Nunito"/>
              </a:rPr>
              <a:t>		</a:t>
            </a:r>
            <a:r>
              <a:rPr lang="en-US" sz="2400" b="0" i="0" dirty="0" smtClean="0">
                <a:solidFill>
                  <a:srgbClr val="273239"/>
                </a:solidFill>
                <a:effectLst/>
                <a:latin typeface="Nunito"/>
              </a:rPr>
              <a:t>e.g. </a:t>
            </a:r>
            <a:r>
              <a:rPr lang="en-US" sz="2400" b="0" i="0" dirty="0" err="1" smtClean="0">
                <a:solidFill>
                  <a:srgbClr val="273239"/>
                </a:solidFill>
                <a:effectLst/>
                <a:latin typeface="Nunito"/>
              </a:rPr>
              <a:t>Dict</a:t>
            </a:r>
            <a:r>
              <a:rPr lang="en-US" sz="2400" b="0" i="0" dirty="0" smtClean="0">
                <a:solidFill>
                  <a:srgbClr val="273239"/>
                </a:solidFill>
                <a:effectLst/>
                <a:latin typeface="Nunito"/>
              </a:rPr>
              <a:t>[Key] = ‘Value’.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0" i="0" dirty="0" smtClean="0">
                <a:solidFill>
                  <a:srgbClr val="273239"/>
                </a:solidFill>
                <a:effectLst/>
                <a:latin typeface="Nunito"/>
              </a:rPr>
              <a:t>Updating an existing value in a Dictionary can be done by using the built-in </a:t>
            </a:r>
            <a:r>
              <a:rPr lang="en-US" sz="2400" b="1" i="0" dirty="0" smtClean="0">
                <a:solidFill>
                  <a:srgbClr val="273239"/>
                </a:solidFill>
                <a:effectLst/>
                <a:latin typeface="Nunito"/>
              </a:rPr>
              <a:t>update()</a:t>
            </a:r>
            <a:r>
              <a:rPr lang="en-US" sz="2400" b="0" i="0" dirty="0" smtClean="0">
                <a:solidFill>
                  <a:srgbClr val="273239"/>
                </a:solidFill>
                <a:effectLst/>
                <a:latin typeface="Nunito"/>
              </a:rPr>
              <a:t> method. Nested key values can also be added to an existing Dictionary. 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i="0" dirty="0" smtClean="0">
                <a:solidFill>
                  <a:srgbClr val="273239"/>
                </a:solidFill>
                <a:effectLst/>
                <a:latin typeface="Nunito"/>
              </a:rPr>
              <a:t>Note-</a:t>
            </a:r>
            <a:r>
              <a:rPr lang="en-US" sz="2400" b="0" i="0" dirty="0" smtClean="0">
                <a:solidFill>
                  <a:srgbClr val="273239"/>
                </a:solidFill>
                <a:effectLst/>
                <a:latin typeface="Nunito"/>
              </a:rPr>
              <a:t> While adding a value, if the key-value already exists, the value gets updated otherwise a new Key with the value is added to the Dictionary.</a:t>
            </a:r>
            <a:endParaRPr lang="en-US" sz="2400" b="0" i="0" dirty="0">
              <a:solidFill>
                <a:srgbClr val="273239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20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52097"/>
          </a:xfrm>
        </p:spPr>
        <p:txBody>
          <a:bodyPr/>
          <a:lstStyle/>
          <a:p>
            <a:r>
              <a:rPr lang="en-US" dirty="0" smtClean="0"/>
              <a:t>Dictionary in Python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490" y="1146412"/>
            <a:ext cx="117234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b="1" i="0" dirty="0" smtClean="0">
                <a:solidFill>
                  <a:srgbClr val="273239"/>
                </a:solidFill>
                <a:effectLst/>
                <a:latin typeface="Nunito"/>
              </a:rPr>
              <a:t>Accessing Elements of a Dictionary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0" i="0" dirty="0" smtClean="0">
                <a:solidFill>
                  <a:srgbClr val="273239"/>
                </a:solidFill>
                <a:effectLst/>
                <a:latin typeface="Nunito"/>
              </a:rPr>
              <a:t>To access the items of a dictionary refer to its key name. Key can be used inside square brackets. 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smtClean="0"/>
              <a:t>With the help of </a:t>
            </a:r>
            <a:r>
              <a:rPr lang="en-US" sz="2400" dirty="0"/>
              <a:t> </a:t>
            </a:r>
            <a:r>
              <a:rPr lang="en-US" sz="2400" b="1" dirty="0"/>
              <a:t>get()</a:t>
            </a:r>
            <a:r>
              <a:rPr lang="en-US" sz="2400" dirty="0"/>
              <a:t> method.</a:t>
            </a:r>
            <a:endParaRPr lang="en-US" sz="2400" b="0" i="0" dirty="0" smtClean="0">
              <a:solidFill>
                <a:srgbClr val="273239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14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52097"/>
          </a:xfrm>
        </p:spPr>
        <p:txBody>
          <a:bodyPr/>
          <a:lstStyle/>
          <a:p>
            <a:r>
              <a:rPr lang="en-US" dirty="0" smtClean="0"/>
              <a:t>Dictionary in Python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2140191"/>
              </p:ext>
            </p:extLst>
          </p:nvPr>
        </p:nvGraphicFramePr>
        <p:xfrm>
          <a:off x="1682664" y="3550938"/>
          <a:ext cx="5104255" cy="3088359"/>
        </p:xfrm>
        <a:graphic>
          <a:graphicData uri="http://schemas.openxmlformats.org/drawingml/2006/table">
            <a:tbl>
              <a:tblPr/>
              <a:tblGrid>
                <a:gridCol w="5104255"/>
              </a:tblGrid>
              <a:tr h="308835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 err="1">
                          <a:effectLst/>
                          <a:latin typeface="Consolas" panose="020B0609020204030204" pitchFamily="49" charset="0"/>
                        </a:rPr>
                        <a:t>Dict</a:t>
                      </a:r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 = {'Dict1': {1: 'Geeks'},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      'Dict2': {'Name': 'For'}}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000" b="0" i="0" dirty="0" err="1">
                          <a:effectLst/>
                          <a:latin typeface="Consolas" panose="020B0609020204030204" pitchFamily="49" charset="0"/>
                        </a:rPr>
                        <a:t>Dict</a:t>
                      </a:r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['Dict1'])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000" b="0" i="0" dirty="0" err="1">
                          <a:effectLst/>
                          <a:latin typeface="Consolas" panose="020B0609020204030204" pitchFamily="49" charset="0"/>
                        </a:rPr>
                        <a:t>Dict</a:t>
                      </a:r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['Dict1'][1])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000" b="0" i="0" dirty="0" err="1">
                          <a:effectLst/>
                          <a:latin typeface="Consolas" panose="020B0609020204030204" pitchFamily="49" charset="0"/>
                        </a:rPr>
                        <a:t>Dict</a:t>
                      </a:r>
                      <a:r>
                        <a:rPr lang="en-US" sz="2000" b="0" i="0" dirty="0">
                          <a:effectLst/>
                          <a:latin typeface="Consolas" panose="020B0609020204030204" pitchFamily="49" charset="0"/>
                        </a:rPr>
                        <a:t>['Dict2']['Name']) 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0125" y="743669"/>
            <a:ext cx="11900847" cy="32280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9331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Accessing an Element of a Nested Dictionary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To access the value of any key in the nested dictionary, use indexing [] syntax.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Example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: The code works with nested dictionaries. It first accesses and prints the entire nested dictionary associated with the key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‘Dict1’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. Then, it accesses and prints a specific value by navigating through the nested dictionaries. Finally, it retrieves and prints the value associated with the key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 ‘Name’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 within the nested dictionary under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‘Dict2’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05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52097"/>
          </a:xfrm>
        </p:spPr>
        <p:txBody>
          <a:bodyPr/>
          <a:lstStyle/>
          <a:p>
            <a:r>
              <a:rPr lang="en-US" dirty="0" smtClean="0"/>
              <a:t>Dictionary in Python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8322" y="937357"/>
            <a:ext cx="11828060" cy="279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b="1" i="0" dirty="0" smtClean="0">
                <a:solidFill>
                  <a:srgbClr val="273239"/>
                </a:solidFill>
                <a:effectLst/>
                <a:latin typeface="Nunito"/>
              </a:rPr>
              <a:t>Deleting Elements using ‘del’ Keyword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0" i="0" dirty="0" smtClean="0">
                <a:solidFill>
                  <a:srgbClr val="273239"/>
                </a:solidFill>
                <a:effectLst/>
                <a:latin typeface="Nunito"/>
              </a:rPr>
              <a:t>The items of the dictionary can be deleted by using the del keyword as given below.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i="0" dirty="0" smtClean="0">
                <a:solidFill>
                  <a:srgbClr val="273239"/>
                </a:solidFill>
                <a:effectLst/>
                <a:latin typeface="Nunito"/>
              </a:rPr>
              <a:t>Example</a:t>
            </a:r>
            <a:r>
              <a:rPr lang="en-US" sz="2400" b="0" i="0" dirty="0" smtClean="0">
                <a:solidFill>
                  <a:srgbClr val="273239"/>
                </a:solidFill>
                <a:effectLst/>
                <a:latin typeface="Nunito"/>
              </a:rPr>
              <a:t>: The code defines a dictionary, prints its original content, and then uses the </a:t>
            </a:r>
            <a:r>
              <a:rPr lang="en-US" sz="2400" b="1" i="0" dirty="0" smtClean="0">
                <a:solidFill>
                  <a:srgbClr val="273239"/>
                </a:solidFill>
                <a:effectLst/>
                <a:latin typeface="Nunito"/>
              </a:rPr>
              <a:t>‘del’</a:t>
            </a:r>
            <a:r>
              <a:rPr lang="en-US" sz="2400" b="0" i="0" dirty="0" smtClean="0">
                <a:solidFill>
                  <a:srgbClr val="273239"/>
                </a:solidFill>
                <a:effectLst/>
                <a:latin typeface="Nunito"/>
              </a:rPr>
              <a:t> statement to delete the element associated with key 1. After deletion, it prints the updated dictionary, showing that the specified element has been removed.</a:t>
            </a:r>
            <a:endParaRPr lang="en-US" sz="2400" b="0" i="0" dirty="0">
              <a:solidFill>
                <a:srgbClr val="273239"/>
              </a:solidFill>
              <a:effectLst/>
              <a:latin typeface="Nunito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8174" y="3969046"/>
            <a:ext cx="8980226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'Geeks'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'For'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'Geeks'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"Dictionary ="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 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"Data after deletion Dictionary="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25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52097"/>
          </a:xfrm>
        </p:spPr>
        <p:txBody>
          <a:bodyPr/>
          <a:lstStyle/>
          <a:p>
            <a:r>
              <a:rPr lang="en-US" dirty="0" smtClean="0"/>
              <a:t>Dictionary Methods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4568061"/>
              </p:ext>
            </p:extLst>
          </p:nvPr>
        </p:nvGraphicFramePr>
        <p:xfrm>
          <a:off x="395782" y="1079957"/>
          <a:ext cx="11532360" cy="5520576"/>
        </p:xfrm>
        <a:graphic>
          <a:graphicData uri="http://schemas.openxmlformats.org/drawingml/2006/table">
            <a:tbl>
              <a:tblPr/>
              <a:tblGrid>
                <a:gridCol w="3548420"/>
                <a:gridCol w="7983940"/>
              </a:tblGrid>
              <a:tr h="4411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Method</a:t>
                      </a:r>
                      <a:endParaRPr lang="en-US" sz="1800" b="0" dirty="0">
                        <a:effectLst/>
                      </a:endParaRP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>
                          <a:effectLst/>
                        </a:rPr>
                        <a:t>Description</a:t>
                      </a:r>
                      <a:endParaRPr lang="en-US" sz="1800" b="0">
                        <a:effectLst/>
                      </a:endParaRP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1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dict.clear()</a:t>
                      </a: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Remove all the elements from the dictionary</a:t>
                      </a: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1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dict.copy()</a:t>
                      </a: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Returns a copy of the dictionary</a:t>
                      </a: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1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dict.get(key, default = “None”)</a:t>
                      </a: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 Returns the value of specified key</a:t>
                      </a: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1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dict.items()</a:t>
                      </a: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 Returns a list containing a tuple for each key value pair</a:t>
                      </a: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1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dict.keys()</a:t>
                      </a: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 Returns a list containing dictionary’s keys</a:t>
                      </a: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1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dict.update(dict2)</a:t>
                      </a: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Updates dictionary with specified key-value pairs</a:t>
                      </a: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1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dict.values()</a:t>
                      </a: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 Returns a list of all the values of dictionary</a:t>
                      </a: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1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pop()</a:t>
                      </a: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 Remove the element with specified key</a:t>
                      </a: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1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popItem()</a:t>
                      </a: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Removes the last inserted key-value pair</a:t>
                      </a: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1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 </a:t>
                      </a:r>
                      <a:r>
                        <a:rPr lang="en-US" sz="1800" b="0" dirty="0" err="1">
                          <a:effectLst/>
                        </a:rPr>
                        <a:t>dict.setdefault</a:t>
                      </a:r>
                      <a:r>
                        <a:rPr lang="en-US" sz="1800" b="0" dirty="0">
                          <a:effectLst/>
                        </a:rPr>
                        <a:t>(</a:t>
                      </a:r>
                      <a:r>
                        <a:rPr lang="en-US" sz="1800" b="0" dirty="0" err="1">
                          <a:effectLst/>
                        </a:rPr>
                        <a:t>key,default</a:t>
                      </a:r>
                      <a:r>
                        <a:rPr lang="en-US" sz="1800" b="0" dirty="0">
                          <a:effectLst/>
                        </a:rPr>
                        <a:t>= “None”)</a:t>
                      </a: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set the key to the default value if the key is not specified in the dictionary</a:t>
                      </a: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1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 err="1" smtClean="0">
                          <a:effectLst/>
                        </a:rPr>
                        <a:t>len</a:t>
                      </a:r>
                      <a:r>
                        <a:rPr lang="en-US" sz="1800" b="0" dirty="0" smtClean="0">
                          <a:effectLst/>
                        </a:rPr>
                        <a:t>()</a:t>
                      </a:r>
                      <a:endParaRPr lang="en-US" sz="1800" b="0" dirty="0">
                        <a:effectLst/>
                      </a:endParaRP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 smtClean="0">
                          <a:effectLst/>
                        </a:rPr>
                        <a:t>Return number of pairs in dictionary</a:t>
                      </a:r>
                      <a:endParaRPr lang="en-US" sz="1800" b="0" dirty="0">
                        <a:effectLst/>
                      </a:endParaRPr>
                    </a:p>
                  </a:txBody>
                  <a:tcPr marL="66331" marR="66331" marT="92864" marB="92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968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52097"/>
          </a:xfrm>
        </p:spPr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963" y="1378634"/>
            <a:ext cx="11535508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400" b="1" dirty="0" smtClean="0"/>
              <a:t>Python Tuple </a:t>
            </a:r>
            <a:r>
              <a:rPr lang="en-US" sz="2400" dirty="0" smtClean="0"/>
              <a:t>is a collection of Python Programming objects much like a list. The sequence of values stored in a tuple can be of any type, and they are indexed by integers.  Values of a tuple are syntactically separated by ‘</a:t>
            </a:r>
            <a:r>
              <a:rPr lang="en-US" sz="2400" b="1" dirty="0" smtClean="0"/>
              <a:t>commas</a:t>
            </a:r>
            <a:r>
              <a:rPr lang="en-US" sz="2400" dirty="0" smtClean="0"/>
              <a:t>‘. Although it is not necessary, it is more common to define a tuple by closing the sequence of values in parentheses. This helps in understanding the Python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more easily.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dirty="0" smtClean="0"/>
              <a:t>Creating a Tuple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smtClean="0"/>
              <a:t>In Python Programming,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are created by placing a sequence of values separated by ‘comma’ with or without the use of parentheses for grouping the data sequence.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968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52097"/>
          </a:xfrm>
        </p:spPr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7286" y="1322363"/>
            <a:ext cx="88767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800" b="1" dirty="0" smtClean="0"/>
              <a:t>Python Tuple Operations</a:t>
            </a:r>
          </a:p>
          <a:p>
            <a:pPr fontAlgn="base">
              <a:lnSpc>
                <a:spcPct val="150000"/>
              </a:lnSpc>
            </a:pPr>
            <a:r>
              <a:rPr lang="en-US" sz="2800" dirty="0" smtClean="0"/>
              <a:t>Here, below are the Python tuple operations.</a:t>
            </a:r>
          </a:p>
          <a:p>
            <a:pPr lvl="1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Accessing of Python </a:t>
            </a:r>
            <a:r>
              <a:rPr lang="en-US" sz="2800" dirty="0" err="1" smtClean="0"/>
              <a:t>Tuples</a:t>
            </a:r>
            <a:endParaRPr lang="en-US" sz="2800" dirty="0" smtClean="0"/>
          </a:p>
          <a:p>
            <a:pPr lvl="1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Concatenation of </a:t>
            </a:r>
            <a:r>
              <a:rPr lang="en-US" sz="2800" dirty="0" err="1" smtClean="0"/>
              <a:t>Tuples</a:t>
            </a:r>
            <a:endParaRPr lang="en-US" sz="2800" dirty="0" smtClean="0"/>
          </a:p>
          <a:p>
            <a:pPr lvl="1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Slicing of Tuple</a:t>
            </a:r>
          </a:p>
          <a:p>
            <a:pPr lvl="1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Deleting a Tuple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968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52097"/>
          </a:xfrm>
        </p:spPr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5422" y="1139710"/>
            <a:ext cx="11521440" cy="519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800" b="1" dirty="0" smtClean="0"/>
              <a:t>Accessing of </a:t>
            </a:r>
            <a:r>
              <a:rPr lang="en-US" sz="2800" b="1" dirty="0" err="1" smtClean="0"/>
              <a:t>Tuples</a:t>
            </a:r>
            <a:endParaRPr lang="en-US" sz="2800" b="1" dirty="0" smtClean="0"/>
          </a:p>
          <a:p>
            <a:pPr fontAlgn="base">
              <a:lnSpc>
                <a:spcPct val="150000"/>
              </a:lnSpc>
            </a:pPr>
            <a:r>
              <a:rPr lang="en-US" sz="2800" b="1" dirty="0" smtClean="0"/>
              <a:t>In Python Programming, </a:t>
            </a:r>
            <a:r>
              <a:rPr lang="en-US" sz="2800" b="1" dirty="0" err="1" smtClean="0"/>
              <a:t>Tuples</a:t>
            </a:r>
            <a:r>
              <a:rPr lang="en-US" sz="2800" dirty="0" smtClean="0"/>
              <a:t> are immutable, and usually, they contain a sequence of heterogeneous elements that are accessed via </a:t>
            </a:r>
            <a:r>
              <a:rPr lang="en-US" sz="2800" u="sng" dirty="0" smtClean="0">
                <a:hlinkClick r:id="rId2"/>
              </a:rPr>
              <a:t>unpacking </a:t>
            </a:r>
            <a:r>
              <a:rPr lang="en-US" sz="2800" dirty="0" smtClean="0"/>
              <a:t>or indexing (or even by attribute in the case of named </a:t>
            </a:r>
            <a:r>
              <a:rPr lang="en-US" sz="2800" dirty="0" err="1" smtClean="0"/>
              <a:t>tuples</a:t>
            </a:r>
            <a:r>
              <a:rPr lang="en-US" sz="2800" dirty="0" smtClean="0"/>
              <a:t>). Lists are mutable, and their elements are usually homogeneous and are accessed by iterating over the list.</a:t>
            </a:r>
          </a:p>
          <a:p>
            <a:pPr fontAlgn="base">
              <a:lnSpc>
                <a:spcPct val="150000"/>
              </a:lnSpc>
            </a:pPr>
            <a:r>
              <a:rPr lang="en-US" sz="2800" b="1" dirty="0" smtClean="0"/>
              <a:t>Note: </a:t>
            </a:r>
            <a:r>
              <a:rPr lang="en-US" sz="2800" dirty="0" smtClean="0"/>
              <a:t>In unpacking of tuple number of variables on the left-hand side should be equal to a number of values in given tuple a.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968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617</Words>
  <Application>Microsoft Office PowerPoint</Application>
  <PresentationFormat>Custom</PresentationFormat>
  <Paragraphs>121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Dictionary in Python</vt:lpstr>
      <vt:lpstr>Dictionary in Python</vt:lpstr>
      <vt:lpstr>Dictionary in Python</vt:lpstr>
      <vt:lpstr>Dictionary in Python</vt:lpstr>
      <vt:lpstr>Dictionary in Python</vt:lpstr>
      <vt:lpstr>Dictionary Methods</vt:lpstr>
      <vt:lpstr>Tuples</vt:lpstr>
      <vt:lpstr>Tuples</vt:lpstr>
      <vt:lpstr>Tuples</vt:lpstr>
      <vt:lpstr>Tuples</vt:lpstr>
      <vt:lpstr>Tuples</vt:lpstr>
      <vt:lpstr>Tuples</vt:lpstr>
      <vt:lpstr>Tuples</vt:lpstr>
      <vt:lpstr>Tuples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Food</dc:creator>
  <cp:lastModifiedBy>lenovo</cp:lastModifiedBy>
  <cp:revision>18</cp:revision>
  <dcterms:created xsi:type="dcterms:W3CDTF">2024-06-04T08:01:37Z</dcterms:created>
  <dcterms:modified xsi:type="dcterms:W3CDTF">2024-06-04T12:08:48Z</dcterms:modified>
</cp:coreProperties>
</file>