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9" r:id="rId4"/>
    <p:sldId id="258" r:id="rId5"/>
    <p:sldId id="257" r:id="rId6"/>
    <p:sldId id="262" r:id="rId7"/>
    <p:sldId id="268" r:id="rId8"/>
    <p:sldId id="264" r:id="rId9"/>
    <p:sldId id="265" r:id="rId10"/>
    <p:sldId id="267" r:id="rId11"/>
    <p:sldId id="266" r:id="rId12"/>
    <p:sldId id="269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099A1A-553B-4FC2-BE82-04B6BE642011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C45DE-BFC1-4E1B-83EB-F5136C12D8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305800" cy="1143000"/>
          </a:xfrm>
        </p:spPr>
        <p:txBody>
          <a:bodyPr/>
          <a:lstStyle/>
          <a:p>
            <a:pPr algn="ctr"/>
            <a:r>
              <a:rPr lang="en-US" b="1" dirty="0" smtClean="0"/>
              <a:t>GIPER Instrument Design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Range Resolution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560638" y="2581275"/>
          <a:ext cx="2849562" cy="1455629"/>
        </p:xfrm>
        <a:graphic>
          <a:graphicData uri="http://schemas.openxmlformats.org/presentationml/2006/ole">
            <p:oleObj spid="_x0000_s8194" name="Equation" r:id="rId3" imgW="1168200" imgH="59688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267200" y="4400550"/>
          <a:ext cx="960120" cy="400050"/>
        </p:xfrm>
        <a:graphic>
          <a:graphicData uri="http://schemas.openxmlformats.org/presentationml/2006/ole">
            <p:oleObj spid="_x0000_s8196" name="Equation" r:id="rId4" imgW="457200" imgH="1904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Ground Resolution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209800" y="2514600"/>
          <a:ext cx="3319594" cy="1304926"/>
        </p:xfrm>
        <a:graphic>
          <a:graphicData uri="http://schemas.openxmlformats.org/presentationml/2006/ole">
            <p:oleObj spid="_x0000_s7170" name="Equation" r:id="rId3" imgW="1130040" imgH="44424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209800" y="4724400"/>
          <a:ext cx="3368675" cy="1284287"/>
        </p:xfrm>
        <a:graphic>
          <a:graphicData uri="http://schemas.openxmlformats.org/presentationml/2006/ole">
            <p:oleObj spid="_x0000_s7173" name="Equation" r:id="rId4" imgW="1206360" imgH="4190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0" y="5029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Incoherent scattering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2362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coherent scattering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Fresnel circle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3810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Pulse limited circle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Synthetic Aperture Processing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743199" y="3691847"/>
          <a:ext cx="3429001" cy="1108753"/>
        </p:xfrm>
        <a:graphic>
          <a:graphicData uri="http://schemas.openxmlformats.org/presentationml/2006/ole">
            <p:oleObj spid="_x0000_s28674" name="Equation" r:id="rId3" imgW="93960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4953000"/>
          <a:ext cx="3794760" cy="685800"/>
        </p:xfrm>
        <a:graphic>
          <a:graphicData uri="http://schemas.openxmlformats.org/presentationml/2006/ole">
            <p:oleObj spid="_x0000_s28675" name="Equation" r:id="rId4" imgW="1054080" imgH="1904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2438400"/>
          <a:ext cx="3672840" cy="838200"/>
        </p:xfrm>
        <a:graphic>
          <a:graphicData uri="http://schemas.openxmlformats.org/presentationml/2006/ole">
            <p:oleObj spid="_x0000_s28676" name="Equation" r:id="rId5" imgW="99036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GIPER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2"/>
          <a:ext cx="8382000" cy="4690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Value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Orbit Altitude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200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Km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Centre Frequency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45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MHz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Chirp Bandwidth 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MHz</a:t>
                      </a: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PRF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963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.39Hz</a:t>
                      </a: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Pulse Width 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85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Ice Range Resolution 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.6m</a:t>
                      </a: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Along Track Resolution 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817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Across Track Resolution 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4899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SNR (surface echo) 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26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.9dB</a:t>
                      </a: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Power </a:t>
                      </a:r>
                      <a:endParaRPr kumimoji="0" lang="en-US" sz="1800" b="1" i="1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/>
                </a:tc>
              </a:tr>
              <a:tr h="384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Mass 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Kg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References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3200" b="1" dirty="0" smtClean="0"/>
              <a:t>[1]</a:t>
            </a:r>
            <a:r>
              <a:rPr lang="en-US" dirty="0" smtClean="0"/>
              <a:t> L. </a:t>
            </a:r>
            <a:r>
              <a:rPr lang="en-US" dirty="0" err="1" smtClean="0"/>
              <a:t>Bruzzone</a:t>
            </a:r>
            <a:r>
              <a:rPr lang="en-US" dirty="0" smtClean="0"/>
              <a:t> A. Ferro Angelo </a:t>
            </a:r>
            <a:r>
              <a:rPr lang="en-US" dirty="0" err="1" smtClean="0"/>
              <a:t>Olivieri</a:t>
            </a:r>
            <a:r>
              <a:rPr lang="en-US" dirty="0" smtClean="0"/>
              <a:t> Roberto </a:t>
            </a:r>
            <a:r>
              <a:rPr lang="en-US" dirty="0" err="1" smtClean="0"/>
              <a:t>Seu</a:t>
            </a:r>
            <a:r>
              <a:rPr lang="en-US" dirty="0" smtClean="0"/>
              <a:t> R. </a:t>
            </a:r>
            <a:r>
              <a:rPr lang="en-US" dirty="0" err="1" smtClean="0"/>
              <a:t>Orosei</a:t>
            </a:r>
            <a:r>
              <a:rPr lang="en-US" dirty="0" smtClean="0"/>
              <a:t> G. </a:t>
            </a:r>
            <a:r>
              <a:rPr lang="en-US" dirty="0" err="1" smtClean="0"/>
              <a:t>Alberti</a:t>
            </a:r>
            <a:r>
              <a:rPr lang="en-US" dirty="0" smtClean="0"/>
              <a:t> S. </a:t>
            </a:r>
            <a:r>
              <a:rPr lang="en-US" dirty="0" err="1" smtClean="0"/>
              <a:t>Mattei</a:t>
            </a:r>
            <a:r>
              <a:rPr lang="en-US" dirty="0" smtClean="0"/>
              <a:t> and   C. </a:t>
            </a:r>
            <a:r>
              <a:rPr lang="en-US" dirty="0" err="1" smtClean="0"/>
              <a:t>Catallo</a:t>
            </a:r>
            <a:r>
              <a:rPr lang="en-US" dirty="0" smtClean="0"/>
              <a:t>. “Preliminary performance of Sub-Surface Radar for the EJSM/Laplace Mission.” IEEE </a:t>
            </a:r>
            <a:r>
              <a:rPr lang="en-US" dirty="0" err="1" smtClean="0"/>
              <a:t>Proceddings</a:t>
            </a:r>
            <a:r>
              <a:rPr lang="en-US" dirty="0" smtClean="0"/>
              <a:t> (2009).</a:t>
            </a:r>
          </a:p>
          <a:p>
            <a:pPr>
              <a:buNone/>
            </a:pPr>
            <a:r>
              <a:rPr lang="en-US" sz="3200" b="1" dirty="0" smtClean="0"/>
              <a:t>   [2] </a:t>
            </a:r>
            <a:r>
              <a:rPr lang="en-US" dirty="0" smtClean="0"/>
              <a:t>Giovanni A. Lorenzo B. and et al. “Subsurface Radar Sounding of the </a:t>
            </a:r>
            <a:r>
              <a:rPr lang="en-US" dirty="0" err="1" smtClean="0"/>
              <a:t>JovianMoon</a:t>
            </a:r>
            <a:r>
              <a:rPr lang="en-US" dirty="0" smtClean="0"/>
              <a:t> Ganymede”. In: Proceedings of the IEEE (2011).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Jupiter Radio Emission </a:t>
            </a:r>
            <a:r>
              <a:rPr lang="en-US" sz="4000" b="1" dirty="0" smtClean="0"/>
              <a:t>Spectrum Density</a:t>
            </a:r>
            <a:endParaRPr lang="en-US" sz="4000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683" y="1935163"/>
            <a:ext cx="754263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400121" y="6324600"/>
            <a:ext cx="259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A. Giovanni [2]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GIPER Architecture</a:t>
            </a:r>
            <a:endParaRPr lang="en-US" sz="4000" b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48730"/>
            <a:ext cx="8643664" cy="35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434553" y="6324600"/>
            <a:ext cx="2557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: L. </a:t>
            </a:r>
            <a:r>
              <a:rPr lang="en-US" dirty="0" err="1" smtClean="0"/>
              <a:t>Bruzzone</a:t>
            </a:r>
            <a:r>
              <a:rPr lang="en-US" dirty="0" smtClean="0"/>
              <a:t> 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GIPER Timing Diagram </a:t>
            </a:r>
            <a:endParaRPr lang="en-US" sz="4000" b="1" dirty="0"/>
          </a:p>
        </p:txBody>
      </p:sp>
      <p:pic>
        <p:nvPicPr>
          <p:cNvPr id="3074" name="Picture 2" descr="D:\spacemaster_studies\Lulea\Third Semester\Space Instruments\Project\presentation\PR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77331"/>
            <a:ext cx="8229600" cy="27051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0" y="5334000"/>
            <a:ext cx="3200400" cy="91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60 us ice travel (5 Km)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 85 us pulse width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   10 us safety margin each side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GIPER Operation</a:t>
            </a:r>
            <a:endParaRPr lang="en-US" sz="4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512" y="1935163"/>
            <a:ext cx="655697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00800" y="6400800"/>
            <a:ext cx="259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ource: A. Giovanni [2]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GIPER Link Budget</a:t>
            </a:r>
            <a:endParaRPr lang="en-US" sz="4000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512" y="1935163"/>
            <a:ext cx="655697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724400" y="2362200"/>
            <a:ext cx="0" cy="243840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2362200"/>
            <a:ext cx="0" cy="28194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38800" y="6400800"/>
            <a:ext cx="335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Picture source: A. Giovanni [2]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Attenuation inside Ice</a:t>
            </a:r>
            <a:endParaRPr lang="en-US" sz="4000" b="1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0237" y="1981994"/>
            <a:ext cx="53435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638800" y="6400800"/>
            <a:ext cx="335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Picture source: A. Giovanni [2]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GIPER Link Budget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397125" y="1920875"/>
          <a:ext cx="5070475" cy="2178050"/>
        </p:xfrm>
        <a:graphic>
          <a:graphicData uri="http://schemas.openxmlformats.org/presentationml/2006/ole">
            <p:oleObj spid="_x0000_s5122" name="Equation" r:id="rId3" imgW="1892160" imgH="81252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38400" y="3276600"/>
          <a:ext cx="4800600" cy="777875"/>
        </p:xfrm>
        <a:graphic>
          <a:graphicData uri="http://schemas.openxmlformats.org/presentationml/2006/ole">
            <p:oleObj spid="_x0000_s5124" name="Equation" r:id="rId4" imgW="1726920" imgH="27936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97113" y="4419600"/>
          <a:ext cx="2874962" cy="701675"/>
        </p:xfrm>
        <a:graphic>
          <a:graphicData uri="http://schemas.openxmlformats.org/presentationml/2006/ole">
            <p:oleObj spid="_x0000_s5125" name="Equation" r:id="rId5" imgW="1028520" imgH="2286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362200" y="5486400"/>
          <a:ext cx="2874962" cy="701675"/>
        </p:xfrm>
        <a:graphic>
          <a:graphicData uri="http://schemas.openxmlformats.org/presentationml/2006/ole">
            <p:oleObj spid="_x0000_s5126" name="Equation" r:id="rId6" imgW="102852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0" y="4495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crater/ice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5638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Slush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Signal to Noise Ratio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697163" y="2667000"/>
          <a:ext cx="2116137" cy="2209800"/>
        </p:xfrm>
        <a:graphic>
          <a:graphicData uri="http://schemas.openxmlformats.org/presentationml/2006/ole">
            <p:oleObj spid="_x0000_s6146" name="Equation" r:id="rId3" imgW="863280" imgH="9014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38400" y="1981200"/>
          <a:ext cx="4552950" cy="671512"/>
        </p:xfrm>
        <a:graphic>
          <a:graphicData uri="http://schemas.openxmlformats.org/presentationml/2006/ole">
            <p:oleObj spid="_x0000_s6147" name="Equation" r:id="rId4" imgW="163800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20988" y="3887788"/>
          <a:ext cx="1985962" cy="1208087"/>
        </p:xfrm>
        <a:graphic>
          <a:graphicData uri="http://schemas.openxmlformats.org/presentationml/2006/ole">
            <p:oleObj spid="_x0000_s6148" name="Equation" r:id="rId5" imgW="711000" imgH="39348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733675" y="5233988"/>
          <a:ext cx="2128838" cy="1208087"/>
        </p:xfrm>
        <a:graphic>
          <a:graphicData uri="http://schemas.openxmlformats.org/presentationml/2006/ole">
            <p:oleObj spid="_x0000_s6149" name="Equation" r:id="rId6" imgW="761760" imgH="393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48400" y="4217987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crater/ice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5638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Slush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2971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surface echo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279</TotalTime>
  <Words>239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Flow</vt:lpstr>
      <vt:lpstr>Microsoft Equation 3.0</vt:lpstr>
      <vt:lpstr>Equation</vt:lpstr>
      <vt:lpstr>GIPER Instrument Design</vt:lpstr>
      <vt:lpstr>Jupiter Radio Emission Spectrum Density</vt:lpstr>
      <vt:lpstr>GIPER Architecture</vt:lpstr>
      <vt:lpstr>GIPER Timing Diagram </vt:lpstr>
      <vt:lpstr>GIPER Operation</vt:lpstr>
      <vt:lpstr>GIPER Link Budget</vt:lpstr>
      <vt:lpstr>Attenuation inside Ice</vt:lpstr>
      <vt:lpstr>GIPER Link Budget</vt:lpstr>
      <vt:lpstr>Signal to Noise Ratio</vt:lpstr>
      <vt:lpstr>Range Resolution</vt:lpstr>
      <vt:lpstr>Ground Resolution</vt:lpstr>
      <vt:lpstr>Synthetic Aperture Processing</vt:lpstr>
      <vt:lpstr>GIPER Characteristics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 Design</dc:title>
  <dc:creator>Omair</dc:creator>
  <cp:lastModifiedBy>Omair</cp:lastModifiedBy>
  <cp:revision>66</cp:revision>
  <dcterms:created xsi:type="dcterms:W3CDTF">2012-12-18T21:12:52Z</dcterms:created>
  <dcterms:modified xsi:type="dcterms:W3CDTF">2012-12-19T02:05:26Z</dcterms:modified>
</cp:coreProperties>
</file>