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901D9C-24BA-4CC6-8892-8DC2DDF9C4FF}">
  <a:tblStyle styleId="{25901D9C-24BA-4CC6-8892-8DC2DDF9C4F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22ad213407_0_49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22ad213407_0_49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0b0443e90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0b0443e90_0_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0b0443e90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0b0443e90_0_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0b0443e90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0b0443e90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0b0443e90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0b0443e90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0b0443e90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0b0443e90_0_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b0443e90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b0443e90_0_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b0443e90_0_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b0443e90_0_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0b0443e90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0b0443e90_0_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0b0443e90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0b0443e90_0_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0b0443e90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0b0443e90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bb0b7a4c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4bb0b7a4c5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0b0443e90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0b0443e90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0b0443e90_0_1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0b0443e90_0_1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0b0443e90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0b0443e90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0b0443e90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0b0443e90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b0443e90_0_1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0b0443e90_0_1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b91dc17f4_0_2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b91dc17f4_0_2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0abaf394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0abaf3940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0b0443e90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50b0443e90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0b0443e90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50b0443e90_0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0b0443e90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0b0443e90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0b0443e90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0b0443e90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b0443e90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b0443e90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0b0443e90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0b0443e90_0_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-1" y="6499225"/>
            <a:ext cx="9144002" cy="358776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uni_si_rgb.jpg"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6037" y="261937"/>
            <a:ext cx="1233488" cy="358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2"/>
          <p:cNvCxnSpPr/>
          <p:nvPr/>
        </p:nvCxnSpPr>
        <p:spPr>
          <a:xfrm>
            <a:off x="-1" y="765174"/>
            <a:ext cx="9144002" cy="1589"/>
          </a:xfrm>
          <a:prstGeom prst="straightConnector1">
            <a:avLst/>
          </a:prstGeom>
          <a:noFill/>
          <a:ln cap="flat" cmpd="sng" w="38100">
            <a:solidFill>
              <a:srgbClr val="32735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creen Shot 2016-11-17 at 16.12.39 .png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30" y="194187"/>
            <a:ext cx="1809305" cy="50820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457200" y="1268412"/>
            <a:ext cx="8229600" cy="485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 showMasterSp="0">
  <p:cSld name="Default 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uni_si_rgb.jpg" id="23" name="Google Shape;2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66037" y="261937"/>
            <a:ext cx="1233488" cy="358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Google Shape;24;p4"/>
          <p:cNvCxnSpPr/>
          <p:nvPr/>
        </p:nvCxnSpPr>
        <p:spPr>
          <a:xfrm>
            <a:off x="-1" y="765174"/>
            <a:ext cx="9144002" cy="1589"/>
          </a:xfrm>
          <a:prstGeom prst="straightConnector1">
            <a:avLst/>
          </a:prstGeom>
          <a:noFill/>
          <a:ln cap="flat" cmpd="sng" w="38100">
            <a:solidFill>
              <a:srgbClr val="3273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68412"/>
            <a:ext cx="8229600" cy="485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/>
            </a:lvl9pPr>
          </a:lstStyle>
          <a:p/>
        </p:txBody>
      </p:sp>
      <p:pic>
        <p:nvPicPr>
          <p:cNvPr descr="Screen Shot 2016-11-17 at 16.12.39 .png"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030" y="194187"/>
            <a:ext cx="1809305" cy="50820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1" y="6499225"/>
            <a:ext cx="9144002" cy="358776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6229350"/>
            <a:ext cx="9144002" cy="628650"/>
          </a:xfrm>
          <a:prstGeom prst="rect">
            <a:avLst/>
          </a:prstGeom>
          <a:solidFill>
            <a:srgbClr val="030385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_uni_si_rgb.jpg" id="7" name="Google Shape;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66037" y="261937"/>
            <a:ext cx="1233488" cy="358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8;p1"/>
          <p:cNvCxnSpPr/>
          <p:nvPr/>
        </p:nvCxnSpPr>
        <p:spPr>
          <a:xfrm>
            <a:off x="-1" y="765174"/>
            <a:ext cx="9144002" cy="1589"/>
          </a:xfrm>
          <a:prstGeom prst="straightConnector1">
            <a:avLst/>
          </a:prstGeom>
          <a:noFill/>
          <a:ln cap="flat" cmpd="sng" w="38100">
            <a:solidFill>
              <a:srgbClr val="32735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logo.pdf"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950" y="165100"/>
            <a:ext cx="1727200" cy="52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268412"/>
            <a:ext cx="8229600" cy="4857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  <a:def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74637"/>
            <a:ext cx="82296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413144" y="6404292"/>
            <a:ext cx="273657" cy="26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idx="4294967295" type="title"/>
          </p:nvPr>
        </p:nvSpPr>
        <p:spPr>
          <a:xfrm>
            <a:off x="685800" y="24479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lang="en-US"/>
              <a:t>Ubiquitous Systems Lab</a:t>
            </a:r>
            <a:endParaRPr/>
          </a:p>
        </p:txBody>
      </p:sp>
      <p:sp>
        <p:nvSpPr>
          <p:cNvPr id="34" name="Google Shape;34;p5"/>
          <p:cNvSpPr txBox="1"/>
          <p:nvPr>
            <p:ph idx="4294967295" type="body"/>
          </p:nvPr>
        </p:nvSpPr>
        <p:spPr>
          <a:xfrm>
            <a:off x="1371600" y="2991578"/>
            <a:ext cx="6420000" cy="21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t/>
            </a:r>
            <a:endParaRPr>
              <a:solidFill>
                <a:srgbClr val="89898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1" lang="en-US">
                <a:solidFill>
                  <a:srgbClr val="898989"/>
                </a:solidFill>
              </a:rPr>
              <a:t>Kristof Van Laerhoven</a:t>
            </a:r>
            <a:endParaRPr b="1">
              <a:solidFill>
                <a:srgbClr val="898989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98989"/>
              </a:buClr>
              <a:buSzPts val="3200"/>
              <a:buNone/>
            </a:pPr>
            <a:r>
              <a:rPr b="1" lang="en-US">
                <a:solidFill>
                  <a:srgbClr val="898989"/>
                </a:solidFill>
              </a:rPr>
              <a:t>Part 3</a:t>
            </a:r>
            <a:endParaRPr b="1">
              <a:solidFill>
                <a:srgbClr val="898989"/>
              </a:solidFill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4104338" y="2512935"/>
            <a:ext cx="2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951962" y="5793005"/>
            <a:ext cx="545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170446" lvl="0" marL="17044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*"/>
            </a:pP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u•biq•ui•tous (yoo-bik’wi-t∂s)  </a:t>
            </a:r>
            <a:r>
              <a:rPr b="0" i="1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</a:t>
            </a:r>
            <a:r>
              <a:rPr b="0" i="0" lang="en-US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 Being or seeming to be everywhere at the same time; omnipresent.</a:t>
            </a:r>
            <a:endParaRPr/>
          </a:p>
        </p:txBody>
      </p:sp>
    </p:spTree>
  </p:cSld>
  <p:clrMapOvr>
    <a:masterClrMapping/>
  </p:clrMapOvr>
  <mc:AlternateContent>
    <mc:Choice Requires="p14">
      <p:transition p14:dur="0">
        <p:fade thruBlk="1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Talking to Machines: Prompt Engineering</a:t>
            </a:r>
            <a:endParaRPr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228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360">
                <a:solidFill>
                  <a:schemeClr val="dk1"/>
                </a:solidFill>
              </a:rPr>
              <a:t>Prompts = Instructions for the LLM</a:t>
            </a:r>
            <a:br>
              <a:rPr b="1" lang="en-US" sz="2360">
                <a:solidFill>
                  <a:schemeClr val="dk1"/>
                </a:solidFill>
              </a:rPr>
            </a:br>
            <a:r>
              <a:rPr lang="en-US" sz="2360">
                <a:solidFill>
                  <a:schemeClr val="dk1"/>
                </a:solidFill>
              </a:rPr>
              <a:t> ➔ Tell the model </a:t>
            </a:r>
            <a:r>
              <a:rPr i="1" lang="en-US" sz="2360">
                <a:solidFill>
                  <a:schemeClr val="dk1"/>
                </a:solidFill>
              </a:rPr>
              <a:t>what</a:t>
            </a:r>
            <a:r>
              <a:rPr lang="en-US" sz="2360">
                <a:solidFill>
                  <a:schemeClr val="dk1"/>
                </a:solidFill>
              </a:rPr>
              <a:t> you want and </a:t>
            </a:r>
            <a:r>
              <a:rPr i="1" lang="en-US" sz="2360">
                <a:solidFill>
                  <a:schemeClr val="dk1"/>
                </a:solidFill>
              </a:rPr>
              <a:t>how</a:t>
            </a:r>
            <a:r>
              <a:rPr lang="en-US" sz="2360">
                <a:solidFill>
                  <a:schemeClr val="dk1"/>
                </a:solidFill>
              </a:rPr>
              <a:t> you want it.</a:t>
            </a:r>
            <a:br>
              <a:rPr lang="en-US" sz="2360">
                <a:solidFill>
                  <a:schemeClr val="dk1"/>
                </a:solidFill>
              </a:rPr>
            </a:br>
            <a:endParaRPr sz="2360">
              <a:solidFill>
                <a:schemeClr val="dk1"/>
              </a:solidFill>
            </a:endParaRPr>
          </a:p>
          <a:p>
            <a:pPr indent="-3222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360">
                <a:solidFill>
                  <a:schemeClr val="dk1"/>
                </a:solidFill>
              </a:rPr>
              <a:t>Good prompts:</a:t>
            </a:r>
            <a:br>
              <a:rPr b="1" lang="en-US" sz="2360">
                <a:solidFill>
                  <a:schemeClr val="dk1"/>
                </a:solidFill>
              </a:rPr>
            </a:br>
            <a:endParaRPr b="1" sz="2360">
              <a:solidFill>
                <a:schemeClr val="dk1"/>
              </a:solidFill>
            </a:endParaRPr>
          </a:p>
          <a:p>
            <a:pPr indent="-32228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360">
                <a:solidFill>
                  <a:schemeClr val="dk1"/>
                </a:solidFill>
              </a:rPr>
              <a:t>Clear</a:t>
            </a:r>
            <a:br>
              <a:rPr lang="en-US" sz="2360">
                <a:solidFill>
                  <a:schemeClr val="dk1"/>
                </a:solidFill>
              </a:rPr>
            </a:br>
            <a:endParaRPr sz="2360">
              <a:solidFill>
                <a:schemeClr val="dk1"/>
              </a:solidFill>
            </a:endParaRPr>
          </a:p>
          <a:p>
            <a:pPr indent="-32228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360">
                <a:solidFill>
                  <a:schemeClr val="dk1"/>
                </a:solidFill>
              </a:rPr>
              <a:t>Specific</a:t>
            </a:r>
            <a:br>
              <a:rPr lang="en-US" sz="2360">
                <a:solidFill>
                  <a:schemeClr val="dk1"/>
                </a:solidFill>
              </a:rPr>
            </a:br>
            <a:endParaRPr sz="2360">
              <a:solidFill>
                <a:schemeClr val="dk1"/>
              </a:solidFill>
            </a:endParaRPr>
          </a:p>
          <a:p>
            <a:pPr indent="-32228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360">
                <a:solidFill>
                  <a:schemeClr val="dk1"/>
                </a:solidFill>
              </a:rPr>
              <a:t>Context-rich</a:t>
            </a:r>
            <a:br>
              <a:rPr lang="en-US" sz="2360">
                <a:solidFill>
                  <a:schemeClr val="dk1"/>
                </a:solidFill>
              </a:rPr>
            </a:br>
            <a:endParaRPr sz="2360">
              <a:solidFill>
                <a:schemeClr val="dk1"/>
              </a:solidFill>
            </a:endParaRPr>
          </a:p>
          <a:p>
            <a:pPr indent="-3222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360">
                <a:solidFill>
                  <a:schemeClr val="dk1"/>
                </a:solidFill>
              </a:rPr>
              <a:t>Prompting = Programming with Language</a:t>
            </a:r>
            <a:br>
              <a:rPr b="1" lang="en-US" sz="2360">
                <a:solidFill>
                  <a:schemeClr val="dk1"/>
                </a:solidFill>
              </a:rPr>
            </a:br>
            <a:r>
              <a:rPr lang="en-US" sz="2360">
                <a:solidFill>
                  <a:schemeClr val="dk1"/>
                </a:solidFill>
              </a:rPr>
              <a:t> ➔ You design the system behavior by crafting the right prompt!</a:t>
            </a:r>
            <a:br>
              <a:rPr lang="en-US" sz="2360">
                <a:solidFill>
                  <a:schemeClr val="dk1"/>
                </a:solidFill>
              </a:rPr>
            </a:br>
            <a:endParaRPr sz="2360">
              <a:solidFill>
                <a:schemeClr val="dk1"/>
              </a:solidFill>
            </a:endParaRPr>
          </a:p>
          <a:p>
            <a:pPr indent="-32228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360">
                <a:solidFill>
                  <a:schemeClr val="dk1"/>
                </a:solidFill>
              </a:rPr>
              <a:t>Key Idea:</a:t>
            </a:r>
            <a:br>
              <a:rPr b="1" lang="en-US" sz="2360">
                <a:solidFill>
                  <a:schemeClr val="dk1"/>
                </a:solidFill>
              </a:rPr>
            </a:br>
            <a:r>
              <a:rPr lang="en-US" sz="2360">
                <a:solidFill>
                  <a:schemeClr val="dk1"/>
                </a:solidFill>
              </a:rPr>
              <a:t> ➔ Better prompts → Smarter, more useful systems.</a:t>
            </a:r>
            <a:endParaRPr sz="23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9600"/>
              <a:t>Zero-Shot Prompting: Just Ask!</a:t>
            </a:r>
            <a:endParaRPr sz="9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6208">
                <a:solidFill>
                  <a:schemeClr val="dk1"/>
                </a:solidFill>
              </a:rPr>
              <a:t>Zero-shot = No examples given</a:t>
            </a:r>
            <a:br>
              <a:rPr b="1" lang="en-US" sz="6208">
                <a:solidFill>
                  <a:schemeClr val="dk1"/>
                </a:solidFill>
              </a:rPr>
            </a:br>
            <a:r>
              <a:rPr lang="en-US" sz="6208">
                <a:solidFill>
                  <a:schemeClr val="dk1"/>
                </a:solidFill>
              </a:rPr>
              <a:t> ➔ You simply ask the LLM directly.</a:t>
            </a:r>
            <a:br>
              <a:rPr lang="en-US" sz="6208">
                <a:solidFill>
                  <a:schemeClr val="dk1"/>
                </a:solidFill>
              </a:rPr>
            </a:br>
            <a:endParaRPr sz="6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6208">
                <a:solidFill>
                  <a:schemeClr val="dk1"/>
                </a:solidFill>
              </a:rPr>
              <a:t>When to use:</a:t>
            </a:r>
            <a:br>
              <a:rPr b="1" lang="en-US" sz="6208">
                <a:solidFill>
                  <a:schemeClr val="dk1"/>
                </a:solidFill>
              </a:rPr>
            </a:br>
            <a:endParaRPr b="1" sz="6208">
              <a:solidFill>
                <a:schemeClr val="dk1"/>
              </a:solidFill>
            </a:endParaRPr>
          </a:p>
          <a:p>
            <a:pPr indent="-3271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208">
                <a:solidFill>
                  <a:schemeClr val="dk1"/>
                </a:solidFill>
              </a:rPr>
              <a:t>Simple, well-known tasks</a:t>
            </a:r>
            <a:br>
              <a:rPr lang="en-US" sz="6208">
                <a:solidFill>
                  <a:schemeClr val="dk1"/>
                </a:solidFill>
              </a:rPr>
            </a:br>
            <a:endParaRPr sz="6208">
              <a:solidFill>
                <a:schemeClr val="dk1"/>
              </a:solidFill>
            </a:endParaRPr>
          </a:p>
          <a:p>
            <a:pPr indent="-3271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208">
                <a:solidFill>
                  <a:schemeClr val="dk1"/>
                </a:solidFill>
              </a:rPr>
              <a:t>When expecting a general, reasonable response</a:t>
            </a:r>
            <a:endParaRPr sz="6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208">
                <a:solidFill>
                  <a:schemeClr val="dk1"/>
                </a:solidFill>
              </a:rPr>
              <a:t>Example Prompt:</a:t>
            </a:r>
            <a:br>
              <a:rPr b="1" lang="en-US" sz="6208">
                <a:solidFill>
                  <a:schemeClr val="dk1"/>
                </a:solidFill>
              </a:rPr>
            </a:br>
            <a:endParaRPr b="1" sz="62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6208">
                <a:solidFill>
                  <a:schemeClr val="dk1"/>
                </a:solidFill>
              </a:rPr>
              <a:t> "List three benefits of smart home systems."</a:t>
            </a:r>
            <a:br>
              <a:rPr lang="en-US" sz="6208">
                <a:solidFill>
                  <a:schemeClr val="dk1"/>
                </a:solidFill>
              </a:rPr>
            </a:br>
            <a:endParaRPr sz="6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-US" sz="6208">
                <a:solidFill>
                  <a:schemeClr val="dk1"/>
                </a:solidFill>
              </a:rPr>
              <a:t>Advantages:</a:t>
            </a:r>
            <a:endParaRPr b="1" sz="6208">
              <a:solidFill>
                <a:schemeClr val="dk1"/>
              </a:solidFill>
            </a:endParaRPr>
          </a:p>
          <a:p>
            <a:pPr indent="-3271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208">
                <a:solidFill>
                  <a:schemeClr val="dk1"/>
                </a:solidFill>
              </a:rPr>
              <a:t>Fast and simple</a:t>
            </a:r>
            <a:br>
              <a:rPr lang="en-US" sz="6208">
                <a:solidFill>
                  <a:schemeClr val="dk1"/>
                </a:solidFill>
              </a:rPr>
            </a:br>
            <a:endParaRPr sz="6208">
              <a:solidFill>
                <a:schemeClr val="dk1"/>
              </a:solidFill>
            </a:endParaRPr>
          </a:p>
          <a:p>
            <a:pPr indent="-3271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6208">
                <a:solidFill>
                  <a:schemeClr val="dk1"/>
                </a:solidFill>
              </a:rPr>
              <a:t>Good for general knowledge or reasoning</a:t>
            </a:r>
            <a:endParaRPr sz="62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55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4472"/>
              <a:t>One-Shot Prompting: Show and Tell</a:t>
            </a:r>
            <a:endParaRPr sz="4472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8461"/>
              <a:buFont typeface="Arial"/>
              <a:buNone/>
            </a:pPr>
            <a:r>
              <a:rPr b="1" lang="en-US" sz="2859">
                <a:solidFill>
                  <a:schemeClr val="dk1"/>
                </a:solidFill>
              </a:rPr>
              <a:t>One-shot = Give one example</a:t>
            </a:r>
            <a:br>
              <a:rPr b="1" lang="en-US" sz="2859">
                <a:solidFill>
                  <a:schemeClr val="dk1"/>
                </a:solidFill>
              </a:rPr>
            </a:br>
            <a:r>
              <a:rPr lang="en-US" sz="2859">
                <a:solidFill>
                  <a:schemeClr val="dk1"/>
                </a:solidFill>
              </a:rPr>
              <a:t> ➔ Model learns the pattern you expect.</a:t>
            </a:r>
            <a:br>
              <a:rPr lang="en-US" sz="2859">
                <a:solidFill>
                  <a:schemeClr val="dk1"/>
                </a:solidFill>
              </a:rPr>
            </a:br>
            <a:endParaRPr sz="285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8461"/>
              <a:buFont typeface="Arial"/>
              <a:buNone/>
            </a:pPr>
            <a:r>
              <a:rPr b="1" lang="en-US" sz="2859">
                <a:solidFill>
                  <a:schemeClr val="dk1"/>
                </a:solidFill>
              </a:rPr>
              <a:t>When to use:</a:t>
            </a:r>
            <a:endParaRPr b="1" sz="2859">
              <a:solidFill>
                <a:schemeClr val="dk1"/>
              </a:solidFill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59">
                <a:solidFill>
                  <a:schemeClr val="dk1"/>
                </a:solidFill>
              </a:rPr>
              <a:t>Task is specific or has a special format.</a:t>
            </a:r>
            <a:br>
              <a:rPr lang="en-US" sz="2859">
                <a:solidFill>
                  <a:schemeClr val="dk1"/>
                </a:solidFill>
              </a:rPr>
            </a:br>
            <a:endParaRPr sz="2859">
              <a:solidFill>
                <a:schemeClr val="dk1"/>
              </a:solidFill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59">
                <a:solidFill>
                  <a:schemeClr val="dk1"/>
                </a:solidFill>
              </a:rPr>
              <a:t>You want to steer the LLM to match a style or pattern.</a:t>
            </a:r>
            <a:endParaRPr sz="2859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461"/>
              <a:buFont typeface="Arial"/>
              <a:buNone/>
            </a:pPr>
            <a:r>
              <a:rPr b="1" lang="en-US" sz="2859">
                <a:solidFill>
                  <a:schemeClr val="dk1"/>
                </a:solidFill>
              </a:rPr>
              <a:t>Example Prompt:</a:t>
            </a:r>
            <a:br>
              <a:rPr b="1" lang="en-US" sz="2859">
                <a:solidFill>
                  <a:schemeClr val="dk1"/>
                </a:solidFill>
              </a:rPr>
            </a:br>
            <a:br>
              <a:rPr b="1" lang="en-US" sz="2859">
                <a:solidFill>
                  <a:schemeClr val="dk1"/>
                </a:solidFill>
              </a:rPr>
            </a:br>
            <a:r>
              <a:rPr lang="en-US" sz="2859">
                <a:solidFill>
                  <a:schemeClr val="dk1"/>
                </a:solidFill>
              </a:rPr>
              <a:t> "Example: Germany → Berlin.</a:t>
            </a:r>
            <a:br>
              <a:rPr lang="en-US" sz="2859">
                <a:solidFill>
                  <a:schemeClr val="dk1"/>
                </a:solidFill>
              </a:rPr>
            </a:br>
            <a:r>
              <a:rPr lang="en-US" sz="2859">
                <a:solidFill>
                  <a:schemeClr val="dk1"/>
                </a:solidFill>
              </a:rPr>
              <a:t> Now, France →"</a:t>
            </a:r>
            <a:endParaRPr sz="285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8461"/>
              <a:buFont typeface="Arial"/>
              <a:buNone/>
            </a:pPr>
            <a:r>
              <a:rPr b="1" lang="en-US" sz="2859">
                <a:solidFill>
                  <a:schemeClr val="dk1"/>
                </a:solidFill>
              </a:rPr>
              <a:t>Advantages:</a:t>
            </a:r>
            <a:endParaRPr b="1" sz="2859">
              <a:solidFill>
                <a:schemeClr val="dk1"/>
              </a:solidFill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59">
                <a:solidFill>
                  <a:schemeClr val="dk1"/>
                </a:solidFill>
              </a:rPr>
              <a:t>Adds clarity.</a:t>
            </a:r>
            <a:br>
              <a:rPr lang="en-US" sz="2859">
                <a:solidFill>
                  <a:schemeClr val="dk1"/>
                </a:solidFill>
              </a:rPr>
            </a:br>
            <a:endParaRPr sz="2859">
              <a:solidFill>
                <a:schemeClr val="dk1"/>
              </a:solidFill>
            </a:endParaRPr>
          </a:p>
          <a:p>
            <a:pPr indent="-32848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59">
                <a:solidFill>
                  <a:schemeClr val="dk1"/>
                </a:solidFill>
              </a:rPr>
              <a:t>Reduces misunderstandings.</a:t>
            </a:r>
            <a:endParaRPr sz="285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32500" lnSpcReduction="20000"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7507"/>
              <a:t>Few-Shot Prompting: Teach with Several Examples</a:t>
            </a:r>
            <a:endParaRPr sz="7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597"/>
              <a:buFont typeface="Arial"/>
              <a:buNone/>
            </a:pPr>
            <a:r>
              <a:rPr b="1" lang="en-US" sz="4135">
                <a:solidFill>
                  <a:schemeClr val="dk1"/>
                </a:solidFill>
              </a:rPr>
              <a:t>Few-shot = Provide multiple examples</a:t>
            </a:r>
            <a:br>
              <a:rPr b="1" lang="en-US" sz="4135">
                <a:solidFill>
                  <a:schemeClr val="dk1"/>
                </a:solidFill>
              </a:rPr>
            </a:br>
            <a:r>
              <a:rPr lang="en-US" sz="4135">
                <a:solidFill>
                  <a:schemeClr val="dk1"/>
                </a:solidFill>
              </a:rPr>
              <a:t> ➔ Model learns the task better by seeing a pattern.</a:t>
            </a:r>
            <a:br>
              <a:rPr lang="en-US" sz="4135">
                <a:solidFill>
                  <a:schemeClr val="dk1"/>
                </a:solidFill>
              </a:rPr>
            </a:br>
            <a:endParaRPr sz="41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6597"/>
              <a:buFont typeface="Arial"/>
              <a:buNone/>
            </a:pPr>
            <a:r>
              <a:rPr b="1" lang="en-US" sz="4135">
                <a:solidFill>
                  <a:schemeClr val="dk1"/>
                </a:solidFill>
              </a:rPr>
              <a:t>When to use:</a:t>
            </a:r>
            <a:endParaRPr b="1" sz="4135">
              <a:solidFill>
                <a:schemeClr val="dk1"/>
              </a:solidFill>
            </a:endParaRPr>
          </a:p>
          <a:p>
            <a:pPr indent="-3139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135">
                <a:solidFill>
                  <a:schemeClr val="dk1"/>
                </a:solidFill>
              </a:rPr>
              <a:t>Complex tasks.</a:t>
            </a:r>
            <a:br>
              <a:rPr lang="en-US" sz="4135">
                <a:solidFill>
                  <a:schemeClr val="dk1"/>
                </a:solidFill>
              </a:rPr>
            </a:br>
            <a:endParaRPr sz="4135">
              <a:solidFill>
                <a:schemeClr val="dk1"/>
              </a:solidFill>
            </a:endParaRPr>
          </a:p>
          <a:p>
            <a:pPr indent="-3139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135">
                <a:solidFill>
                  <a:schemeClr val="dk1"/>
                </a:solidFill>
              </a:rPr>
              <a:t>Tasks requiring specific style, format, or reasoning steps.</a:t>
            </a:r>
            <a:endParaRPr sz="41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6597"/>
              <a:buFont typeface="Arial"/>
              <a:buNone/>
            </a:pPr>
            <a:r>
              <a:rPr b="1" lang="en-US" sz="4135">
                <a:solidFill>
                  <a:schemeClr val="dk1"/>
                </a:solidFill>
              </a:rPr>
              <a:t>Example Prompt:</a:t>
            </a:r>
            <a:br>
              <a:rPr b="1" lang="en-US" sz="4135">
                <a:solidFill>
                  <a:schemeClr val="dk1"/>
                </a:solidFill>
              </a:rPr>
            </a:br>
            <a:br>
              <a:rPr b="1" lang="en-US" sz="4135">
                <a:solidFill>
                  <a:schemeClr val="dk1"/>
                </a:solidFill>
              </a:rPr>
            </a:br>
            <a:r>
              <a:rPr lang="en-US" sz="4135">
                <a:solidFill>
                  <a:schemeClr val="dk1"/>
                </a:solidFill>
              </a:rPr>
              <a:t> "Example 1: Germany → Berlin</a:t>
            </a:r>
            <a:br>
              <a:rPr lang="en-US" sz="4135">
                <a:solidFill>
                  <a:schemeClr val="dk1"/>
                </a:solidFill>
              </a:rPr>
            </a:br>
            <a:r>
              <a:rPr lang="en-US" sz="4135">
                <a:solidFill>
                  <a:schemeClr val="dk1"/>
                </a:solidFill>
              </a:rPr>
              <a:t> Example 2: France → Paris</a:t>
            </a:r>
            <a:br>
              <a:rPr lang="en-US" sz="4135">
                <a:solidFill>
                  <a:schemeClr val="dk1"/>
                </a:solidFill>
              </a:rPr>
            </a:br>
            <a:r>
              <a:rPr lang="en-US" sz="4135">
                <a:solidFill>
                  <a:schemeClr val="dk1"/>
                </a:solidFill>
              </a:rPr>
              <a:t> Example 3: Italy → Rome</a:t>
            </a:r>
            <a:br>
              <a:rPr lang="en-US" sz="4135">
                <a:solidFill>
                  <a:schemeClr val="dk1"/>
                </a:solidFill>
              </a:rPr>
            </a:br>
            <a:r>
              <a:rPr lang="en-US" sz="4135">
                <a:solidFill>
                  <a:schemeClr val="dk1"/>
                </a:solidFill>
              </a:rPr>
              <a:t> Now, Spain → ?"</a:t>
            </a:r>
            <a:endParaRPr sz="41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26597"/>
              <a:buFont typeface="Arial"/>
              <a:buNone/>
            </a:pPr>
            <a:r>
              <a:rPr b="1" lang="en-US" sz="4135">
                <a:solidFill>
                  <a:schemeClr val="dk1"/>
                </a:solidFill>
              </a:rPr>
              <a:t>Advantages:</a:t>
            </a:r>
            <a:endParaRPr b="1" sz="4135">
              <a:solidFill>
                <a:schemeClr val="dk1"/>
              </a:solidFill>
            </a:endParaRPr>
          </a:p>
          <a:p>
            <a:pPr indent="-31395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135">
                <a:solidFill>
                  <a:schemeClr val="dk1"/>
                </a:solidFill>
              </a:rPr>
              <a:t>Improves reliability.</a:t>
            </a:r>
            <a:br>
              <a:rPr lang="en-US" sz="4135">
                <a:solidFill>
                  <a:schemeClr val="dk1"/>
                </a:solidFill>
              </a:rPr>
            </a:br>
            <a:endParaRPr sz="4135">
              <a:solidFill>
                <a:schemeClr val="dk1"/>
              </a:solidFill>
            </a:endParaRPr>
          </a:p>
          <a:p>
            <a:pPr indent="-31395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4135">
                <a:solidFill>
                  <a:schemeClr val="dk1"/>
                </a:solidFill>
              </a:rPr>
              <a:t>Reduces randomness in output.</a:t>
            </a:r>
            <a:endParaRPr sz="413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485"/>
              <a:t>Self-Refine: Iterative Improvement with AI</a:t>
            </a:r>
            <a:endParaRPr sz="3485"/>
          </a:p>
          <a:p>
            <a:pPr indent="-32158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091">
                <a:solidFill>
                  <a:schemeClr val="dk1"/>
                </a:solidFill>
              </a:rPr>
              <a:t>Self-Refine = AI improves its own outputs</a:t>
            </a:r>
            <a:br>
              <a:rPr b="1" lang="en-US" sz="2091">
                <a:solidFill>
                  <a:schemeClr val="dk1"/>
                </a:solidFill>
              </a:rPr>
            </a:br>
            <a:r>
              <a:rPr lang="en-US" sz="2091">
                <a:solidFill>
                  <a:schemeClr val="dk1"/>
                </a:solidFill>
              </a:rPr>
              <a:t> ➔ Generates an answer, critiques it, and revises.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091">
                <a:solidFill>
                  <a:schemeClr val="dk1"/>
                </a:solidFill>
              </a:rPr>
              <a:t>Process:</a:t>
            </a:r>
            <a:endParaRPr b="1"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091">
                <a:solidFill>
                  <a:schemeClr val="dk1"/>
                </a:solidFill>
              </a:rPr>
              <a:t>Initial attempt</a:t>
            </a:r>
            <a:r>
              <a:rPr lang="en-US" sz="2091">
                <a:solidFill>
                  <a:schemeClr val="dk1"/>
                </a:solidFill>
              </a:rPr>
              <a:t> (first output)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091">
                <a:solidFill>
                  <a:schemeClr val="dk1"/>
                </a:solidFill>
              </a:rPr>
              <a:t>Self-feedback</a:t>
            </a:r>
            <a:r>
              <a:rPr lang="en-US" sz="2091">
                <a:solidFill>
                  <a:schemeClr val="dk1"/>
                </a:solidFill>
              </a:rPr>
              <a:t> (identify issues)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-US" sz="2091">
                <a:solidFill>
                  <a:schemeClr val="dk1"/>
                </a:solidFill>
              </a:rPr>
              <a:t>Revision</a:t>
            </a:r>
            <a:r>
              <a:rPr lang="en-US" sz="2091">
                <a:solidFill>
                  <a:schemeClr val="dk1"/>
                </a:solidFill>
              </a:rPr>
              <a:t> (improve the answer)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091">
                <a:solidFill>
                  <a:schemeClr val="dk1"/>
                </a:solidFill>
              </a:rPr>
              <a:t>Why it matters:</a:t>
            </a:r>
            <a:endParaRPr b="1"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091">
                <a:solidFill>
                  <a:schemeClr val="dk1"/>
                </a:solidFill>
              </a:rPr>
              <a:t>Better quality over time.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091">
                <a:solidFill>
                  <a:schemeClr val="dk1"/>
                </a:solidFill>
              </a:rPr>
              <a:t>Reduces human correction needed.</a:t>
            </a:r>
            <a:br>
              <a:rPr lang="en-US" sz="2091">
                <a:solidFill>
                  <a:schemeClr val="dk1"/>
                </a:solidFill>
              </a:rPr>
            </a:br>
            <a:endParaRPr sz="2091">
              <a:solidFill>
                <a:schemeClr val="dk1"/>
              </a:solidFill>
            </a:endParaRPr>
          </a:p>
          <a:p>
            <a:pPr indent="-32158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2091">
                <a:solidFill>
                  <a:schemeClr val="dk1"/>
                </a:solidFill>
              </a:rPr>
              <a:t>Applies to:</a:t>
            </a:r>
            <a:endParaRPr b="1" sz="2091">
              <a:solidFill>
                <a:schemeClr val="dk1"/>
              </a:solidFill>
            </a:endParaRPr>
          </a:p>
          <a:p>
            <a:pPr indent="-321586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2091">
                <a:solidFill>
                  <a:schemeClr val="dk1"/>
                </a:solidFill>
              </a:rPr>
              <a:t>Writing, coding, reasoning, task planning.</a:t>
            </a:r>
            <a:endParaRPr sz="20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/>
              <a:t>How Self-Refine Works in Practice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 1: Task Definition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Give the model a clear task.</a:t>
            </a:r>
            <a:br>
              <a:rPr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</a:t>
            </a:r>
            <a:r>
              <a:rPr i="1" lang="en-US" sz="1600">
                <a:solidFill>
                  <a:schemeClr val="dk1"/>
                </a:solidFill>
              </a:rPr>
              <a:t>Example: "Suggest improvements to this Python code."</a:t>
            </a:r>
            <a:br>
              <a:rPr i="1" lang="en-US" sz="1600">
                <a:solidFill>
                  <a:schemeClr val="dk1"/>
                </a:solidFill>
              </a:rPr>
            </a:b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 2: Model Critiques Its Own Output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Lists problems, inefficiencies, or risks.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Step 3: Model Revises Based on Its Own Feedback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Produces an improved version.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Result: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Higher-quality solutions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Less manual correction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/>
              <a:t>Solving Big Problems Step-by-Step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Divide and Conquer = Break big tasks into smaller subtasks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LLM plans out the pieces before solving.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Process: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Ask model to </a:t>
            </a:r>
            <a:r>
              <a:rPr b="1" lang="en-US" sz="1600">
                <a:solidFill>
                  <a:schemeClr val="dk1"/>
                </a:solidFill>
              </a:rPr>
              <a:t>list subproblems</a:t>
            </a:r>
            <a:r>
              <a:rPr lang="en-US" sz="1600">
                <a:solidFill>
                  <a:schemeClr val="dk1"/>
                </a:solidFill>
              </a:rPr>
              <a:t>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Solve</a:t>
            </a:r>
            <a:r>
              <a:rPr lang="en-US" sz="1600">
                <a:solidFill>
                  <a:schemeClr val="dk1"/>
                </a:solidFill>
              </a:rPr>
              <a:t> each subproblem individually.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US" sz="1600">
                <a:solidFill>
                  <a:schemeClr val="dk1"/>
                </a:solidFill>
              </a:rPr>
              <a:t>Combine</a:t>
            </a:r>
            <a:r>
              <a:rPr lang="en-US" sz="1600">
                <a:solidFill>
                  <a:schemeClr val="dk1"/>
                </a:solidFill>
              </a:rPr>
              <a:t> the solutions into a final answer.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Why it matters: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Tackles complex tasks systematically.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Reduces mistakes by focusing on smaller goals.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485"/>
              <a:t>Step-by-Step Reasoning with LLMs</a:t>
            </a:r>
            <a:endParaRPr sz="3485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5222"/>
              <a:buFont typeface="Arial"/>
              <a:buNone/>
            </a:pPr>
            <a:r>
              <a:rPr b="1" lang="en-US" sz="1991">
                <a:solidFill>
                  <a:schemeClr val="dk1"/>
                </a:solidFill>
              </a:rPr>
              <a:t>Chain-of-Thought = Prompt the model to show its reasoning steps</a:t>
            </a:r>
            <a:br>
              <a:rPr b="1" lang="en-US" sz="1991">
                <a:solidFill>
                  <a:schemeClr val="dk1"/>
                </a:solidFill>
              </a:rPr>
            </a:br>
            <a:r>
              <a:rPr lang="en-US" sz="1991">
                <a:solidFill>
                  <a:schemeClr val="dk1"/>
                </a:solidFill>
              </a:rPr>
              <a:t> ➔ Not just the answer — the </a:t>
            </a:r>
            <a:r>
              <a:rPr i="1" lang="en-US" sz="1991">
                <a:solidFill>
                  <a:schemeClr val="dk1"/>
                </a:solidFill>
              </a:rPr>
              <a:t>thinking process</a:t>
            </a:r>
            <a:r>
              <a:rPr lang="en-US" sz="1991">
                <a:solidFill>
                  <a:schemeClr val="dk1"/>
                </a:solidFill>
              </a:rPr>
              <a:t>.</a:t>
            </a:r>
            <a:br>
              <a:rPr lang="en-US" sz="1991">
                <a:solidFill>
                  <a:schemeClr val="dk1"/>
                </a:solidFill>
              </a:rPr>
            </a:br>
            <a:endParaRPr sz="19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5222"/>
              <a:buFont typeface="Arial"/>
              <a:buNone/>
            </a:pPr>
            <a:r>
              <a:rPr b="1" lang="en-US" sz="1991">
                <a:solidFill>
                  <a:schemeClr val="dk1"/>
                </a:solidFill>
              </a:rPr>
              <a:t>How it works:</a:t>
            </a:r>
            <a:endParaRPr b="1" sz="1991">
              <a:solidFill>
                <a:schemeClr val="dk1"/>
              </a:solidFill>
            </a:endParaRPr>
          </a:p>
          <a:p>
            <a:pPr indent="-3171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91">
                <a:solidFill>
                  <a:schemeClr val="dk1"/>
                </a:solidFill>
              </a:rPr>
              <a:t>Ask the model to explain </a:t>
            </a:r>
            <a:r>
              <a:rPr b="1" lang="en-US" sz="1991">
                <a:solidFill>
                  <a:schemeClr val="dk1"/>
                </a:solidFill>
              </a:rPr>
              <a:t>how</a:t>
            </a:r>
            <a:r>
              <a:rPr lang="en-US" sz="1991">
                <a:solidFill>
                  <a:schemeClr val="dk1"/>
                </a:solidFill>
              </a:rPr>
              <a:t> it reaches a conclusion.</a:t>
            </a:r>
            <a:br>
              <a:rPr lang="en-US" sz="1991">
                <a:solidFill>
                  <a:schemeClr val="dk1"/>
                </a:solidFill>
              </a:rPr>
            </a:br>
            <a:endParaRPr sz="1991">
              <a:solidFill>
                <a:schemeClr val="dk1"/>
              </a:solidFill>
            </a:endParaRPr>
          </a:p>
          <a:p>
            <a:pPr indent="-3171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91">
                <a:solidFill>
                  <a:schemeClr val="dk1"/>
                </a:solidFill>
              </a:rPr>
              <a:t>Model reasons out loud before giving a final answer.</a:t>
            </a:r>
            <a:br>
              <a:rPr lang="en-US" sz="1991">
                <a:solidFill>
                  <a:schemeClr val="dk1"/>
                </a:solidFill>
              </a:rPr>
            </a:br>
            <a:endParaRPr sz="199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222"/>
              <a:buFont typeface="Arial"/>
              <a:buNone/>
            </a:pPr>
            <a:r>
              <a:rPr b="1" lang="en-US" sz="1991">
                <a:solidFill>
                  <a:schemeClr val="dk1"/>
                </a:solidFill>
              </a:rPr>
              <a:t>Why it matters:</a:t>
            </a:r>
            <a:endParaRPr b="1" sz="1991">
              <a:solidFill>
                <a:schemeClr val="dk1"/>
              </a:solidFill>
            </a:endParaRPr>
          </a:p>
          <a:p>
            <a:pPr indent="-3171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91">
                <a:solidFill>
                  <a:schemeClr val="dk1"/>
                </a:solidFill>
              </a:rPr>
              <a:t>More transparent decision-making.</a:t>
            </a:r>
            <a:br>
              <a:rPr lang="en-US" sz="1991">
                <a:solidFill>
                  <a:schemeClr val="dk1"/>
                </a:solidFill>
              </a:rPr>
            </a:br>
            <a:endParaRPr sz="1991">
              <a:solidFill>
                <a:schemeClr val="dk1"/>
              </a:solidFill>
            </a:endParaRPr>
          </a:p>
          <a:p>
            <a:pPr indent="-3171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91">
                <a:solidFill>
                  <a:schemeClr val="dk1"/>
                </a:solidFill>
              </a:rPr>
              <a:t>Easier to spot and fix mistakes.</a:t>
            </a:r>
            <a:br>
              <a:rPr lang="en-US" sz="1991">
                <a:solidFill>
                  <a:schemeClr val="dk1"/>
                </a:solidFill>
              </a:rPr>
            </a:br>
            <a:endParaRPr sz="199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222"/>
              <a:buFont typeface="Arial"/>
              <a:buNone/>
            </a:pPr>
            <a:r>
              <a:rPr b="1" lang="en-US" sz="1991">
                <a:solidFill>
                  <a:schemeClr val="dk1"/>
                </a:solidFill>
              </a:rPr>
              <a:t>Useful for:</a:t>
            </a:r>
            <a:endParaRPr b="1" sz="1991">
              <a:solidFill>
                <a:schemeClr val="dk1"/>
              </a:solidFill>
            </a:endParaRPr>
          </a:p>
          <a:p>
            <a:pPr indent="-31714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991">
                <a:solidFill>
                  <a:schemeClr val="dk1"/>
                </a:solidFill>
              </a:rPr>
              <a:t>Complex logic, calculations, problem-solving.</a:t>
            </a:r>
            <a:endParaRPr sz="199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47500" lnSpcReduction="20000"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US" sz="5094"/>
              <a:t>Feeding the Model Useful Background Information</a:t>
            </a:r>
            <a:endParaRPr sz="5094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77"/>
              <a:buFont typeface="Arial"/>
              <a:buNone/>
            </a:pPr>
            <a:r>
              <a:rPr b="1" lang="en-US" sz="2601">
                <a:solidFill>
                  <a:schemeClr val="dk1"/>
                </a:solidFill>
              </a:rPr>
              <a:t>Prompting with Knowledge = Give extra context before asking</a:t>
            </a:r>
            <a:br>
              <a:rPr b="1" lang="en-US" sz="2601">
                <a:solidFill>
                  <a:schemeClr val="dk1"/>
                </a:solidFill>
              </a:rPr>
            </a:br>
            <a:r>
              <a:rPr lang="en-US" sz="2601">
                <a:solidFill>
                  <a:schemeClr val="dk1"/>
                </a:solidFill>
              </a:rPr>
              <a:t> ➔ Embed facts, documents, or examples inside the prompt.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2601">
                <a:solidFill>
                  <a:schemeClr val="dk1"/>
                </a:solidFill>
              </a:rPr>
              <a:t>Why do it?</a:t>
            </a:r>
            <a:endParaRPr b="1"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Guides the model toward better, more informed answers.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Reduces errors from missing information.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77"/>
              <a:buFont typeface="Arial"/>
              <a:buNone/>
            </a:pPr>
            <a:r>
              <a:rPr b="1" lang="en-US" sz="2601">
                <a:solidFill>
                  <a:schemeClr val="dk1"/>
                </a:solidFill>
              </a:rPr>
              <a:t>Examples of sources:</a:t>
            </a:r>
            <a:endParaRPr b="1"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Wikipedia summaries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Previous reports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Technical manuals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-3070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601">
                <a:solidFill>
                  <a:schemeClr val="dk1"/>
                </a:solidFill>
              </a:rPr>
              <a:t>User manuals or FAQs</a:t>
            </a:r>
            <a:br>
              <a:rPr lang="en-US" sz="2601">
                <a:solidFill>
                  <a:schemeClr val="dk1"/>
                </a:solidFill>
              </a:rPr>
            </a:br>
            <a:endParaRPr sz="260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2277"/>
              <a:buFont typeface="Arial"/>
              <a:buNone/>
            </a:pPr>
            <a:r>
              <a:rPr b="1" lang="en-US" sz="2601">
                <a:solidFill>
                  <a:schemeClr val="dk1"/>
                </a:solidFill>
              </a:rPr>
              <a:t>Key Idea:</a:t>
            </a:r>
            <a:br>
              <a:rPr b="1" lang="en-US" sz="2601">
                <a:solidFill>
                  <a:schemeClr val="dk1"/>
                </a:solidFill>
              </a:rPr>
            </a:br>
            <a:r>
              <a:rPr lang="en-US" sz="2601">
                <a:solidFill>
                  <a:schemeClr val="dk1"/>
                </a:solidFill>
              </a:rPr>
              <a:t> ➔ The model answers based only on what you feed it!</a:t>
            </a:r>
            <a:endParaRPr sz="260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659"/>
              <a:t>When the AI Creates Knowledge on Demand</a:t>
            </a:r>
            <a:endParaRPr sz="2659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b="1" lang="en-US" sz="1608">
                <a:solidFill>
                  <a:schemeClr val="dk1"/>
                </a:solidFill>
              </a:rPr>
              <a:t>Knowledge Generation Prompting = Ask AI to invent useful background</a:t>
            </a:r>
            <a:br>
              <a:rPr b="1" lang="en-US" sz="1608">
                <a:solidFill>
                  <a:schemeClr val="dk1"/>
                </a:solidFill>
              </a:rPr>
            </a:br>
            <a:r>
              <a:rPr lang="en-US" sz="1608">
                <a:solidFill>
                  <a:schemeClr val="dk1"/>
                </a:solidFill>
              </a:rPr>
              <a:t> ➔ Fill in missing facts, steps, or examples creatively.</a:t>
            </a:r>
            <a:br>
              <a:rPr lang="en-US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b="1" lang="en-US" sz="1608">
                <a:solidFill>
                  <a:schemeClr val="dk1"/>
                </a:solidFill>
              </a:rPr>
              <a:t>Why use it?</a:t>
            </a:r>
            <a:endParaRPr b="1" sz="1608">
              <a:solidFill>
                <a:schemeClr val="dk1"/>
              </a:solidFill>
            </a:endParaRPr>
          </a:p>
          <a:p>
            <a:pPr indent="-3230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608">
                <a:solidFill>
                  <a:schemeClr val="dk1"/>
                </a:solidFill>
              </a:rPr>
              <a:t>Solve gaps when real data is unavailable.</a:t>
            </a:r>
            <a:br>
              <a:rPr lang="en-US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-3230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608">
                <a:solidFill>
                  <a:schemeClr val="dk1"/>
                </a:solidFill>
              </a:rPr>
              <a:t>Brainstorm new ideas, scenarios, or designs.</a:t>
            </a:r>
            <a:br>
              <a:rPr lang="en-US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b="1" lang="en-US" sz="1608">
                <a:solidFill>
                  <a:schemeClr val="dk1"/>
                </a:solidFill>
              </a:rPr>
              <a:t>Examples:</a:t>
            </a:r>
            <a:endParaRPr b="1" sz="1608">
              <a:solidFill>
                <a:schemeClr val="dk1"/>
              </a:solidFill>
            </a:endParaRPr>
          </a:p>
          <a:p>
            <a:pPr indent="-323056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608">
                <a:solidFill>
                  <a:schemeClr val="dk1"/>
                </a:solidFill>
              </a:rPr>
              <a:t>"Imagine features for a future smart city."</a:t>
            </a:r>
            <a:br>
              <a:rPr lang="en-US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-323056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608">
                <a:solidFill>
                  <a:schemeClr val="dk1"/>
                </a:solidFill>
              </a:rPr>
              <a:t>"Suggest possible problems with a wearable device."</a:t>
            </a:r>
            <a:br>
              <a:rPr lang="en-US" sz="1608">
                <a:solidFill>
                  <a:schemeClr val="dk1"/>
                </a:solidFill>
              </a:rPr>
            </a:b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403"/>
              <a:buFont typeface="Arial"/>
              <a:buNone/>
            </a:pPr>
            <a:r>
              <a:rPr b="1" lang="en-US" sz="1608">
                <a:solidFill>
                  <a:schemeClr val="dk1"/>
                </a:solidFill>
              </a:rPr>
              <a:t>Key Caution:</a:t>
            </a:r>
            <a:br>
              <a:rPr b="1" lang="en-US" sz="1608">
                <a:solidFill>
                  <a:schemeClr val="dk1"/>
                </a:solidFill>
              </a:rPr>
            </a:br>
            <a:r>
              <a:rPr lang="en-US" sz="1608">
                <a:solidFill>
                  <a:schemeClr val="dk1"/>
                </a:solidFill>
              </a:rPr>
              <a:t> ➔ Validate critical information — AI can hallucinate!</a:t>
            </a:r>
            <a:endParaRPr sz="16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8998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Homework 2 Grading Rubric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2" name="Google Shape;42;p6"/>
          <p:cNvGraphicFramePr/>
          <p:nvPr/>
        </p:nvGraphicFramePr>
        <p:xfrm>
          <a:off x="114300" y="135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{25901D9C-24BA-4CC6-8892-8DC2DDF9C4FF}</a:tableStyleId>
              </a:tblPr>
              <a:tblGrid>
                <a:gridCol w="1339500"/>
                <a:gridCol w="2971425"/>
                <a:gridCol w="2065850"/>
                <a:gridCol w="2065850"/>
                <a:gridCol w="499950"/>
              </a:tblGrid>
              <a:tr h="499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Criterion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Excellent (full points)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Good (partial points)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Needs Improvement (low points)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Points</a:t>
                      </a:r>
                      <a:endParaRPr b="1" sz="1100"/>
                    </a:p>
                  </a:txBody>
                  <a:tcPr marT="91425" marB="91425" marR="91425" marL="91425"/>
                </a:tc>
              </a:tr>
              <a:tr h="12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Task Completion (5 pts)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All required features fully implemented and working correctly (Time/date display, button interaction, swipe interaction, intervals, sensor reading). (5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Most required features implemented correctly, minor issues. (3-4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Many required features incomplete or significant errors. (0-2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__ / 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Code Quality and Readability (2 pts)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Clean, organized, readable code structure; includes helpful comments. (2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Code generally clear but somewhat disorganized or minimally commented. (1 pt)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Poorly structured or difficult-to-read code; lacks comments or readability. (0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__ /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04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Visual Presentation (2 pts)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Simulator app visually appealing, clearly organized, and easy to understand. (2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 understandable but visual clarity or aesthetics could improve. (1 pt)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Visually unclear, difficult to understand or interact with. (0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__ /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8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Creativity (1 pt)</a:t>
                      </a:r>
                      <a:endParaRPr b="1"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Demonstrates originality, creativity, or unique ideas beyond basic task requirements. (1 pt)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Shows some creativity or original thinking, but limited. (0.5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Minimal or no creativity evident; straightforward implementation only. (0 pts)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__ / 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/>
              <a:t>Let the AI Help You Write Better Prompts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Meta-Prompting = Prompting the AI to create prompts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Use AI to design detailed instructions for specific tasks.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Why use it?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Saves time crafting complex prompts.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Generates professional-quality task descriptions.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Example: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"Create a detailed prompt to design a wearable that tracks mood."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Key Benefit: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AI helps structure your ideas better before you even start!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3840"/>
              <a:t>Bringing It All Together: A Smart Thermostat Advisor</a:t>
            </a:r>
            <a:endParaRPr sz="3840"/>
          </a:p>
          <a:p>
            <a:pPr indent="-3057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944">
                <a:solidFill>
                  <a:schemeClr val="dk1"/>
                </a:solidFill>
              </a:rPr>
              <a:t>Sensors/Input:</a:t>
            </a:r>
            <a:br>
              <a:rPr b="1" lang="en-US" sz="1944">
                <a:solidFill>
                  <a:schemeClr val="dk1"/>
                </a:solidFill>
              </a:rPr>
            </a:br>
            <a:endParaRPr b="1"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Room temperature</a:t>
            </a:r>
            <a:endParaRPr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Humidity level</a:t>
            </a:r>
            <a:endParaRPr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Time of day</a:t>
            </a:r>
            <a:br>
              <a:rPr lang="en-US" sz="1944">
                <a:solidFill>
                  <a:schemeClr val="dk1"/>
                </a:solidFill>
              </a:rPr>
            </a:br>
            <a:endParaRPr sz="1944">
              <a:solidFill>
                <a:schemeClr val="dk1"/>
              </a:solidFill>
            </a:endParaRPr>
          </a:p>
          <a:p>
            <a:pPr indent="-3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944">
                <a:solidFill>
                  <a:schemeClr val="dk1"/>
                </a:solidFill>
              </a:rPr>
              <a:t>Local LLM Reasoning:</a:t>
            </a:r>
            <a:br>
              <a:rPr b="1" lang="en-US" sz="1944">
                <a:solidFill>
                  <a:schemeClr val="dk1"/>
                </a:solidFill>
              </a:rPr>
            </a:br>
            <a:endParaRPr b="1"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Analyze comfort vs. energy efficiency.</a:t>
            </a:r>
            <a:endParaRPr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Suggest actions ("lower heating", "open window").</a:t>
            </a:r>
            <a:br>
              <a:rPr lang="en-US" sz="1944">
                <a:solidFill>
                  <a:schemeClr val="dk1"/>
                </a:solidFill>
              </a:rPr>
            </a:br>
            <a:endParaRPr sz="1944">
              <a:solidFill>
                <a:schemeClr val="dk1"/>
              </a:solidFill>
            </a:endParaRPr>
          </a:p>
          <a:p>
            <a:pPr indent="-3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944">
                <a:solidFill>
                  <a:schemeClr val="dk1"/>
                </a:solidFill>
              </a:rPr>
              <a:t>Output/Action:</a:t>
            </a:r>
            <a:br>
              <a:rPr b="1" lang="en-US" sz="1944">
                <a:solidFill>
                  <a:schemeClr val="dk1"/>
                </a:solidFill>
              </a:rPr>
            </a:br>
            <a:endParaRPr b="1"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Notify user with recommendation.</a:t>
            </a:r>
            <a:endParaRPr sz="1944">
              <a:solidFill>
                <a:schemeClr val="dk1"/>
              </a:solidFill>
            </a:endParaRPr>
          </a:p>
          <a:p>
            <a:pPr indent="-30576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US" sz="1944">
                <a:solidFill>
                  <a:schemeClr val="dk1"/>
                </a:solidFill>
              </a:rPr>
              <a:t>Or adjust thermostat settings automatically.</a:t>
            </a:r>
            <a:br>
              <a:rPr lang="en-US" sz="1944">
                <a:solidFill>
                  <a:schemeClr val="dk1"/>
                </a:solidFill>
              </a:rPr>
            </a:br>
            <a:endParaRPr sz="1944">
              <a:solidFill>
                <a:schemeClr val="dk1"/>
              </a:solidFill>
            </a:endParaRPr>
          </a:p>
          <a:p>
            <a:pPr indent="-3057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US" sz="1944">
                <a:solidFill>
                  <a:schemeClr val="dk1"/>
                </a:solidFill>
              </a:rPr>
              <a:t>Prompt Example:</a:t>
            </a:r>
            <a:br>
              <a:rPr b="1" lang="en-US" sz="1944">
                <a:solidFill>
                  <a:schemeClr val="dk1"/>
                </a:solidFill>
              </a:rPr>
            </a:br>
            <a:br>
              <a:rPr b="1" lang="en-US" sz="1944">
                <a:solidFill>
                  <a:schemeClr val="dk1"/>
                </a:solidFill>
              </a:rPr>
            </a:br>
            <a:r>
              <a:rPr lang="en-US" sz="1944">
                <a:solidFill>
                  <a:schemeClr val="dk1"/>
                </a:solidFill>
              </a:rPr>
              <a:t> "Given 20°C room temperature and 65% humidity at 11 PM, suggest if user should open window, adjust heating, or do nothing."</a:t>
            </a:r>
            <a:endParaRPr sz="194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 title="Bildschirmfoto vom 2025-04-28 15-17-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6052"/>
            <a:ext cx="9144001" cy="498589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1043775" y="1333925"/>
            <a:ext cx="2170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40000"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6200"/>
              <a:t>Linking Sensors, LLMs, and Interfaces</a:t>
            </a:r>
            <a:endParaRPr sz="62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49467"/>
              <a:buFont typeface="Arial"/>
              <a:buNone/>
            </a:pPr>
            <a:r>
              <a:rPr b="1" lang="en-US" sz="2223">
                <a:solidFill>
                  <a:schemeClr val="dk1"/>
                </a:solidFill>
              </a:rPr>
              <a:t>Basic Flow:</a:t>
            </a:r>
            <a:endParaRPr b="1"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23">
                <a:solidFill>
                  <a:schemeClr val="dk1"/>
                </a:solidFill>
              </a:rPr>
              <a:t>Sensor/Input → Collect data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23">
                <a:solidFill>
                  <a:schemeClr val="dk1"/>
                </a:solidFill>
              </a:rPr>
              <a:t>Frontend → Send input to Local LLM server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23">
                <a:solidFill>
                  <a:schemeClr val="dk1"/>
                </a:solidFill>
              </a:rPr>
              <a:t>Local LLM → Reason and respond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sz="2223">
                <a:solidFill>
                  <a:schemeClr val="dk1"/>
                </a:solidFill>
              </a:rPr>
              <a:t>Frontend → Show output to user or trigger action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467"/>
              <a:buFont typeface="Arial"/>
              <a:buNone/>
            </a:pPr>
            <a:r>
              <a:rPr b="1" lang="en-US" sz="2223">
                <a:solidFill>
                  <a:schemeClr val="dk1"/>
                </a:solidFill>
              </a:rPr>
              <a:t>Technical Overview:</a:t>
            </a:r>
            <a:endParaRPr b="1"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23">
                <a:solidFill>
                  <a:schemeClr val="dk1"/>
                </a:solidFill>
              </a:rPr>
              <a:t>Use </a:t>
            </a:r>
            <a:r>
              <a:rPr b="1" lang="en-US" sz="2223">
                <a:solidFill>
                  <a:schemeClr val="dk1"/>
                </a:solidFill>
              </a:rPr>
              <a:t>HTTP POST requests</a:t>
            </a:r>
            <a:r>
              <a:rPr lang="en-US" sz="2223">
                <a:solidFill>
                  <a:schemeClr val="dk1"/>
                </a:solidFill>
              </a:rPr>
              <a:t> (simple web calls).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23">
                <a:solidFill>
                  <a:schemeClr val="dk1"/>
                </a:solidFill>
              </a:rPr>
              <a:t>Local server address example:</a:t>
            </a:r>
            <a:br>
              <a:rPr lang="en-US" sz="2223">
                <a:solidFill>
                  <a:schemeClr val="dk1"/>
                </a:solidFill>
              </a:rPr>
            </a:br>
            <a:br>
              <a:rPr lang="en-US" sz="2223">
                <a:solidFill>
                  <a:schemeClr val="dk1"/>
                </a:solidFill>
              </a:rPr>
            </a:br>
            <a:r>
              <a:rPr lang="en-US" sz="2223">
                <a:solidFill>
                  <a:schemeClr val="dk1"/>
                </a:solidFill>
              </a:rPr>
              <a:t> </a:t>
            </a:r>
            <a:r>
              <a:rPr lang="en-US" sz="2223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http://localhost:1234/v1/chat/completions</a:t>
            </a:r>
            <a:endParaRPr sz="2223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467"/>
              <a:buFont typeface="Arial"/>
              <a:buNone/>
            </a:pPr>
            <a:r>
              <a:rPr b="1" lang="en-US" sz="2223">
                <a:solidFill>
                  <a:schemeClr val="dk1"/>
                </a:solidFill>
              </a:rPr>
              <a:t>Data Format:</a:t>
            </a:r>
            <a:endParaRPr b="1"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23">
                <a:solidFill>
                  <a:schemeClr val="dk1"/>
                </a:solidFill>
              </a:rPr>
              <a:t>JSON (easy to read/write)</a:t>
            </a:r>
            <a:br>
              <a:rPr lang="en-US" sz="2223">
                <a:solidFill>
                  <a:schemeClr val="dk1"/>
                </a:solidFill>
              </a:rPr>
            </a:br>
            <a:endParaRPr sz="2223">
              <a:solidFill>
                <a:schemeClr val="dk1"/>
              </a:solidFill>
            </a:endParaRPr>
          </a:p>
          <a:p>
            <a:pPr indent="-28508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223">
                <a:solidFill>
                  <a:schemeClr val="dk1"/>
                </a:solidFill>
              </a:rPr>
              <a:t>Includes </a:t>
            </a:r>
            <a:r>
              <a:rPr b="1" lang="en-US" sz="2223">
                <a:solidFill>
                  <a:schemeClr val="dk1"/>
                </a:solidFill>
              </a:rPr>
              <a:t>prompt</a:t>
            </a:r>
            <a:r>
              <a:rPr lang="en-US" sz="2223">
                <a:solidFill>
                  <a:schemeClr val="dk1"/>
                </a:solidFill>
              </a:rPr>
              <a:t>, </a:t>
            </a:r>
            <a:r>
              <a:rPr b="1" lang="en-US" sz="2223">
                <a:solidFill>
                  <a:schemeClr val="dk1"/>
                </a:solidFill>
              </a:rPr>
              <a:t>model</a:t>
            </a:r>
            <a:r>
              <a:rPr lang="en-US" sz="2223">
                <a:solidFill>
                  <a:schemeClr val="dk1"/>
                </a:solidFill>
              </a:rPr>
              <a:t>, and </a:t>
            </a:r>
            <a:r>
              <a:rPr b="1" lang="en-US" sz="2223">
                <a:solidFill>
                  <a:schemeClr val="dk1"/>
                </a:solidFill>
              </a:rPr>
              <a:t>input data</a:t>
            </a:r>
            <a:br>
              <a:rPr b="1" lang="en-US" sz="2223">
                <a:solidFill>
                  <a:schemeClr val="dk1"/>
                </a:solidFill>
              </a:rPr>
            </a:br>
            <a:endParaRPr b="1" sz="2223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9467"/>
              <a:buFont typeface="Arial"/>
              <a:buNone/>
            </a:pPr>
            <a:r>
              <a:rPr b="1" lang="en-US" sz="2223">
                <a:solidFill>
                  <a:schemeClr val="dk1"/>
                </a:solidFill>
              </a:rPr>
              <a:t>Key:</a:t>
            </a:r>
            <a:br>
              <a:rPr b="1" lang="en-US" sz="2223">
                <a:solidFill>
                  <a:schemeClr val="dk1"/>
                </a:solidFill>
              </a:rPr>
            </a:br>
            <a:r>
              <a:rPr lang="en-US" sz="2223">
                <a:solidFill>
                  <a:schemeClr val="dk1"/>
                </a:solidFill>
              </a:rPr>
              <a:t> ➔ Treat your local LLM like a smart API!</a:t>
            </a:r>
            <a:endParaRPr sz="222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400"/>
              <a:t>What to Watch Out For When Building Thinking Systems</a:t>
            </a:r>
            <a:endParaRPr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Bad or Vague Prompts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Leads to unpredictable, useless, or wrong outputs.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Overtrusting AI Outputs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AI can sound convincing even when it’s wrong — always validate critical results!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Latency and Slow Responses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Local LLMs may be slower on limited hardware — design for short, clear interactions.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Privacy and Data Leaks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Even local systems need to carefully manage sensitive user data.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Lack of User Control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Smart systems should </a:t>
            </a:r>
            <a:r>
              <a:rPr i="1" lang="en-US" sz="1600">
                <a:solidFill>
                  <a:schemeClr val="dk1"/>
                </a:solidFill>
              </a:rPr>
              <a:t>suggest</a:t>
            </a:r>
            <a:r>
              <a:rPr lang="en-US" sz="1600">
                <a:solidFill>
                  <a:schemeClr val="dk1"/>
                </a:solidFill>
              </a:rPr>
              <a:t>, not </a:t>
            </a:r>
            <a:r>
              <a:rPr i="1" lang="en-US" sz="1600">
                <a:solidFill>
                  <a:schemeClr val="dk1"/>
                </a:solidFill>
              </a:rPr>
              <a:t>force</a:t>
            </a:r>
            <a:r>
              <a:rPr lang="en-US" sz="1600">
                <a:solidFill>
                  <a:schemeClr val="dk1"/>
                </a:solidFill>
              </a:rPr>
              <a:t> actions.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/>
              <a:t>Homework</a:t>
            </a:r>
            <a:br>
              <a:rPr lang="en-US"/>
            </a:br>
            <a:r>
              <a:rPr lang="en-US" sz="1100">
                <a:solidFill>
                  <a:schemeClr val="dk1"/>
                </a:solidFill>
              </a:rPr>
              <a:t>Build Your Own Thinking Ubiquitous System!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</a:rPr>
              <a:t>Application Requirements: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Design and prototype a simple "thinking" system using a local LLM.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Simulate </a:t>
            </a:r>
            <a:r>
              <a:rPr b="1" lang="en-US" sz="1100">
                <a:solidFill>
                  <a:schemeClr val="dk1"/>
                </a:solidFill>
              </a:rPr>
              <a:t>at least one sensor input</a:t>
            </a:r>
            <a:r>
              <a:rPr lang="en-US" sz="1100">
                <a:solidFill>
                  <a:schemeClr val="dk1"/>
                </a:solidFill>
              </a:rPr>
              <a:t> (or user input).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Use </a:t>
            </a:r>
            <a:r>
              <a:rPr b="1" lang="en-US" sz="1100">
                <a:solidFill>
                  <a:schemeClr val="dk1"/>
                </a:solidFill>
              </a:rPr>
              <a:t>prompt engineering</a:t>
            </a:r>
            <a:r>
              <a:rPr lang="en-US" sz="1100">
                <a:solidFill>
                  <a:schemeClr val="dk1"/>
                </a:solidFill>
              </a:rPr>
              <a:t> to reason about the input.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Show </a:t>
            </a:r>
            <a:r>
              <a:rPr b="1" lang="en-US" sz="1100">
                <a:solidFill>
                  <a:schemeClr val="dk1"/>
                </a:solidFill>
              </a:rPr>
              <a:t>clear output</a:t>
            </a:r>
            <a:r>
              <a:rPr lang="en-US" sz="1100">
                <a:solidFill>
                  <a:schemeClr val="dk1"/>
                </a:solidFill>
              </a:rPr>
              <a:t> (notification, advice, action suggestion).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Tools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LM Studio or Ollama (local LLMs)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HTML + JavaScript frontend (or Python Flask backend)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You have to submit a presentation showing: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Working prototype demo (screenshots or video).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1100">
                <a:solidFill>
                  <a:schemeClr val="dk1"/>
                </a:solidFill>
              </a:rPr>
              <a:t>Short explanation of your prompt logic.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Creating Ubiquitous Systems That Think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Ubiquitous Computing</a:t>
            </a:r>
            <a:r>
              <a:rPr lang="en-US" sz="1700">
                <a:solidFill>
                  <a:schemeClr val="dk1"/>
                </a:solidFill>
              </a:rPr>
              <a:t>: Technology embedded everywhere in everyday life.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	</a:t>
            </a:r>
            <a:endParaRPr sz="17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Next Step</a:t>
            </a:r>
            <a:r>
              <a:rPr lang="en-US" sz="1700">
                <a:solidFill>
                  <a:schemeClr val="dk1"/>
                </a:solidFill>
              </a:rPr>
              <a:t>: Ubiquitous systems that </a:t>
            </a:r>
            <a:r>
              <a:rPr i="1" lang="en-US" sz="1700">
                <a:solidFill>
                  <a:schemeClr val="dk1"/>
                </a:solidFill>
              </a:rPr>
              <a:t>reason</a:t>
            </a:r>
            <a:r>
              <a:rPr lang="en-US" sz="1700">
                <a:solidFill>
                  <a:schemeClr val="dk1"/>
                </a:solidFill>
              </a:rPr>
              <a:t>, </a:t>
            </a:r>
            <a:r>
              <a:rPr i="1" lang="en-US" sz="1700">
                <a:solidFill>
                  <a:schemeClr val="dk1"/>
                </a:solidFill>
              </a:rPr>
              <a:t>adapt</a:t>
            </a:r>
            <a:r>
              <a:rPr lang="en-US" sz="1700">
                <a:solidFill>
                  <a:schemeClr val="dk1"/>
                </a:solidFill>
              </a:rPr>
              <a:t>, and </a:t>
            </a:r>
            <a:r>
              <a:rPr i="1" lang="en-US" sz="1700">
                <a:solidFill>
                  <a:schemeClr val="dk1"/>
                </a:solidFill>
              </a:rPr>
              <a:t>respond intelligently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fontScale="77500"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Real-World Examples of "Thinking" Ubiquitous Systems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446"/>
              <a:buFont typeface="Arial"/>
              <a:buNone/>
            </a:pPr>
            <a:r>
              <a:rPr b="1" lang="en-US" sz="2180">
                <a:solidFill>
                  <a:schemeClr val="dk1"/>
                </a:solidFill>
              </a:rPr>
              <a:t>Smart Home Assistants</a:t>
            </a:r>
            <a:r>
              <a:rPr lang="en-US" sz="2180">
                <a:solidFill>
                  <a:schemeClr val="dk1"/>
                </a:solidFill>
              </a:rPr>
              <a:t> (Amazon Alexa, Google Home)</a:t>
            </a:r>
            <a:br>
              <a:rPr lang="en-US" sz="2180">
                <a:solidFill>
                  <a:schemeClr val="dk1"/>
                </a:solidFill>
              </a:rPr>
            </a:br>
            <a:r>
              <a:rPr lang="en-US" sz="2180">
                <a:solidFill>
                  <a:schemeClr val="dk1"/>
                </a:solidFill>
              </a:rPr>
              <a:t> ➔ Interpret voice, reason about context, suggest actions.</a:t>
            </a:r>
            <a:br>
              <a:rPr lang="en-US" sz="2180">
                <a:solidFill>
                  <a:schemeClr val="dk1"/>
                </a:solidFill>
              </a:rPr>
            </a:br>
            <a:endParaRPr sz="21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446"/>
              <a:buFont typeface="Arial"/>
              <a:buNone/>
            </a:pPr>
            <a:r>
              <a:rPr b="1" lang="en-US" sz="2180">
                <a:solidFill>
                  <a:schemeClr val="dk1"/>
                </a:solidFill>
              </a:rPr>
              <a:t>Wearable Health Trackers</a:t>
            </a:r>
            <a:r>
              <a:rPr lang="en-US" sz="2180">
                <a:solidFill>
                  <a:schemeClr val="dk1"/>
                </a:solidFill>
              </a:rPr>
              <a:t> (Apple Watch, Fitbit)</a:t>
            </a:r>
            <a:br>
              <a:rPr lang="en-US" sz="2180">
                <a:solidFill>
                  <a:schemeClr val="dk1"/>
                </a:solidFill>
              </a:rPr>
            </a:br>
            <a:r>
              <a:rPr lang="en-US" sz="2180">
                <a:solidFill>
                  <a:schemeClr val="dk1"/>
                </a:solidFill>
              </a:rPr>
              <a:t> ➔ Monitor vitals and suggest health interventions (e.g., "Take a walk!").</a:t>
            </a:r>
            <a:br>
              <a:rPr lang="en-US" sz="2180">
                <a:solidFill>
                  <a:schemeClr val="dk1"/>
                </a:solidFill>
              </a:rPr>
            </a:br>
            <a:endParaRPr sz="21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446"/>
              <a:buFont typeface="Arial"/>
              <a:buNone/>
            </a:pPr>
            <a:r>
              <a:rPr b="1" lang="en-US" sz="2180">
                <a:solidFill>
                  <a:schemeClr val="dk1"/>
                </a:solidFill>
              </a:rPr>
              <a:t>Adaptive Traffic Lights</a:t>
            </a:r>
            <a:br>
              <a:rPr b="1" lang="en-US" sz="2180">
                <a:solidFill>
                  <a:schemeClr val="dk1"/>
                </a:solidFill>
              </a:rPr>
            </a:br>
            <a:r>
              <a:rPr lang="en-US" sz="2180">
                <a:solidFill>
                  <a:schemeClr val="dk1"/>
                </a:solidFill>
              </a:rPr>
              <a:t> ➔ Optimize traffic flow based on real-time traffic analysis.</a:t>
            </a:r>
            <a:br>
              <a:rPr lang="en-US" sz="2180">
                <a:solidFill>
                  <a:schemeClr val="dk1"/>
                </a:solidFill>
              </a:rPr>
            </a:br>
            <a:endParaRPr sz="21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446"/>
              <a:buFont typeface="Arial"/>
              <a:buNone/>
            </a:pPr>
            <a:r>
              <a:rPr b="1" lang="en-US" sz="2180">
                <a:solidFill>
                  <a:schemeClr val="dk1"/>
                </a:solidFill>
              </a:rPr>
              <a:t>Smart Thermostats</a:t>
            </a:r>
            <a:r>
              <a:rPr lang="en-US" sz="2180">
                <a:solidFill>
                  <a:schemeClr val="dk1"/>
                </a:solidFill>
              </a:rPr>
              <a:t> (Nest, Tado)</a:t>
            </a:r>
            <a:br>
              <a:rPr lang="en-US" sz="2180">
                <a:solidFill>
                  <a:schemeClr val="dk1"/>
                </a:solidFill>
              </a:rPr>
            </a:br>
            <a:r>
              <a:rPr lang="en-US" sz="2180">
                <a:solidFill>
                  <a:schemeClr val="dk1"/>
                </a:solidFill>
              </a:rPr>
              <a:t> ➔ Learn user preferences and weather data to adjust temperatures intelligently.</a:t>
            </a:r>
            <a:br>
              <a:rPr lang="en-US" sz="2180">
                <a:solidFill>
                  <a:schemeClr val="dk1"/>
                </a:solidFill>
              </a:rPr>
            </a:br>
            <a:endParaRPr sz="21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0446"/>
              <a:buFont typeface="Arial"/>
              <a:buNone/>
            </a:pPr>
            <a:r>
              <a:rPr b="1" lang="en-US" sz="2180">
                <a:solidFill>
                  <a:schemeClr val="dk1"/>
                </a:solidFill>
              </a:rPr>
              <a:t>Context-Aware Notifications</a:t>
            </a:r>
            <a:r>
              <a:rPr lang="en-US" sz="2180">
                <a:solidFill>
                  <a:schemeClr val="dk1"/>
                </a:solidFill>
              </a:rPr>
              <a:t> (Smartphones)</a:t>
            </a:r>
            <a:br>
              <a:rPr lang="en-US" sz="2180">
                <a:solidFill>
                  <a:schemeClr val="dk1"/>
                </a:solidFill>
              </a:rPr>
            </a:br>
            <a:r>
              <a:rPr lang="en-US" sz="2180">
                <a:solidFill>
                  <a:schemeClr val="dk1"/>
                </a:solidFill>
              </a:rPr>
              <a:t> ➔ Silent mode at work, driving mode detection, adaptive alerts.</a:t>
            </a:r>
            <a:endParaRPr sz="218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Why Use Local AI for Ubiquitous Systems?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Privacy and Data Protection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User data stays on the device — no cloud dependency.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Offline Availability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System continues working without internet access.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Customization and Control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Tailor models specifically for your system’s needs.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Speed and Latency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Instant responses without server round-trips.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Cost Efficiency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No need to pay for cloud API access (e.g., OpenAI tokens).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Local LLMs: Brains for Ubiquitous Systems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LLM = Large Language Model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Trained to understand, generate, and reason with human-like text.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Local LLM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Runs directly on your machine (no cloud needed).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Capabilities:</a:t>
            </a:r>
            <a:br>
              <a:rPr b="1" lang="en-US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Understand natural language (questions, commands).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Generate smart outputs (advice, summaries, decisions).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Reason step-by-step when prompted correctly.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How Ubiquitous Systems Think: Basic Architecture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1. Sensors or Inputs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Collect information from the environment (e.g., temperature, motion, user commands).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2. Local LLM (Reasoning Core)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Processes the input, reasons about it, generates meaningful responses.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3. Actuators or Outputs</a:t>
            </a:r>
            <a:br>
              <a:rPr b="1" lang="en-US" sz="1600">
                <a:solidFill>
                  <a:schemeClr val="dk1"/>
                </a:solidFill>
              </a:rPr>
            </a:br>
            <a:r>
              <a:rPr lang="en-US" sz="1600">
                <a:solidFill>
                  <a:schemeClr val="dk1"/>
                </a:solidFill>
              </a:rPr>
              <a:t> ➔ System acts based on the LLM's reasoning (e.g., notifications, physical actions).</a:t>
            </a:r>
            <a:br>
              <a:rPr lang="en-US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Flow:</a:t>
            </a:r>
            <a:br>
              <a:rPr b="1" lang="en-US" sz="2400">
                <a:solidFill>
                  <a:schemeClr val="dk1"/>
                </a:solidFill>
              </a:rPr>
            </a:br>
            <a:r>
              <a:rPr lang="en-US" sz="2400">
                <a:solidFill>
                  <a:schemeClr val="dk1"/>
                </a:solidFill>
              </a:rPr>
              <a:t> ➔ </a:t>
            </a:r>
            <a:r>
              <a:rPr b="1" lang="en-US" sz="2400">
                <a:solidFill>
                  <a:schemeClr val="dk1"/>
                </a:solidFill>
              </a:rPr>
              <a:t>Sense → Think → Act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457200" y="1043774"/>
            <a:ext cx="8229600" cy="50826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Human-Machine Strengths (HABA–MABA)</a:t>
            </a:r>
            <a:endParaRPr/>
          </a:p>
        </p:txBody>
      </p:sp>
      <p:pic>
        <p:nvPicPr>
          <p:cNvPr id="73" name="Google Shape;73;p12" title="Bildschirmfoto vom 2025-04-28 13-53-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8" y="1722450"/>
            <a:ext cx="9068626" cy="4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/>
          <p:nvPr>
            <p:ph idx="1" type="body"/>
          </p:nvPr>
        </p:nvSpPr>
        <p:spPr>
          <a:xfrm>
            <a:off x="457200" y="1268412"/>
            <a:ext cx="8229600" cy="4857900"/>
          </a:xfrm>
          <a:prstGeom prst="rect">
            <a:avLst/>
          </a:prstGeom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-US"/>
              <a:t>Human-Machine Strengths (HABA–MABA)</a:t>
            </a:r>
            <a:endParaRPr/>
          </a:p>
        </p:txBody>
      </p:sp>
      <p:pic>
        <p:nvPicPr>
          <p:cNvPr id="79" name="Google Shape;79;p13" title="Bildschirmfoto vom 2025-04-28 15-03-07.png"/>
          <p:cNvPicPr preferRelativeResize="0"/>
          <p:nvPr/>
        </p:nvPicPr>
        <p:blipFill rotWithShape="1">
          <a:blip r:embed="rId3">
            <a:alphaModFix/>
          </a:blip>
          <a:srcRect b="-595" l="4140" r="2610" t="-292"/>
          <a:stretch/>
        </p:blipFill>
        <p:spPr>
          <a:xfrm>
            <a:off x="2080000" y="1915500"/>
            <a:ext cx="4322050" cy="37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k III">
  <a:themeElements>
    <a:clrScheme name="Fak II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k III">
  <a:themeElements>
    <a:clrScheme name="Fak II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