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57"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11/11/2024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11/11/2024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757F-BF13-9B60-26F6-69F0530AD4B4}"/>
              </a:ext>
            </a:extLst>
          </p:cNvPr>
          <p:cNvSpPr>
            <a:spLocks noGrp="1"/>
          </p:cNvSpPr>
          <p:nvPr>
            <p:ph type="ctrTitle"/>
          </p:nvPr>
        </p:nvSpPr>
        <p:spPr/>
        <p:txBody>
          <a:bodyPr/>
          <a:lstStyle/>
          <a:p>
            <a:r>
              <a:rPr lang="en-IN" dirty="0"/>
              <a:t>SoC Estimation using BALARKAN</a:t>
            </a:r>
          </a:p>
        </p:txBody>
      </p:sp>
      <p:sp>
        <p:nvSpPr>
          <p:cNvPr id="3" name="Subtitle 2">
            <a:extLst>
              <a:ext uri="{FF2B5EF4-FFF2-40B4-BE49-F238E27FC236}">
                <a16:creationId xmlns:a16="http://schemas.microsoft.com/office/drawing/2014/main" id="{3A333B4E-DD80-C782-FD00-8D90CA64C813}"/>
              </a:ext>
            </a:extLst>
          </p:cNvPr>
          <p:cNvSpPr>
            <a:spLocks noGrp="1"/>
          </p:cNvSpPr>
          <p:nvPr>
            <p:ph type="subTitle" idx="1"/>
          </p:nvPr>
        </p:nvSpPr>
        <p:spPr/>
        <p:txBody>
          <a:bodyPr/>
          <a:lstStyle/>
          <a:p>
            <a:r>
              <a:rPr lang="en-IN" dirty="0"/>
              <a:t>A Novel SOC Estimation method using </a:t>
            </a:r>
            <a:r>
              <a:rPr lang="en-IN" dirty="0" err="1"/>
              <a:t>LTSpice</a:t>
            </a:r>
            <a:r>
              <a:rPr lang="en-IN" dirty="0"/>
              <a:t> Simulation coupled with AI and Signal Analysis</a:t>
            </a:r>
          </a:p>
        </p:txBody>
      </p:sp>
      <p:sp>
        <p:nvSpPr>
          <p:cNvPr id="4" name="TextBox 3">
            <a:extLst>
              <a:ext uri="{FF2B5EF4-FFF2-40B4-BE49-F238E27FC236}">
                <a16:creationId xmlns:a16="http://schemas.microsoft.com/office/drawing/2014/main" id="{09491625-1E5A-BD11-E64B-9DF7DFD4BB30}"/>
              </a:ext>
            </a:extLst>
          </p:cNvPr>
          <p:cNvSpPr txBox="1"/>
          <p:nvPr/>
        </p:nvSpPr>
        <p:spPr>
          <a:xfrm>
            <a:off x="9738804" y="301841"/>
            <a:ext cx="2073003" cy="923330"/>
          </a:xfrm>
          <a:prstGeom prst="rect">
            <a:avLst/>
          </a:prstGeom>
          <a:noFill/>
        </p:spPr>
        <p:txBody>
          <a:bodyPr wrap="none" rtlCol="0">
            <a:spAutoFit/>
          </a:bodyPr>
          <a:lstStyle/>
          <a:p>
            <a:pPr algn="just"/>
            <a:r>
              <a:rPr lang="en-IN" dirty="0"/>
              <a:t>Team ELEMENTX:</a:t>
            </a:r>
          </a:p>
          <a:p>
            <a:pPr algn="r"/>
            <a:r>
              <a:rPr lang="en-IN" dirty="0" err="1"/>
              <a:t>Suryasaradhi</a:t>
            </a:r>
            <a:endParaRPr lang="en-IN" dirty="0"/>
          </a:p>
          <a:p>
            <a:pPr algn="r"/>
            <a:r>
              <a:rPr lang="en-IN" dirty="0" err="1"/>
              <a:t>Ananthakrishnan</a:t>
            </a:r>
            <a:endParaRPr lang="en-IN" dirty="0"/>
          </a:p>
        </p:txBody>
      </p:sp>
    </p:spTree>
    <p:extLst>
      <p:ext uri="{BB962C8B-B14F-4D97-AF65-F5344CB8AC3E}">
        <p14:creationId xmlns:p14="http://schemas.microsoft.com/office/powerpoint/2010/main" val="13589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5FE7-7E35-031A-6F30-33082220E877}"/>
              </a:ext>
            </a:extLst>
          </p:cNvPr>
          <p:cNvSpPr>
            <a:spLocks noGrp="1"/>
          </p:cNvSpPr>
          <p:nvPr>
            <p:ph type="title"/>
          </p:nvPr>
        </p:nvSpPr>
        <p:spPr/>
        <p:txBody>
          <a:bodyPr/>
          <a:lstStyle/>
          <a:p>
            <a:r>
              <a:rPr lang="en-IN" dirty="0"/>
              <a:t>Model Taken</a:t>
            </a:r>
          </a:p>
        </p:txBody>
      </p:sp>
      <p:sp>
        <p:nvSpPr>
          <p:cNvPr id="6" name="TextBox 5">
            <a:extLst>
              <a:ext uri="{FF2B5EF4-FFF2-40B4-BE49-F238E27FC236}">
                <a16:creationId xmlns:a16="http://schemas.microsoft.com/office/drawing/2014/main" id="{E2A60DDA-D779-CE52-51B8-D99B8137BC64}"/>
              </a:ext>
            </a:extLst>
          </p:cNvPr>
          <p:cNvSpPr txBox="1"/>
          <p:nvPr/>
        </p:nvSpPr>
        <p:spPr>
          <a:xfrm>
            <a:off x="168757" y="2290439"/>
            <a:ext cx="11682931" cy="1200329"/>
          </a:xfrm>
          <a:prstGeom prst="rect">
            <a:avLst/>
          </a:prstGeom>
          <a:noFill/>
        </p:spPr>
        <p:txBody>
          <a:bodyPr wrap="square" rtlCol="0">
            <a:spAutoFit/>
          </a:bodyPr>
          <a:lstStyle/>
          <a:p>
            <a:r>
              <a:rPr lang="en-IN" sz="2400" dirty="0"/>
              <a:t>We have taken a two RC model to simulate a battery response under load, We try using curve fitting to match the model response to the real world response </a:t>
            </a:r>
          </a:p>
        </p:txBody>
      </p:sp>
      <p:pic>
        <p:nvPicPr>
          <p:cNvPr id="4" name="Picture 3">
            <a:extLst>
              <a:ext uri="{FF2B5EF4-FFF2-40B4-BE49-F238E27FC236}">
                <a16:creationId xmlns:a16="http://schemas.microsoft.com/office/drawing/2014/main" id="{8F120396-8324-84B0-BB04-A88DED75D902}"/>
              </a:ext>
            </a:extLst>
          </p:cNvPr>
          <p:cNvPicPr>
            <a:picLocks noChangeAspect="1"/>
          </p:cNvPicPr>
          <p:nvPr/>
        </p:nvPicPr>
        <p:blipFill>
          <a:blip r:embed="rId2"/>
          <a:stretch>
            <a:fillRect/>
          </a:stretch>
        </p:blipFill>
        <p:spPr>
          <a:xfrm>
            <a:off x="6937744" y="3189303"/>
            <a:ext cx="5085499" cy="3429000"/>
          </a:xfrm>
          <a:prstGeom prst="rect">
            <a:avLst/>
          </a:prstGeom>
        </p:spPr>
      </p:pic>
      <p:sp>
        <p:nvSpPr>
          <p:cNvPr id="7" name="TextBox 6">
            <a:extLst>
              <a:ext uri="{FF2B5EF4-FFF2-40B4-BE49-F238E27FC236}">
                <a16:creationId xmlns:a16="http://schemas.microsoft.com/office/drawing/2014/main" id="{17FFFEA9-2082-492E-2D7C-A98AEB00ADD3}"/>
              </a:ext>
            </a:extLst>
          </p:cNvPr>
          <p:cNvSpPr txBox="1"/>
          <p:nvPr/>
        </p:nvSpPr>
        <p:spPr>
          <a:xfrm>
            <a:off x="168757" y="3577700"/>
            <a:ext cx="6453985" cy="2739211"/>
          </a:xfrm>
          <a:prstGeom prst="rect">
            <a:avLst/>
          </a:prstGeom>
          <a:noFill/>
        </p:spPr>
        <p:txBody>
          <a:bodyPr wrap="square" rtlCol="0">
            <a:spAutoFit/>
          </a:bodyPr>
          <a:lstStyle/>
          <a:p>
            <a:r>
              <a:rPr lang="en-IN" sz="2800" dirty="0"/>
              <a:t>The model has :</a:t>
            </a:r>
          </a:p>
          <a:p>
            <a:pPr marL="342900" indent="-342900">
              <a:buFont typeface="Arial" panose="020B0604020202020204" pitchFamily="34" charset="0"/>
              <a:buChar char="•"/>
            </a:pPr>
            <a:r>
              <a:rPr lang="en-IN" sz="2400" dirty="0"/>
              <a:t>R0 (Internal Resistance)</a:t>
            </a:r>
          </a:p>
          <a:p>
            <a:pPr marL="342900" indent="-342900">
              <a:buFont typeface="Arial" panose="020B0604020202020204" pitchFamily="34" charset="0"/>
              <a:buChar char="•"/>
            </a:pPr>
            <a:r>
              <a:rPr lang="en-IN" sz="2400" dirty="0"/>
              <a:t>R1 R2 (Dynamic Response Resistance)</a:t>
            </a:r>
          </a:p>
          <a:p>
            <a:pPr marL="342900" indent="-342900">
              <a:buFont typeface="Arial" panose="020B0604020202020204" pitchFamily="34" charset="0"/>
              <a:buChar char="•"/>
            </a:pPr>
            <a:r>
              <a:rPr lang="en-IN" sz="2400" dirty="0"/>
              <a:t>C1 C2 (Dynamic Response Capacitance)</a:t>
            </a:r>
          </a:p>
          <a:p>
            <a:pPr marL="342900" indent="-342900">
              <a:buFont typeface="Arial" panose="020B0604020202020204" pitchFamily="34" charset="0"/>
              <a:buChar char="•"/>
            </a:pPr>
            <a:r>
              <a:rPr lang="en-IN" sz="2400" dirty="0" err="1"/>
              <a:t>Cb</a:t>
            </a:r>
            <a:r>
              <a:rPr lang="en-IN" sz="2400" dirty="0"/>
              <a:t> ( Polarisation Capacitance)</a:t>
            </a:r>
          </a:p>
          <a:p>
            <a:pPr marL="342900" indent="-342900">
              <a:buFont typeface="Arial" panose="020B0604020202020204" pitchFamily="34" charset="0"/>
              <a:buChar char="•"/>
            </a:pPr>
            <a:r>
              <a:rPr lang="en-IN" sz="2400" dirty="0"/>
              <a:t>Rb (Self Discharge Resistance)</a:t>
            </a:r>
          </a:p>
        </p:txBody>
      </p:sp>
    </p:spTree>
    <p:extLst>
      <p:ext uri="{BB962C8B-B14F-4D97-AF65-F5344CB8AC3E}">
        <p14:creationId xmlns:p14="http://schemas.microsoft.com/office/powerpoint/2010/main" val="397968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5FE7-7E35-031A-6F30-33082220E877}"/>
              </a:ext>
            </a:extLst>
          </p:cNvPr>
          <p:cNvSpPr>
            <a:spLocks noGrp="1"/>
          </p:cNvSpPr>
          <p:nvPr>
            <p:ph type="title"/>
          </p:nvPr>
        </p:nvSpPr>
        <p:spPr/>
        <p:txBody>
          <a:bodyPr/>
          <a:lstStyle/>
          <a:p>
            <a:r>
              <a:rPr lang="en-IN" dirty="0"/>
              <a:t>Complete Process Flow</a:t>
            </a:r>
          </a:p>
        </p:txBody>
      </p:sp>
      <p:sp>
        <p:nvSpPr>
          <p:cNvPr id="6" name="TextBox 5">
            <a:extLst>
              <a:ext uri="{FF2B5EF4-FFF2-40B4-BE49-F238E27FC236}">
                <a16:creationId xmlns:a16="http://schemas.microsoft.com/office/drawing/2014/main" id="{E2A60DDA-D779-CE52-51B8-D99B8137BC64}"/>
              </a:ext>
            </a:extLst>
          </p:cNvPr>
          <p:cNvSpPr txBox="1"/>
          <p:nvPr/>
        </p:nvSpPr>
        <p:spPr>
          <a:xfrm>
            <a:off x="195390" y="2388094"/>
            <a:ext cx="11097005" cy="707886"/>
          </a:xfrm>
          <a:prstGeom prst="rect">
            <a:avLst/>
          </a:prstGeom>
          <a:noFill/>
        </p:spPr>
        <p:txBody>
          <a:bodyPr wrap="square" rtlCol="0">
            <a:spAutoFit/>
          </a:bodyPr>
          <a:lstStyle/>
          <a:p>
            <a:r>
              <a:rPr lang="en-IN" sz="2000" dirty="0"/>
              <a:t>We first Guess the parameters for the 2RC model then Feed it into Spice simulator then use an LSTM to correct for error to get SOC values</a:t>
            </a:r>
          </a:p>
        </p:txBody>
      </p:sp>
      <p:pic>
        <p:nvPicPr>
          <p:cNvPr id="4" name="Picture 3">
            <a:extLst>
              <a:ext uri="{FF2B5EF4-FFF2-40B4-BE49-F238E27FC236}">
                <a16:creationId xmlns:a16="http://schemas.microsoft.com/office/drawing/2014/main" id="{9F76EC97-2B72-5299-16C8-855FD88AEE3E}"/>
              </a:ext>
            </a:extLst>
          </p:cNvPr>
          <p:cNvPicPr>
            <a:picLocks noChangeAspect="1"/>
          </p:cNvPicPr>
          <p:nvPr/>
        </p:nvPicPr>
        <p:blipFill>
          <a:blip r:embed="rId2"/>
          <a:stretch>
            <a:fillRect/>
          </a:stretch>
        </p:blipFill>
        <p:spPr>
          <a:xfrm>
            <a:off x="1033461" y="3248512"/>
            <a:ext cx="10125075" cy="3162300"/>
          </a:xfrm>
          <a:prstGeom prst="rect">
            <a:avLst/>
          </a:prstGeom>
        </p:spPr>
      </p:pic>
    </p:spTree>
    <p:extLst>
      <p:ext uri="{BB962C8B-B14F-4D97-AF65-F5344CB8AC3E}">
        <p14:creationId xmlns:p14="http://schemas.microsoft.com/office/powerpoint/2010/main" val="85948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5FE7-7E35-031A-6F30-33082220E877}"/>
              </a:ext>
            </a:extLst>
          </p:cNvPr>
          <p:cNvSpPr>
            <a:spLocks noGrp="1"/>
          </p:cNvSpPr>
          <p:nvPr>
            <p:ph type="title"/>
          </p:nvPr>
        </p:nvSpPr>
        <p:spPr/>
        <p:txBody>
          <a:bodyPr/>
          <a:lstStyle/>
          <a:p>
            <a:r>
              <a:rPr lang="en-IN" dirty="0" err="1"/>
              <a:t>Processflow</a:t>
            </a:r>
            <a:r>
              <a:rPr lang="en-IN" dirty="0"/>
              <a:t> of Parameter Identification</a:t>
            </a:r>
          </a:p>
        </p:txBody>
      </p:sp>
      <p:pic>
        <p:nvPicPr>
          <p:cNvPr id="5" name="Picture 4">
            <a:extLst>
              <a:ext uri="{FF2B5EF4-FFF2-40B4-BE49-F238E27FC236}">
                <a16:creationId xmlns:a16="http://schemas.microsoft.com/office/drawing/2014/main" id="{22E70170-7997-5889-B067-59CCF33379B5}"/>
              </a:ext>
            </a:extLst>
          </p:cNvPr>
          <p:cNvPicPr>
            <a:picLocks noChangeAspect="1"/>
          </p:cNvPicPr>
          <p:nvPr/>
        </p:nvPicPr>
        <p:blipFill>
          <a:blip r:embed="rId2"/>
          <a:stretch>
            <a:fillRect/>
          </a:stretch>
        </p:blipFill>
        <p:spPr>
          <a:xfrm>
            <a:off x="4625266" y="2070884"/>
            <a:ext cx="7064082" cy="4636936"/>
          </a:xfrm>
          <a:prstGeom prst="rect">
            <a:avLst/>
          </a:prstGeom>
        </p:spPr>
      </p:pic>
      <p:sp>
        <p:nvSpPr>
          <p:cNvPr id="6" name="TextBox 5">
            <a:extLst>
              <a:ext uri="{FF2B5EF4-FFF2-40B4-BE49-F238E27FC236}">
                <a16:creationId xmlns:a16="http://schemas.microsoft.com/office/drawing/2014/main" id="{E2A60DDA-D779-CE52-51B8-D99B8137BC64}"/>
              </a:ext>
            </a:extLst>
          </p:cNvPr>
          <p:cNvSpPr txBox="1"/>
          <p:nvPr/>
        </p:nvSpPr>
        <p:spPr>
          <a:xfrm>
            <a:off x="168758" y="2290439"/>
            <a:ext cx="4207934" cy="3693319"/>
          </a:xfrm>
          <a:prstGeom prst="rect">
            <a:avLst/>
          </a:prstGeom>
          <a:noFill/>
        </p:spPr>
        <p:txBody>
          <a:bodyPr wrap="square" rtlCol="0">
            <a:spAutoFit/>
          </a:bodyPr>
          <a:lstStyle/>
          <a:p>
            <a:r>
              <a:rPr lang="en-IN" dirty="0"/>
              <a:t>We first analyse these many parameters to make an initial guess of the 2RC model:</a:t>
            </a:r>
          </a:p>
          <a:p>
            <a:endParaRPr lang="en-IN" dirty="0"/>
          </a:p>
          <a:p>
            <a:pPr marL="342900" indent="-342900">
              <a:buFont typeface="Arial" panose="020B0604020202020204" pitchFamily="34" charset="0"/>
              <a:buChar char="•"/>
            </a:pPr>
            <a:r>
              <a:rPr lang="en-IN" dirty="0"/>
              <a:t>R0</a:t>
            </a:r>
          </a:p>
          <a:p>
            <a:pPr marL="342900" indent="-342900">
              <a:buFont typeface="Arial" panose="020B0604020202020204" pitchFamily="34" charset="0"/>
              <a:buChar char="•"/>
            </a:pPr>
            <a:r>
              <a:rPr lang="en-IN" dirty="0"/>
              <a:t>R1 R2</a:t>
            </a:r>
          </a:p>
          <a:p>
            <a:pPr marL="342900" indent="-342900">
              <a:buFont typeface="Arial" panose="020B0604020202020204" pitchFamily="34" charset="0"/>
              <a:buChar char="•"/>
            </a:pPr>
            <a:r>
              <a:rPr lang="en-IN" dirty="0"/>
              <a:t>C1 C2</a:t>
            </a:r>
          </a:p>
          <a:p>
            <a:pPr marL="342900" indent="-342900">
              <a:buFont typeface="Arial" panose="020B0604020202020204" pitchFamily="34" charset="0"/>
              <a:buChar char="•"/>
            </a:pPr>
            <a:r>
              <a:rPr lang="en-IN" dirty="0" err="1"/>
              <a:t>Cb</a:t>
            </a:r>
            <a:r>
              <a:rPr lang="en-IN" dirty="0"/>
              <a:t> Rb</a:t>
            </a:r>
          </a:p>
          <a:p>
            <a:pPr marL="342900" indent="-342900">
              <a:buFont typeface="Arial" panose="020B0604020202020204" pitchFamily="34" charset="0"/>
              <a:buChar char="•"/>
            </a:pPr>
            <a:endParaRPr lang="en-IN" dirty="0"/>
          </a:p>
          <a:p>
            <a:r>
              <a:rPr lang="en-IN" dirty="0"/>
              <a:t>The Calculation for each value from the HPPC process is as in the flowchart</a:t>
            </a:r>
          </a:p>
          <a:p>
            <a:endParaRPr lang="en-IN" dirty="0"/>
          </a:p>
        </p:txBody>
      </p:sp>
    </p:spTree>
    <p:extLst>
      <p:ext uri="{BB962C8B-B14F-4D97-AF65-F5344CB8AC3E}">
        <p14:creationId xmlns:p14="http://schemas.microsoft.com/office/powerpoint/2010/main" val="13382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5FE7-7E35-031A-6F30-33082220E877}"/>
              </a:ext>
            </a:extLst>
          </p:cNvPr>
          <p:cNvSpPr>
            <a:spLocks noGrp="1"/>
          </p:cNvSpPr>
          <p:nvPr>
            <p:ph type="title"/>
          </p:nvPr>
        </p:nvSpPr>
        <p:spPr/>
        <p:txBody>
          <a:bodyPr/>
          <a:lstStyle/>
          <a:p>
            <a:r>
              <a:rPr lang="en-IN" dirty="0" err="1"/>
              <a:t>Processflow</a:t>
            </a:r>
            <a:r>
              <a:rPr lang="en-IN" dirty="0"/>
              <a:t> for Simulation</a:t>
            </a:r>
          </a:p>
        </p:txBody>
      </p:sp>
      <p:sp>
        <p:nvSpPr>
          <p:cNvPr id="6" name="TextBox 5">
            <a:extLst>
              <a:ext uri="{FF2B5EF4-FFF2-40B4-BE49-F238E27FC236}">
                <a16:creationId xmlns:a16="http://schemas.microsoft.com/office/drawing/2014/main" id="{E2A60DDA-D779-CE52-51B8-D99B8137BC64}"/>
              </a:ext>
            </a:extLst>
          </p:cNvPr>
          <p:cNvSpPr txBox="1"/>
          <p:nvPr/>
        </p:nvSpPr>
        <p:spPr>
          <a:xfrm>
            <a:off x="168758" y="2333685"/>
            <a:ext cx="11496500" cy="4524315"/>
          </a:xfrm>
          <a:prstGeom prst="rect">
            <a:avLst/>
          </a:prstGeom>
          <a:noFill/>
        </p:spPr>
        <p:txBody>
          <a:bodyPr wrap="square" rtlCol="0">
            <a:spAutoFit/>
          </a:bodyPr>
          <a:lstStyle/>
          <a:p>
            <a:r>
              <a:rPr lang="en-IN" sz="2400" dirty="0"/>
              <a:t>So as to simulate the response of the model instead of preparing a </a:t>
            </a:r>
            <a:r>
              <a:rPr lang="en-IN" sz="2400" dirty="0" err="1"/>
              <a:t>mathematicaly</a:t>
            </a:r>
            <a:r>
              <a:rPr lang="en-IN" sz="2400" dirty="0"/>
              <a:t> complex equation that defines the system we simply create an electrical circuit with the estimated values of the components and use the real world current draw as the output load to calculate the SOC.  </a:t>
            </a:r>
          </a:p>
          <a:p>
            <a:endParaRPr lang="en-IN" sz="2400" dirty="0"/>
          </a:p>
          <a:p>
            <a:r>
              <a:rPr lang="en-IN" sz="2400" dirty="0"/>
              <a:t>This is done using </a:t>
            </a:r>
            <a:r>
              <a:rPr lang="en-IN" sz="2400" dirty="0" err="1"/>
              <a:t>Pyspice</a:t>
            </a:r>
            <a:endParaRPr lang="en-IN" sz="2400" dirty="0"/>
          </a:p>
          <a:p>
            <a:r>
              <a:rPr lang="en-IN" sz="2400" dirty="0"/>
              <a:t>The output of the simulation gives the output voltage and the soc level. The Simulated voltage response is then compared with the real world voltage response to generate an error rate. Same is done with SOC</a:t>
            </a:r>
          </a:p>
          <a:p>
            <a:endParaRPr lang="en-IN" sz="2400" dirty="0"/>
          </a:p>
          <a:p>
            <a:r>
              <a:rPr lang="en-IN" sz="2400" dirty="0"/>
              <a:t>This error rates are then fed into an LSTM along with the real SOC values which learns how to decrease the constant error function.</a:t>
            </a:r>
          </a:p>
        </p:txBody>
      </p:sp>
    </p:spTree>
    <p:extLst>
      <p:ext uri="{BB962C8B-B14F-4D97-AF65-F5344CB8AC3E}">
        <p14:creationId xmlns:p14="http://schemas.microsoft.com/office/powerpoint/2010/main" val="196901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5FE7-7E35-031A-6F30-33082220E877}"/>
              </a:ext>
            </a:extLst>
          </p:cNvPr>
          <p:cNvSpPr>
            <a:spLocks noGrp="1"/>
          </p:cNvSpPr>
          <p:nvPr>
            <p:ph type="title"/>
          </p:nvPr>
        </p:nvSpPr>
        <p:spPr/>
        <p:txBody>
          <a:bodyPr/>
          <a:lstStyle/>
          <a:p>
            <a:r>
              <a:rPr lang="en-IN" dirty="0" err="1"/>
              <a:t>Processflow</a:t>
            </a:r>
            <a:r>
              <a:rPr lang="en-IN" dirty="0"/>
              <a:t> for Simulation</a:t>
            </a:r>
          </a:p>
        </p:txBody>
      </p:sp>
      <p:sp>
        <p:nvSpPr>
          <p:cNvPr id="8" name="TextBox 7">
            <a:extLst>
              <a:ext uri="{FF2B5EF4-FFF2-40B4-BE49-F238E27FC236}">
                <a16:creationId xmlns:a16="http://schemas.microsoft.com/office/drawing/2014/main" id="{3A6FD8DC-3D33-138D-A508-184F3272AFD3}"/>
              </a:ext>
            </a:extLst>
          </p:cNvPr>
          <p:cNvSpPr txBox="1"/>
          <p:nvPr/>
        </p:nvSpPr>
        <p:spPr>
          <a:xfrm>
            <a:off x="209232" y="2379215"/>
            <a:ext cx="11982768" cy="424731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Simplified SOC estimation by simulating a 2RC model as an electrical circuit instead of solving complex equations.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Circuit created with estimated component values using </a:t>
            </a:r>
            <a:r>
              <a:rPr kumimoji="0" lang="en-US" altLang="en-US" sz="1800" b="1" i="0" u="none" strike="noStrike" cap="none" normalizeH="0" baseline="0" dirty="0" err="1">
                <a:ln>
                  <a:noFill/>
                </a:ln>
                <a:solidFill>
                  <a:schemeClr val="tx1"/>
                </a:solidFill>
                <a:effectLst/>
                <a:latin typeface="Arial" panose="020B0604020202020204" pitchFamily="34" charset="0"/>
              </a:rPr>
              <a:t>PySpice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Real-world current draw used as load input.</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O</a:t>
            </a:r>
            <a:r>
              <a:rPr kumimoji="0" lang="en-US" altLang="en-US" sz="1800" b="0" i="0" u="none" strike="noStrike" cap="none" normalizeH="0" baseline="0" dirty="0">
                <a:ln>
                  <a:noFill/>
                </a:ln>
                <a:solidFill>
                  <a:schemeClr val="tx1"/>
                </a:solidFill>
                <a:effectLst/>
                <a:latin typeface="Arial" panose="020B0604020202020204" pitchFamily="34" charset="0"/>
              </a:rPr>
              <a:t>utputs: Simulated voltage response and SOC levels.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Error 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Compare simulated outputs with real-world data to calculate error rates for voltage and SOC.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Error Correction with LSTM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Feed error rates and real SOC values into an </a:t>
            </a:r>
            <a:r>
              <a:rPr kumimoji="0" lang="en-US" altLang="en-US" sz="1800" b="1" i="0" u="none" strike="noStrike" cap="none" normalizeH="0" baseline="0" dirty="0">
                <a:ln>
                  <a:noFill/>
                </a:ln>
                <a:solidFill>
                  <a:schemeClr val="tx1"/>
                </a:solidFill>
                <a:effectLst/>
                <a:latin typeface="Arial" panose="020B0604020202020204" pitchFamily="34" charset="0"/>
              </a:rPr>
              <a:t>LSTM</a:t>
            </a:r>
            <a:r>
              <a:rPr kumimoji="0" lang="en-US" altLang="en-US" sz="1800" b="0" i="0" u="none" strike="noStrike" cap="none" normalizeH="0" baseline="0" dirty="0">
                <a:ln>
                  <a:noFill/>
                </a:ln>
                <a:solidFill>
                  <a:schemeClr val="tx1"/>
                </a:solidFill>
                <a:effectLst/>
                <a:latin typeface="Arial" panose="020B0604020202020204" pitchFamily="34" charset="0"/>
              </a:rPr>
              <a:t> model.</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LSTM learns to minimize the error, improving SOC prediction accuracy.</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Result</a:t>
            </a:r>
            <a:r>
              <a:rPr kumimoji="0" lang="en-US" altLang="en-US" sz="1800" b="0" i="0" u="none" strike="noStrike" cap="none" normalizeH="0" baseline="0" dirty="0">
                <a:ln>
                  <a:noFill/>
                </a:ln>
                <a:solidFill>
                  <a:schemeClr val="tx1"/>
                </a:solidFill>
                <a:effectLst/>
                <a:latin typeface="Arial" panose="020B0604020202020204" pitchFamily="34" charset="0"/>
              </a:rPr>
              <a:t>: A practical, AI-enhanced approach to accurately model and predict SOC. </a:t>
            </a:r>
          </a:p>
          <a:p>
            <a:endParaRPr lang="en-IN" dirty="0"/>
          </a:p>
        </p:txBody>
      </p:sp>
    </p:spTree>
    <p:extLst>
      <p:ext uri="{BB962C8B-B14F-4D97-AF65-F5344CB8AC3E}">
        <p14:creationId xmlns:p14="http://schemas.microsoft.com/office/powerpoint/2010/main" val="117046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5FE7-7E35-031A-6F30-33082220E877}"/>
              </a:ext>
            </a:extLst>
          </p:cNvPr>
          <p:cNvSpPr>
            <a:spLocks noGrp="1"/>
          </p:cNvSpPr>
          <p:nvPr>
            <p:ph type="title"/>
          </p:nvPr>
        </p:nvSpPr>
        <p:spPr/>
        <p:txBody>
          <a:bodyPr/>
          <a:lstStyle/>
          <a:p>
            <a:r>
              <a:rPr lang="en-IN" dirty="0" err="1"/>
              <a:t>Processflow</a:t>
            </a:r>
            <a:r>
              <a:rPr lang="en-IN" dirty="0"/>
              <a:t> for Simulation</a:t>
            </a:r>
          </a:p>
        </p:txBody>
      </p:sp>
      <p:sp>
        <p:nvSpPr>
          <p:cNvPr id="8" name="TextBox 7">
            <a:extLst>
              <a:ext uri="{FF2B5EF4-FFF2-40B4-BE49-F238E27FC236}">
                <a16:creationId xmlns:a16="http://schemas.microsoft.com/office/drawing/2014/main" id="{3A6FD8DC-3D33-138D-A508-184F3272AFD3}"/>
              </a:ext>
            </a:extLst>
          </p:cNvPr>
          <p:cNvSpPr txBox="1"/>
          <p:nvPr/>
        </p:nvSpPr>
        <p:spPr>
          <a:xfrm>
            <a:off x="209232" y="2379215"/>
            <a:ext cx="11982768" cy="424731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Simplified SOC estimation by simulating a 2RC model as an electrical circuit instead of solving complex equations.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Circuit created with estimated component values using </a:t>
            </a:r>
            <a:r>
              <a:rPr kumimoji="0" lang="en-US" altLang="en-US" sz="1800" b="1" i="0" u="none" strike="noStrike" cap="none" normalizeH="0" baseline="0" dirty="0" err="1">
                <a:ln>
                  <a:noFill/>
                </a:ln>
                <a:solidFill>
                  <a:schemeClr val="tx1"/>
                </a:solidFill>
                <a:effectLst/>
                <a:latin typeface="Arial" panose="020B0604020202020204" pitchFamily="34" charset="0"/>
              </a:rPr>
              <a:t>PySpice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Real-world current draw used as load input.</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O</a:t>
            </a:r>
            <a:r>
              <a:rPr kumimoji="0" lang="en-US" altLang="en-US" sz="1800" b="0" i="0" u="none" strike="noStrike" cap="none" normalizeH="0" baseline="0" dirty="0">
                <a:ln>
                  <a:noFill/>
                </a:ln>
                <a:solidFill>
                  <a:schemeClr val="tx1"/>
                </a:solidFill>
                <a:effectLst/>
                <a:latin typeface="Arial" panose="020B0604020202020204" pitchFamily="34" charset="0"/>
              </a:rPr>
              <a:t>utputs: Simulated voltage response and SOC levels.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Error 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Compare simulated outputs with real-world data to calculate error rates for voltage and SOC.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Error Correction with LSTM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Feed error rates and real SOC values into an </a:t>
            </a:r>
            <a:r>
              <a:rPr kumimoji="0" lang="en-US" altLang="en-US" sz="1800" b="1" i="0" u="none" strike="noStrike" cap="none" normalizeH="0" baseline="0" dirty="0">
                <a:ln>
                  <a:noFill/>
                </a:ln>
                <a:solidFill>
                  <a:schemeClr val="tx1"/>
                </a:solidFill>
                <a:effectLst/>
                <a:latin typeface="Arial" panose="020B0604020202020204" pitchFamily="34" charset="0"/>
              </a:rPr>
              <a:t>LSTM</a:t>
            </a:r>
            <a:r>
              <a:rPr kumimoji="0" lang="en-US" altLang="en-US" sz="1800" b="0" i="0" u="none" strike="noStrike" cap="none" normalizeH="0" baseline="0" dirty="0">
                <a:ln>
                  <a:noFill/>
                </a:ln>
                <a:solidFill>
                  <a:schemeClr val="tx1"/>
                </a:solidFill>
                <a:effectLst/>
                <a:latin typeface="Arial" panose="020B0604020202020204" pitchFamily="34" charset="0"/>
              </a:rPr>
              <a:t> model.</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LSTM learns to minimize the error, improving SOC prediction accuracy.</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Result</a:t>
            </a:r>
            <a:r>
              <a:rPr kumimoji="0" lang="en-US" altLang="en-US" sz="1800" b="0" i="0" u="none" strike="noStrike" cap="none" normalizeH="0" baseline="0" dirty="0">
                <a:ln>
                  <a:noFill/>
                </a:ln>
                <a:solidFill>
                  <a:schemeClr val="tx1"/>
                </a:solidFill>
                <a:effectLst/>
                <a:latin typeface="Arial" panose="020B0604020202020204" pitchFamily="34" charset="0"/>
              </a:rPr>
              <a:t>: A practical, AI-enhanced approach to accurately model and predict SOC. </a:t>
            </a:r>
          </a:p>
          <a:p>
            <a:endParaRPr lang="en-IN" dirty="0"/>
          </a:p>
        </p:txBody>
      </p:sp>
    </p:spTree>
    <p:extLst>
      <p:ext uri="{BB962C8B-B14F-4D97-AF65-F5344CB8AC3E}">
        <p14:creationId xmlns:p14="http://schemas.microsoft.com/office/powerpoint/2010/main" val="45840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A0A0AF-40CF-E943-97BE-8C56390C06B7}"/>
              </a:ext>
            </a:extLst>
          </p:cNvPr>
          <p:cNvSpPr txBox="1"/>
          <p:nvPr/>
        </p:nvSpPr>
        <p:spPr>
          <a:xfrm>
            <a:off x="4039340" y="2805344"/>
            <a:ext cx="3390672" cy="923330"/>
          </a:xfrm>
          <a:prstGeom prst="rect">
            <a:avLst/>
          </a:prstGeom>
          <a:noFill/>
        </p:spPr>
        <p:txBody>
          <a:bodyPr wrap="none" rtlCol="0">
            <a:spAutoFit/>
          </a:bodyPr>
          <a:lstStyle/>
          <a:p>
            <a:r>
              <a:rPr lang="en-IN" sz="5400" dirty="0"/>
              <a:t>Thankyou</a:t>
            </a:r>
          </a:p>
        </p:txBody>
      </p:sp>
      <p:sp>
        <p:nvSpPr>
          <p:cNvPr id="5" name="TextBox 4">
            <a:extLst>
              <a:ext uri="{FF2B5EF4-FFF2-40B4-BE49-F238E27FC236}">
                <a16:creationId xmlns:a16="http://schemas.microsoft.com/office/drawing/2014/main" id="{FD42F095-5AF8-8853-01A0-3208B178098A}"/>
              </a:ext>
            </a:extLst>
          </p:cNvPr>
          <p:cNvSpPr txBox="1"/>
          <p:nvPr/>
        </p:nvSpPr>
        <p:spPr>
          <a:xfrm>
            <a:off x="2942648" y="4167157"/>
            <a:ext cx="5584055" cy="923330"/>
          </a:xfrm>
          <a:prstGeom prst="rect">
            <a:avLst/>
          </a:prstGeom>
          <a:noFill/>
        </p:spPr>
        <p:txBody>
          <a:bodyPr wrap="square" rtlCol="0">
            <a:spAutoFit/>
          </a:bodyPr>
          <a:lstStyle/>
          <a:p>
            <a:pPr algn="ctr"/>
            <a:r>
              <a:rPr lang="en-IN" dirty="0"/>
              <a:t>Refer README for more updates</a:t>
            </a:r>
          </a:p>
          <a:p>
            <a:pPr algn="ctr"/>
            <a:r>
              <a:rPr lang="en-IN" dirty="0"/>
              <a:t>Kindly refer for updated project: https://github.com/thesunRider/Balarkan</a:t>
            </a:r>
          </a:p>
        </p:txBody>
      </p:sp>
    </p:spTree>
    <p:extLst>
      <p:ext uri="{BB962C8B-B14F-4D97-AF65-F5344CB8AC3E}">
        <p14:creationId xmlns:p14="http://schemas.microsoft.com/office/powerpoint/2010/main" val="2224364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47</TotalTime>
  <Words>533</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2</vt:lpstr>
      <vt:lpstr>Quotable</vt:lpstr>
      <vt:lpstr>SoC Estimation using BALARKAN</vt:lpstr>
      <vt:lpstr>Model Taken</vt:lpstr>
      <vt:lpstr>Complete Process Flow</vt:lpstr>
      <vt:lpstr>Processflow of Parameter Identification</vt:lpstr>
      <vt:lpstr>Processflow for Simulation</vt:lpstr>
      <vt:lpstr>Processflow for Simulation</vt:lpstr>
      <vt:lpstr>Processflow for Simulation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Estimation using BALARKAN</dc:title>
  <dc:creator>surya</dc:creator>
  <cp:lastModifiedBy>surya</cp:lastModifiedBy>
  <cp:revision>16</cp:revision>
  <dcterms:created xsi:type="dcterms:W3CDTF">2024-11-10T22:10:04Z</dcterms:created>
  <dcterms:modified xsi:type="dcterms:W3CDTF">2024-11-10T23:02:12Z</dcterms:modified>
</cp:coreProperties>
</file>