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F87868-F319-4B30-94F1-6432C93EF4E2}"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95585-1CBB-4272-908B-3C14AFF5311C}" type="slidenum">
              <a:rPr lang="en-IN" smtClean="0"/>
              <a:t>‹#›</a:t>
            </a:fld>
            <a:endParaRPr lang="en-IN"/>
          </a:p>
        </p:txBody>
      </p:sp>
    </p:spTree>
    <p:extLst>
      <p:ext uri="{BB962C8B-B14F-4D97-AF65-F5344CB8AC3E}">
        <p14:creationId xmlns:p14="http://schemas.microsoft.com/office/powerpoint/2010/main" val="217482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F87868-F319-4B30-94F1-6432C93EF4E2}" type="datetimeFigureOut">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195585-1CBB-4272-908B-3C14AFF5311C}" type="slidenum">
              <a:rPr lang="en-IN" smtClean="0"/>
              <a:t>‹#›</a:t>
            </a:fld>
            <a:endParaRPr lang="en-IN"/>
          </a:p>
        </p:txBody>
      </p:sp>
    </p:spTree>
    <p:extLst>
      <p:ext uri="{BB962C8B-B14F-4D97-AF65-F5344CB8AC3E}">
        <p14:creationId xmlns:p14="http://schemas.microsoft.com/office/powerpoint/2010/main" val="1857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4F87868-F319-4B30-94F1-6432C93EF4E2}"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95585-1CBB-4272-908B-3C14AFF5311C}" type="slidenum">
              <a:rPr lang="en-IN" smtClean="0"/>
              <a:t>‹#›</a:t>
            </a:fld>
            <a:endParaRPr lang="en-IN"/>
          </a:p>
        </p:txBody>
      </p:sp>
    </p:spTree>
    <p:extLst>
      <p:ext uri="{BB962C8B-B14F-4D97-AF65-F5344CB8AC3E}">
        <p14:creationId xmlns:p14="http://schemas.microsoft.com/office/powerpoint/2010/main" val="3596914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4F87868-F319-4B30-94F1-6432C93EF4E2}" type="datetimeFigureOut">
              <a:rPr lang="en-IN" smtClean="0"/>
              <a:t>30-11-2021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195585-1CBB-4272-908B-3C14AFF5311C}" type="slidenum">
              <a:rPr lang="en-IN" smtClean="0"/>
              <a:t>‹#›</a:t>
            </a:fld>
            <a:endParaRPr lang="en-IN"/>
          </a:p>
        </p:txBody>
      </p:sp>
    </p:spTree>
    <p:extLst>
      <p:ext uri="{BB962C8B-B14F-4D97-AF65-F5344CB8AC3E}">
        <p14:creationId xmlns:p14="http://schemas.microsoft.com/office/powerpoint/2010/main" val="3093622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87868-F319-4B30-94F1-6432C93EF4E2}"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95585-1CBB-4272-908B-3C14AFF5311C}" type="slidenum">
              <a:rPr lang="en-IN" smtClean="0"/>
              <a:t>‹#›</a:t>
            </a:fld>
            <a:endParaRPr lang="en-IN"/>
          </a:p>
        </p:txBody>
      </p:sp>
    </p:spTree>
    <p:extLst>
      <p:ext uri="{BB962C8B-B14F-4D97-AF65-F5344CB8AC3E}">
        <p14:creationId xmlns:p14="http://schemas.microsoft.com/office/powerpoint/2010/main" val="2000301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87868-F319-4B30-94F1-6432C93EF4E2}"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95585-1CBB-4272-908B-3C14AFF5311C}" type="slidenum">
              <a:rPr lang="en-IN" smtClean="0"/>
              <a:t>‹#›</a:t>
            </a:fld>
            <a:endParaRPr lang="en-IN"/>
          </a:p>
        </p:txBody>
      </p:sp>
    </p:spTree>
    <p:extLst>
      <p:ext uri="{BB962C8B-B14F-4D97-AF65-F5344CB8AC3E}">
        <p14:creationId xmlns:p14="http://schemas.microsoft.com/office/powerpoint/2010/main" val="62399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87868-F319-4B30-94F1-6432C93EF4E2}"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95585-1CBB-4272-908B-3C14AFF5311C}" type="slidenum">
              <a:rPr lang="en-IN" smtClean="0"/>
              <a:t>‹#›</a:t>
            </a:fld>
            <a:endParaRPr lang="en-IN"/>
          </a:p>
        </p:txBody>
      </p:sp>
    </p:spTree>
    <p:extLst>
      <p:ext uri="{BB962C8B-B14F-4D97-AF65-F5344CB8AC3E}">
        <p14:creationId xmlns:p14="http://schemas.microsoft.com/office/powerpoint/2010/main" val="211929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87868-F319-4B30-94F1-6432C93EF4E2}"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95585-1CBB-4272-908B-3C14AFF5311C}" type="slidenum">
              <a:rPr lang="en-IN" smtClean="0"/>
              <a:t>‹#›</a:t>
            </a:fld>
            <a:endParaRPr lang="en-IN"/>
          </a:p>
        </p:txBody>
      </p:sp>
    </p:spTree>
    <p:extLst>
      <p:ext uri="{BB962C8B-B14F-4D97-AF65-F5344CB8AC3E}">
        <p14:creationId xmlns:p14="http://schemas.microsoft.com/office/powerpoint/2010/main" val="392149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F87868-F319-4B30-94F1-6432C93EF4E2}" type="datetimeFigureOut">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195585-1CBB-4272-908B-3C14AFF5311C}" type="slidenum">
              <a:rPr lang="en-IN" smtClean="0"/>
              <a:t>‹#›</a:t>
            </a:fld>
            <a:endParaRPr lang="en-IN"/>
          </a:p>
        </p:txBody>
      </p:sp>
    </p:spTree>
    <p:extLst>
      <p:ext uri="{BB962C8B-B14F-4D97-AF65-F5344CB8AC3E}">
        <p14:creationId xmlns:p14="http://schemas.microsoft.com/office/powerpoint/2010/main" val="3694843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F87868-F319-4B30-94F1-6432C93EF4E2}" type="datetimeFigureOut">
              <a:rPr lang="en-IN" smtClean="0"/>
              <a:t>30-11-2021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195585-1CBB-4272-908B-3C14AFF5311C}" type="slidenum">
              <a:rPr lang="en-IN" smtClean="0"/>
              <a:t>‹#›</a:t>
            </a:fld>
            <a:endParaRPr lang="en-IN"/>
          </a:p>
        </p:txBody>
      </p:sp>
    </p:spTree>
    <p:extLst>
      <p:ext uri="{BB962C8B-B14F-4D97-AF65-F5344CB8AC3E}">
        <p14:creationId xmlns:p14="http://schemas.microsoft.com/office/powerpoint/2010/main" val="227120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F87868-F319-4B30-94F1-6432C93EF4E2}" type="datetimeFigureOut">
              <a:rPr lang="en-IN" smtClean="0"/>
              <a:t>30-11-2021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195585-1CBB-4272-908B-3C14AFF5311C}" type="slidenum">
              <a:rPr lang="en-IN" smtClean="0"/>
              <a:t>‹#›</a:t>
            </a:fld>
            <a:endParaRPr lang="en-IN"/>
          </a:p>
        </p:txBody>
      </p:sp>
    </p:spTree>
    <p:extLst>
      <p:ext uri="{BB962C8B-B14F-4D97-AF65-F5344CB8AC3E}">
        <p14:creationId xmlns:p14="http://schemas.microsoft.com/office/powerpoint/2010/main" val="406365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87868-F319-4B30-94F1-6432C93EF4E2}" type="datetimeFigureOut">
              <a:rPr lang="en-IN" smtClean="0"/>
              <a:t>30-11-2021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195585-1CBB-4272-908B-3C14AFF5311C}" type="slidenum">
              <a:rPr lang="en-IN" smtClean="0"/>
              <a:t>‹#›</a:t>
            </a:fld>
            <a:endParaRPr lang="en-IN"/>
          </a:p>
        </p:txBody>
      </p:sp>
    </p:spTree>
    <p:extLst>
      <p:ext uri="{BB962C8B-B14F-4D97-AF65-F5344CB8AC3E}">
        <p14:creationId xmlns:p14="http://schemas.microsoft.com/office/powerpoint/2010/main" val="98603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F87868-F319-4B30-94F1-6432C93EF4E2}" type="datetimeFigureOut">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195585-1CBB-4272-908B-3C14AFF5311C}" type="slidenum">
              <a:rPr lang="en-IN" smtClean="0"/>
              <a:t>‹#›</a:t>
            </a:fld>
            <a:endParaRPr lang="en-IN"/>
          </a:p>
        </p:txBody>
      </p:sp>
    </p:spTree>
    <p:extLst>
      <p:ext uri="{BB962C8B-B14F-4D97-AF65-F5344CB8AC3E}">
        <p14:creationId xmlns:p14="http://schemas.microsoft.com/office/powerpoint/2010/main" val="297400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4F87868-F319-4B30-94F1-6432C93EF4E2}" type="datetimeFigureOut">
              <a:rPr lang="en-IN" smtClean="0"/>
              <a:t>30-11-2021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A5195585-1CBB-4272-908B-3C14AFF5311C}" type="slidenum">
              <a:rPr lang="en-IN" smtClean="0"/>
              <a:t>‹#›</a:t>
            </a:fld>
            <a:endParaRPr lang="en-IN"/>
          </a:p>
        </p:txBody>
      </p:sp>
    </p:spTree>
    <p:extLst>
      <p:ext uri="{BB962C8B-B14F-4D97-AF65-F5344CB8AC3E}">
        <p14:creationId xmlns:p14="http://schemas.microsoft.com/office/powerpoint/2010/main" val="156327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4F87868-F319-4B30-94F1-6432C93EF4E2}" type="datetimeFigureOut">
              <a:rPr lang="en-IN" smtClean="0"/>
              <a:t>30-11-2021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5195585-1CBB-4272-908B-3C14AFF5311C}" type="slidenum">
              <a:rPr lang="en-IN" smtClean="0"/>
              <a:t>‹#›</a:t>
            </a:fld>
            <a:endParaRPr lang="en-IN"/>
          </a:p>
        </p:txBody>
      </p:sp>
    </p:spTree>
    <p:extLst>
      <p:ext uri="{BB962C8B-B14F-4D97-AF65-F5344CB8AC3E}">
        <p14:creationId xmlns:p14="http://schemas.microsoft.com/office/powerpoint/2010/main" val="424484076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8C16-C266-4A3A-9147-5A56D442CBF8}"/>
              </a:ext>
            </a:extLst>
          </p:cNvPr>
          <p:cNvSpPr>
            <a:spLocks noGrp="1"/>
          </p:cNvSpPr>
          <p:nvPr>
            <p:ph type="ctrTitle"/>
          </p:nvPr>
        </p:nvSpPr>
        <p:spPr/>
        <p:txBody>
          <a:bodyPr>
            <a:normAutofit/>
          </a:bodyPr>
          <a:lstStyle/>
          <a:p>
            <a:r>
              <a:rPr lang="en-US" sz="4800" dirty="0"/>
              <a:t>MVUS – Messaging and Voice for Underwater Systems</a:t>
            </a:r>
            <a:endParaRPr lang="en-IN" sz="4800" dirty="0"/>
          </a:p>
        </p:txBody>
      </p:sp>
      <p:sp>
        <p:nvSpPr>
          <p:cNvPr id="3" name="Subtitle 2">
            <a:extLst>
              <a:ext uri="{FF2B5EF4-FFF2-40B4-BE49-F238E27FC236}">
                <a16:creationId xmlns:a16="http://schemas.microsoft.com/office/drawing/2014/main" id="{E06DA09A-1EFB-4BD8-B677-1419EA4DD734}"/>
              </a:ext>
            </a:extLst>
          </p:cNvPr>
          <p:cNvSpPr>
            <a:spLocks noGrp="1"/>
          </p:cNvSpPr>
          <p:nvPr>
            <p:ph type="subTitle" idx="1"/>
          </p:nvPr>
        </p:nvSpPr>
        <p:spPr>
          <a:xfrm>
            <a:off x="893891" y="5515739"/>
            <a:ext cx="10572000" cy="434974"/>
          </a:xfrm>
        </p:spPr>
        <p:txBody>
          <a:bodyPr>
            <a:normAutofit fontScale="92500" lnSpcReduction="20000"/>
          </a:bodyPr>
          <a:lstStyle/>
          <a:p>
            <a:r>
              <a:rPr lang="en-US" sz="2800" dirty="0"/>
              <a:t>Project by: Suryasaradhi</a:t>
            </a:r>
            <a:endParaRPr lang="en-IN" sz="2800" dirty="0"/>
          </a:p>
        </p:txBody>
      </p:sp>
    </p:spTree>
    <p:extLst>
      <p:ext uri="{BB962C8B-B14F-4D97-AF65-F5344CB8AC3E}">
        <p14:creationId xmlns:p14="http://schemas.microsoft.com/office/powerpoint/2010/main" val="2066363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645A-8B11-4B09-95CD-0682A09B007E}"/>
              </a:ext>
            </a:extLst>
          </p:cNvPr>
          <p:cNvSpPr>
            <a:spLocks noGrp="1"/>
          </p:cNvSpPr>
          <p:nvPr>
            <p:ph type="title"/>
          </p:nvPr>
        </p:nvSpPr>
        <p:spPr/>
        <p:txBody>
          <a:bodyPr/>
          <a:lstStyle/>
          <a:p>
            <a:r>
              <a:rPr lang="en-US" dirty="0"/>
              <a:t>Brief on Prototype</a:t>
            </a:r>
            <a:endParaRPr lang="en-IN" dirty="0"/>
          </a:p>
        </p:txBody>
      </p:sp>
      <p:sp>
        <p:nvSpPr>
          <p:cNvPr id="3" name="Content Placeholder 2">
            <a:extLst>
              <a:ext uri="{FF2B5EF4-FFF2-40B4-BE49-F238E27FC236}">
                <a16:creationId xmlns:a16="http://schemas.microsoft.com/office/drawing/2014/main" id="{B9063575-855A-4FDE-88A1-7ECC20DC797C}"/>
              </a:ext>
            </a:extLst>
          </p:cNvPr>
          <p:cNvSpPr>
            <a:spLocks noGrp="1"/>
          </p:cNvSpPr>
          <p:nvPr>
            <p:ph idx="1"/>
          </p:nvPr>
        </p:nvSpPr>
        <p:spPr>
          <a:xfrm>
            <a:off x="667387" y="2222287"/>
            <a:ext cx="7561890" cy="4300203"/>
          </a:xfrm>
        </p:spPr>
        <p:txBody>
          <a:bodyPr>
            <a:normAutofit lnSpcReduction="10000"/>
          </a:bodyPr>
          <a:lstStyle/>
          <a:p>
            <a:r>
              <a:rPr lang="en-US" dirty="0"/>
              <a:t>The proposed solution is a hybrid system consisting of RF, Light and Acoustic systems to enable communication underwater. The technology uses RF to communicate when outside water, and uses an acoustic and Light hybrid communication underwater, Since RF can’t be used underwater due to its high attenuation.</a:t>
            </a:r>
          </a:p>
          <a:p>
            <a:endParaRPr lang="en-US" dirty="0"/>
          </a:p>
          <a:p>
            <a:r>
              <a:rPr lang="en-US" dirty="0"/>
              <a:t>Using state of the art ML technologies combined with High Performant communication protocols ,high Fidelity (320kbps) Realtime audio streaming is achieved.</a:t>
            </a:r>
          </a:p>
          <a:p>
            <a:endParaRPr lang="en-US" dirty="0"/>
          </a:p>
          <a:p>
            <a:r>
              <a:rPr lang="en-US" dirty="0"/>
              <a:t>The solution even goes on prescribing extra optional hardware like repeaters and Bridgers to increase the functionality of the current setup, </a:t>
            </a:r>
          </a:p>
        </p:txBody>
      </p:sp>
      <p:pic>
        <p:nvPicPr>
          <p:cNvPr id="6" name="Picture 5">
            <a:extLst>
              <a:ext uri="{FF2B5EF4-FFF2-40B4-BE49-F238E27FC236}">
                <a16:creationId xmlns:a16="http://schemas.microsoft.com/office/drawing/2014/main" id="{2EA55236-769F-448F-BDC2-6375042E0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8047" y="2306973"/>
            <a:ext cx="3442283" cy="1936284"/>
          </a:xfrm>
          <a:prstGeom prst="rect">
            <a:avLst/>
          </a:prstGeom>
        </p:spPr>
      </p:pic>
      <p:pic>
        <p:nvPicPr>
          <p:cNvPr id="8" name="Picture 7">
            <a:extLst>
              <a:ext uri="{FF2B5EF4-FFF2-40B4-BE49-F238E27FC236}">
                <a16:creationId xmlns:a16="http://schemas.microsoft.com/office/drawing/2014/main" id="{56F674AA-C2D9-4842-A261-2209CB3469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8047" y="4586206"/>
            <a:ext cx="3442282" cy="1936284"/>
          </a:xfrm>
          <a:prstGeom prst="rect">
            <a:avLst/>
          </a:prstGeom>
        </p:spPr>
      </p:pic>
    </p:spTree>
    <p:extLst>
      <p:ext uri="{BB962C8B-B14F-4D97-AF65-F5344CB8AC3E}">
        <p14:creationId xmlns:p14="http://schemas.microsoft.com/office/powerpoint/2010/main" val="326340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57A1-CE4B-4DA4-8D4C-775F96192DBB}"/>
              </a:ext>
            </a:extLst>
          </p:cNvPr>
          <p:cNvSpPr>
            <a:spLocks noGrp="1"/>
          </p:cNvSpPr>
          <p:nvPr>
            <p:ph type="title"/>
          </p:nvPr>
        </p:nvSpPr>
        <p:spPr/>
        <p:txBody>
          <a:bodyPr/>
          <a:lstStyle/>
          <a:p>
            <a:r>
              <a:rPr lang="en-US" dirty="0"/>
              <a:t>Features Available</a:t>
            </a:r>
            <a:endParaRPr lang="en-IN" dirty="0"/>
          </a:p>
        </p:txBody>
      </p:sp>
      <p:sp>
        <p:nvSpPr>
          <p:cNvPr id="3" name="Content Placeholder 2">
            <a:extLst>
              <a:ext uri="{FF2B5EF4-FFF2-40B4-BE49-F238E27FC236}">
                <a16:creationId xmlns:a16="http://schemas.microsoft.com/office/drawing/2014/main" id="{511D5160-E17A-44AF-A210-CB1DEFA61AF9}"/>
              </a:ext>
            </a:extLst>
          </p:cNvPr>
          <p:cNvSpPr>
            <a:spLocks noGrp="1"/>
          </p:cNvSpPr>
          <p:nvPr>
            <p:ph idx="1"/>
          </p:nvPr>
        </p:nvSpPr>
        <p:spPr>
          <a:xfrm>
            <a:off x="341151" y="2410213"/>
            <a:ext cx="11509696" cy="4548455"/>
          </a:xfrm>
        </p:spPr>
        <p:txBody>
          <a:bodyPr>
            <a:normAutofit fontScale="85000" lnSpcReduction="10000"/>
          </a:bodyPr>
          <a:lstStyle/>
          <a:p>
            <a:r>
              <a:rPr lang="en-US" dirty="0"/>
              <a:t>Easily attachable to diver-suits</a:t>
            </a:r>
          </a:p>
          <a:p>
            <a:r>
              <a:rPr lang="en-US" dirty="0"/>
              <a:t>Is able to fully integrate into an existing diver communication suite</a:t>
            </a:r>
          </a:p>
          <a:p>
            <a:r>
              <a:rPr lang="en-US" dirty="0"/>
              <a:t>Equipped with an emergency mode of communication to alert other divers and base stations in case of distress</a:t>
            </a:r>
          </a:p>
          <a:p>
            <a:r>
              <a:rPr lang="en-US" dirty="0"/>
              <a:t>A mechanism to measure and communicate the heartbeat of the diver to base stations as a basic health monitoring system</a:t>
            </a:r>
          </a:p>
          <a:p>
            <a:r>
              <a:rPr lang="en-US" dirty="0"/>
              <a:t>Use of laryngophone for better Fidelity in communication</a:t>
            </a:r>
          </a:p>
          <a:p>
            <a:r>
              <a:rPr lang="en-US" dirty="0"/>
              <a:t>AI controlled feedback system that analyses pitch changes w.r.t to underwater pressure and corrects voice output accordingly.</a:t>
            </a:r>
          </a:p>
          <a:p>
            <a:r>
              <a:rPr lang="en-US" dirty="0"/>
              <a:t>Transceiver switching capability to extend range ,where each node retransmits data from a different user.</a:t>
            </a:r>
          </a:p>
          <a:p>
            <a:r>
              <a:rPr lang="en-US" dirty="0"/>
              <a:t>Automatic </a:t>
            </a:r>
            <a:r>
              <a:rPr lang="en-US" b="1" dirty="0"/>
              <a:t>Analog Compensation </a:t>
            </a:r>
            <a:r>
              <a:rPr lang="en-US" dirty="0"/>
              <a:t>for doppler shifts in signals.</a:t>
            </a:r>
          </a:p>
          <a:p>
            <a:r>
              <a:rPr lang="en-US" dirty="0"/>
              <a:t>Incorporated Radio for Out of water communication. </a:t>
            </a:r>
          </a:p>
          <a:p>
            <a:r>
              <a:rPr lang="en-US" b="1" dirty="0"/>
              <a:t>Realtime High Fidelity Audio Streaming</a:t>
            </a:r>
          </a:p>
          <a:p>
            <a:r>
              <a:rPr lang="en-US" b="1" dirty="0"/>
              <a:t>Hybrid Communication Technology , </a:t>
            </a:r>
            <a:r>
              <a:rPr lang="en-US" dirty="0"/>
              <a:t>with</a:t>
            </a:r>
            <a:r>
              <a:rPr lang="en-US" b="1" dirty="0"/>
              <a:t> </a:t>
            </a:r>
            <a:r>
              <a:rPr lang="en-US" dirty="0"/>
              <a:t>Automatic Channel Switching for high fidelity communication</a:t>
            </a:r>
          </a:p>
          <a:p>
            <a:endParaRPr lang="en-US" b="1" dirty="0"/>
          </a:p>
          <a:p>
            <a:endParaRPr lang="en-IN" dirty="0"/>
          </a:p>
        </p:txBody>
      </p:sp>
    </p:spTree>
    <p:extLst>
      <p:ext uri="{BB962C8B-B14F-4D97-AF65-F5344CB8AC3E}">
        <p14:creationId xmlns:p14="http://schemas.microsoft.com/office/powerpoint/2010/main" val="241996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1CBF-55E1-41C3-874C-E9CEB308D033}"/>
              </a:ext>
            </a:extLst>
          </p:cNvPr>
          <p:cNvSpPr>
            <a:spLocks noGrp="1"/>
          </p:cNvSpPr>
          <p:nvPr>
            <p:ph type="title"/>
          </p:nvPr>
        </p:nvSpPr>
        <p:spPr/>
        <p:txBody>
          <a:bodyPr/>
          <a:lstStyle/>
          <a:p>
            <a:r>
              <a:rPr lang="en-US" dirty="0"/>
              <a:t>Technologies Used (Hard &amp; Soft -ware)</a:t>
            </a:r>
            <a:endParaRPr lang="en-IN" dirty="0"/>
          </a:p>
        </p:txBody>
      </p:sp>
      <p:sp>
        <p:nvSpPr>
          <p:cNvPr id="3" name="Content Placeholder 2">
            <a:extLst>
              <a:ext uri="{FF2B5EF4-FFF2-40B4-BE49-F238E27FC236}">
                <a16:creationId xmlns:a16="http://schemas.microsoft.com/office/drawing/2014/main" id="{D9B077C0-6932-4343-9E03-E84FCD8F79C3}"/>
              </a:ext>
            </a:extLst>
          </p:cNvPr>
          <p:cNvSpPr>
            <a:spLocks noGrp="1"/>
          </p:cNvSpPr>
          <p:nvPr>
            <p:ph idx="1"/>
          </p:nvPr>
        </p:nvSpPr>
        <p:spPr>
          <a:xfrm>
            <a:off x="399262" y="2679055"/>
            <a:ext cx="8308510" cy="4339563"/>
          </a:xfrm>
        </p:spPr>
        <p:txBody>
          <a:bodyPr>
            <a:normAutofit fontScale="85000" lnSpcReduction="20000"/>
          </a:bodyPr>
          <a:lstStyle/>
          <a:p>
            <a:r>
              <a:rPr lang="en-US" dirty="0"/>
              <a:t>Human audio can span up to 5khz ,Analogue signals are inherently weak and are prone to distortion. Since we are capable of only sending 3Kbps, We use </a:t>
            </a:r>
            <a:r>
              <a:rPr lang="en-US" b="1" dirty="0"/>
              <a:t>LYRA </a:t>
            </a:r>
            <a:r>
              <a:rPr lang="en-US" dirty="0"/>
              <a:t>a revolutionary AI based audio codec open-sourced by “</a:t>
            </a:r>
            <a:r>
              <a:rPr lang="en-US" i="1" dirty="0"/>
              <a:t>Google”</a:t>
            </a:r>
            <a:r>
              <a:rPr lang="en-US" dirty="0"/>
              <a:t> capable of sending 360kbps audio via a 3Kbps stream without any considerable distortion.</a:t>
            </a:r>
          </a:p>
          <a:p>
            <a:r>
              <a:rPr lang="en-US" dirty="0"/>
              <a:t>C++ written direct hardware addressing Protocol’s used for high speed communications.</a:t>
            </a:r>
          </a:p>
          <a:p>
            <a:r>
              <a:rPr lang="en-US" dirty="0"/>
              <a:t>Automatic Audio Pitch and gain control </a:t>
            </a:r>
          </a:p>
          <a:p>
            <a:r>
              <a:rPr lang="en-US" dirty="0"/>
              <a:t>Simulations based on Fischer-</a:t>
            </a:r>
            <a:r>
              <a:rPr lang="en-US" dirty="0" err="1"/>
              <a:t>Simmon</a:t>
            </a:r>
            <a:r>
              <a:rPr lang="en-US" dirty="0"/>
              <a:t> Model where made to realize distance of data transmission. </a:t>
            </a:r>
          </a:p>
          <a:p>
            <a:r>
              <a:rPr lang="en-US" dirty="0"/>
              <a:t>PCB simulation (ASK) were realized in proteus.</a:t>
            </a:r>
          </a:p>
          <a:p>
            <a:r>
              <a:rPr lang="en-US" dirty="0"/>
              <a:t>SPI used for RF and Light based communication, providing high speed communication operating at 10Mhz</a:t>
            </a:r>
          </a:p>
          <a:p>
            <a:r>
              <a:rPr lang="en-US" dirty="0"/>
              <a:t>Instead of direct ASK ,BSK (Binary Shift Keying) was used which provided more immunity to noise as data is sent digitally and packets can be retransmitted if received signal was distorted.</a:t>
            </a:r>
          </a:p>
          <a:p>
            <a:r>
              <a:rPr lang="en-US" dirty="0"/>
              <a:t>DSB suppression controlled with adjustable signal power</a:t>
            </a:r>
          </a:p>
          <a:p>
            <a:r>
              <a:rPr lang="en-US" dirty="0"/>
              <a:t>Product detector used instead of envelope detector provides better SNR.</a:t>
            </a:r>
          </a:p>
          <a:p>
            <a:endParaRPr lang="en-US" dirty="0"/>
          </a:p>
          <a:p>
            <a:endParaRPr lang="en-US" dirty="0"/>
          </a:p>
          <a:p>
            <a:endParaRPr lang="en-IN" b="1" dirty="0"/>
          </a:p>
        </p:txBody>
      </p:sp>
      <p:pic>
        <p:nvPicPr>
          <p:cNvPr id="7" name="Picture 6">
            <a:extLst>
              <a:ext uri="{FF2B5EF4-FFF2-40B4-BE49-F238E27FC236}">
                <a16:creationId xmlns:a16="http://schemas.microsoft.com/office/drawing/2014/main" id="{EB6DA459-81D0-4D86-AC6E-B685BCA6C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797" y="1887523"/>
            <a:ext cx="3242203" cy="4970478"/>
          </a:xfrm>
          <a:prstGeom prst="rect">
            <a:avLst/>
          </a:prstGeom>
        </p:spPr>
      </p:pic>
    </p:spTree>
    <p:extLst>
      <p:ext uri="{BB962C8B-B14F-4D97-AF65-F5344CB8AC3E}">
        <p14:creationId xmlns:p14="http://schemas.microsoft.com/office/powerpoint/2010/main" val="137847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D1CB8-10DF-4929-9651-73532A5C5279}"/>
              </a:ext>
            </a:extLst>
          </p:cNvPr>
          <p:cNvSpPr>
            <a:spLocks noGrp="1"/>
          </p:cNvSpPr>
          <p:nvPr>
            <p:ph type="title"/>
          </p:nvPr>
        </p:nvSpPr>
        <p:spPr/>
        <p:txBody>
          <a:bodyPr/>
          <a:lstStyle/>
          <a:p>
            <a:r>
              <a:rPr lang="en-US" dirty="0"/>
              <a:t>Prototyping &amp; Status Quo</a:t>
            </a:r>
            <a:endParaRPr lang="en-IN" dirty="0"/>
          </a:p>
        </p:txBody>
      </p:sp>
      <p:sp>
        <p:nvSpPr>
          <p:cNvPr id="3" name="Content Placeholder 2">
            <a:extLst>
              <a:ext uri="{FF2B5EF4-FFF2-40B4-BE49-F238E27FC236}">
                <a16:creationId xmlns:a16="http://schemas.microsoft.com/office/drawing/2014/main" id="{7DFB2F9E-7D2B-45B4-81B1-DA21FB7286F6}"/>
              </a:ext>
            </a:extLst>
          </p:cNvPr>
          <p:cNvSpPr>
            <a:spLocks noGrp="1"/>
          </p:cNvSpPr>
          <p:nvPr>
            <p:ph idx="1"/>
          </p:nvPr>
        </p:nvSpPr>
        <p:spPr>
          <a:xfrm>
            <a:off x="382484" y="2239861"/>
            <a:ext cx="6169317" cy="4236440"/>
          </a:xfrm>
        </p:spPr>
        <p:txBody>
          <a:bodyPr>
            <a:norm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MVUS Transceiver </a:t>
            </a:r>
          </a:p>
          <a:p>
            <a:pPr marL="457200" lvl="1" indent="0">
              <a:buNone/>
            </a:pPr>
            <a:r>
              <a:rPr lang="en-IN" b="1" dirty="0">
                <a:latin typeface="Calibri" panose="020F0502020204030204" pitchFamily="34" charset="0"/>
                <a:ea typeface="Calibri" panose="020F0502020204030204" pitchFamily="34" charset="0"/>
                <a:cs typeface="Times New Roman" panose="02020603050405020304" pitchFamily="18" charset="0"/>
              </a:rPr>
              <a:t>This wearable device is attached to the divers suit for communication ,the device is further segmented to three functioning groups:</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IN" b="1" dirty="0">
                <a:latin typeface="Calibri" panose="020F0502020204030204" pitchFamily="34" charset="0"/>
                <a:ea typeface="Calibri" panose="020F0502020204030204" pitchFamily="34" charset="0"/>
                <a:cs typeface="Times New Roman" panose="02020603050405020304" pitchFamily="18" charset="0"/>
              </a:rPr>
              <a:t>Arm Band </a:t>
            </a:r>
          </a:p>
          <a:p>
            <a:pPr lvl="2"/>
            <a:r>
              <a:rPr lang="en-IN" b="1" dirty="0">
                <a:effectLst/>
                <a:latin typeface="Calibri" panose="020F0502020204030204" pitchFamily="34" charset="0"/>
                <a:ea typeface="Calibri" panose="020F0502020204030204" pitchFamily="34" charset="0"/>
                <a:cs typeface="Times New Roman" panose="02020603050405020304" pitchFamily="18" charset="0"/>
              </a:rPr>
              <a:t>Neck Band </a:t>
            </a:r>
          </a:p>
          <a:p>
            <a:pPr lvl="2"/>
            <a:r>
              <a:rPr lang="en-IN" b="1" dirty="0">
                <a:latin typeface="Calibri" panose="020F0502020204030204" pitchFamily="34" charset="0"/>
                <a:ea typeface="Calibri" panose="020F0502020204030204" pitchFamily="34" charset="0"/>
                <a:cs typeface="Times New Roman" panose="02020603050405020304" pitchFamily="18" charset="0"/>
              </a:rPr>
              <a:t>Transmitter Base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RF Buoy </a:t>
            </a:r>
            <a:r>
              <a:rPr lang="en-IN" b="1" dirty="0">
                <a:latin typeface="Calibri" panose="020F0502020204030204" pitchFamily="34" charset="0"/>
                <a:ea typeface="Calibri" panose="020F0502020204030204" pitchFamily="34" charset="0"/>
                <a:cs typeface="Times New Roman" panose="02020603050405020304" pitchFamily="18" charset="0"/>
              </a:rPr>
              <a:t>[</a:t>
            </a:r>
            <a:r>
              <a:rPr lang="en-IN" sz="1800" b="1" i="1" dirty="0">
                <a:effectLst/>
                <a:latin typeface="Calibri" panose="020F0502020204030204" pitchFamily="34" charset="0"/>
                <a:ea typeface="Calibri" panose="020F0502020204030204" pitchFamily="34" charset="0"/>
                <a:cs typeface="Times New Roman" panose="02020603050405020304" pitchFamily="18" charset="0"/>
              </a:rPr>
              <a:t>optional</a:t>
            </a:r>
            <a:r>
              <a:rPr lang="en-IN" b="1" i="1" dirty="0">
                <a:latin typeface="Calibri" panose="020F0502020204030204" pitchFamily="34" charset="0"/>
                <a:ea typeface="Calibri" panose="020F0502020204030204" pitchFamily="34" charset="0"/>
                <a:cs typeface="Times New Roman" panose="02020603050405020304" pitchFamily="18" charset="0"/>
              </a:rPr>
              <a:t>]</a:t>
            </a:r>
            <a:r>
              <a:rPr lang="en-IN" sz="1500" b="1" dirty="0">
                <a:effectLst/>
                <a:latin typeface="Calibri" panose="020F0502020204030204" pitchFamily="34" charset="0"/>
                <a:ea typeface="Calibri" panose="020F0502020204030204" pitchFamily="34" charset="0"/>
                <a:cs typeface="Times New Roman" panose="02020603050405020304" pitchFamily="18" charset="0"/>
              </a:rPr>
              <a:t> </a:t>
            </a:r>
          </a:p>
          <a:p>
            <a:pPr marL="457200" lvl="1" indent="0">
              <a:buNone/>
            </a:pPr>
            <a:r>
              <a:rPr lang="en-IN" b="1" dirty="0">
                <a:latin typeface="Calibri" panose="020F0502020204030204" pitchFamily="34" charset="0"/>
                <a:ea typeface="Calibri" panose="020F0502020204030204" pitchFamily="34" charset="0"/>
                <a:cs typeface="Times New Roman" panose="02020603050405020304" pitchFamily="18" charset="0"/>
              </a:rPr>
              <a:t>Used to Provide a Communication link between underwater and surface (</a:t>
            </a:r>
            <a:r>
              <a:rPr lang="en-IN" b="1" dirty="0" err="1">
                <a:latin typeface="Calibri" panose="020F0502020204030204" pitchFamily="34" charset="0"/>
                <a:ea typeface="Calibri" panose="020F0502020204030204" pitchFamily="34" charset="0"/>
                <a:cs typeface="Times New Roman" panose="02020603050405020304" pitchFamily="18" charset="0"/>
              </a:rPr>
              <a:t>i.e</a:t>
            </a:r>
            <a:r>
              <a:rPr lang="en-IN" b="1" dirty="0">
                <a:latin typeface="Calibri" panose="020F0502020204030204" pitchFamily="34" charset="0"/>
                <a:ea typeface="Calibri" panose="020F0502020204030204" pitchFamily="34" charset="0"/>
                <a:cs typeface="Times New Roman" panose="02020603050405020304" pitchFamily="18" charset="0"/>
              </a:rPr>
              <a:t> , a boat to a diver)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Acoustic Repeater </a:t>
            </a:r>
            <a:r>
              <a:rPr lang="en-IN" b="1" dirty="0">
                <a:latin typeface="Calibri" panose="020F0502020204030204" pitchFamily="34" charset="0"/>
                <a:ea typeface="Calibri" panose="020F0502020204030204" pitchFamily="34" charset="0"/>
                <a:cs typeface="Times New Roman" panose="02020603050405020304" pitchFamily="18" charset="0"/>
              </a:rPr>
              <a:t>[</a:t>
            </a:r>
            <a:r>
              <a:rPr lang="en-IN" sz="1800" b="1" i="1" dirty="0">
                <a:effectLst/>
                <a:latin typeface="Calibri" panose="020F0502020204030204" pitchFamily="34" charset="0"/>
                <a:ea typeface="Calibri" panose="020F0502020204030204" pitchFamily="34" charset="0"/>
                <a:cs typeface="Times New Roman" panose="02020603050405020304" pitchFamily="18" charset="0"/>
              </a:rPr>
              <a:t>optional</a:t>
            </a:r>
            <a:r>
              <a:rPr lang="en-IN" b="1" i="1" dirty="0">
                <a:latin typeface="Calibri" panose="020F0502020204030204" pitchFamily="34" charset="0"/>
                <a:ea typeface="Calibri" panose="020F0502020204030204" pitchFamily="34" charset="0"/>
                <a:cs typeface="Times New Roman" panose="02020603050405020304" pitchFamily="18" charset="0"/>
              </a:rPr>
              <a:t>]</a:t>
            </a:r>
            <a:r>
              <a:rPr lang="en-IN" sz="15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IN" b="1" dirty="0">
                <a:latin typeface="Calibri" panose="020F0502020204030204" pitchFamily="34" charset="0"/>
                <a:ea typeface="Calibri" panose="020F0502020204030204" pitchFamily="34" charset="0"/>
                <a:cs typeface="Times New Roman" panose="02020603050405020304" pitchFamily="18" charset="0"/>
              </a:rPr>
              <a:t>Used to increase the range of transmission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35F51D3C-0DD2-49DA-8787-CE0A7126FD48}"/>
              </a:ext>
            </a:extLst>
          </p:cNvPr>
          <p:cNvGraphicFramePr>
            <a:graphicFrameLocks noGrp="1"/>
          </p:cNvGraphicFramePr>
          <p:nvPr>
            <p:extLst>
              <p:ext uri="{D42A27DB-BD31-4B8C-83A1-F6EECF244321}">
                <p14:modId xmlns:p14="http://schemas.microsoft.com/office/powerpoint/2010/main" val="571188984"/>
              </p:ext>
            </p:extLst>
          </p:nvPr>
        </p:nvGraphicFramePr>
        <p:xfrm>
          <a:off x="6618913" y="2317661"/>
          <a:ext cx="5343788" cy="4236439"/>
        </p:xfrm>
        <a:graphic>
          <a:graphicData uri="http://schemas.openxmlformats.org/drawingml/2006/table">
            <a:tbl>
              <a:tblPr firstRow="1" bandRow="1">
                <a:tableStyleId>{5C22544A-7EE6-4342-B048-85BDC9FD1C3A}</a:tableStyleId>
              </a:tblPr>
              <a:tblGrid>
                <a:gridCol w="2671894">
                  <a:extLst>
                    <a:ext uri="{9D8B030D-6E8A-4147-A177-3AD203B41FA5}">
                      <a16:colId xmlns:a16="http://schemas.microsoft.com/office/drawing/2014/main" val="3395938878"/>
                    </a:ext>
                  </a:extLst>
                </a:gridCol>
                <a:gridCol w="2671894">
                  <a:extLst>
                    <a:ext uri="{9D8B030D-6E8A-4147-A177-3AD203B41FA5}">
                      <a16:colId xmlns:a16="http://schemas.microsoft.com/office/drawing/2014/main" val="2776507404"/>
                    </a:ext>
                  </a:extLst>
                </a:gridCol>
              </a:tblGrid>
              <a:tr h="326919">
                <a:tc>
                  <a:txBody>
                    <a:bodyPr/>
                    <a:lstStyle/>
                    <a:p>
                      <a:r>
                        <a:rPr lang="en-US" sz="1200" dirty="0"/>
                        <a:t>PROTOTYPE</a:t>
                      </a:r>
                      <a:endParaRPr lang="en-IN" sz="1200" dirty="0"/>
                    </a:p>
                  </a:txBody>
                  <a:tcPr/>
                </a:tc>
                <a:tc>
                  <a:txBody>
                    <a:bodyPr/>
                    <a:lstStyle/>
                    <a:p>
                      <a:r>
                        <a:rPr lang="en-US" sz="1200" dirty="0"/>
                        <a:t>STATUS</a:t>
                      </a:r>
                      <a:endParaRPr lang="en-IN" sz="1200" dirty="0"/>
                    </a:p>
                  </a:txBody>
                  <a:tcPr/>
                </a:tc>
                <a:extLst>
                  <a:ext uri="{0D108BD9-81ED-4DB2-BD59-A6C34878D82A}">
                    <a16:rowId xmlns:a16="http://schemas.microsoft.com/office/drawing/2014/main" val="344840201"/>
                  </a:ext>
                </a:extLst>
              </a:tr>
              <a:tr h="346012">
                <a:tc>
                  <a:txBody>
                    <a:bodyPr/>
                    <a:lstStyle/>
                    <a:p>
                      <a:r>
                        <a:rPr lang="en-US" sz="1200" dirty="0"/>
                        <a:t>Acoustic Range Simulation</a:t>
                      </a:r>
                      <a:endParaRPr lang="en-IN" sz="1200" dirty="0"/>
                    </a:p>
                  </a:txBody>
                  <a:tcPr/>
                </a:tc>
                <a:tc>
                  <a:txBody>
                    <a:bodyPr/>
                    <a:lstStyle/>
                    <a:p>
                      <a:r>
                        <a:rPr lang="en-US" sz="1200" dirty="0"/>
                        <a:t>DEPLOYED</a:t>
                      </a:r>
                      <a:endParaRPr lang="en-IN" sz="1200" dirty="0"/>
                    </a:p>
                  </a:txBody>
                  <a:tcPr/>
                </a:tc>
                <a:extLst>
                  <a:ext uri="{0D108BD9-81ED-4DB2-BD59-A6C34878D82A}">
                    <a16:rowId xmlns:a16="http://schemas.microsoft.com/office/drawing/2014/main" val="994660701"/>
                  </a:ext>
                </a:extLst>
              </a:tr>
              <a:tr h="346012">
                <a:tc>
                  <a:txBody>
                    <a:bodyPr/>
                    <a:lstStyle/>
                    <a:p>
                      <a:r>
                        <a:rPr lang="en-US" sz="1200" dirty="0"/>
                        <a:t>Electronics Simulation</a:t>
                      </a:r>
                      <a:endParaRPr lang="en-IN" sz="1200" dirty="0"/>
                    </a:p>
                  </a:txBody>
                  <a:tcPr/>
                </a:tc>
                <a:tc>
                  <a:txBody>
                    <a:bodyPr/>
                    <a:lstStyle/>
                    <a:p>
                      <a:r>
                        <a:rPr lang="en-US" sz="1200" dirty="0"/>
                        <a:t>DEPLOYED</a:t>
                      </a:r>
                      <a:endParaRPr lang="en-IN" sz="1200" dirty="0"/>
                    </a:p>
                  </a:txBody>
                  <a:tcPr/>
                </a:tc>
                <a:extLst>
                  <a:ext uri="{0D108BD9-81ED-4DB2-BD59-A6C34878D82A}">
                    <a16:rowId xmlns:a16="http://schemas.microsoft.com/office/drawing/2014/main" val="264845998"/>
                  </a:ext>
                </a:extLst>
              </a:tr>
              <a:tr h="544865">
                <a:tc>
                  <a:txBody>
                    <a:bodyPr/>
                    <a:lstStyle/>
                    <a:p>
                      <a:r>
                        <a:rPr lang="en-US" sz="1200" dirty="0"/>
                        <a:t>Digital Communication Audio Encoding (LYRA)</a:t>
                      </a:r>
                      <a:endParaRPr lang="en-IN" sz="1200" dirty="0"/>
                    </a:p>
                  </a:txBody>
                  <a:tcPr/>
                </a:tc>
                <a:tc>
                  <a:txBody>
                    <a:bodyPr/>
                    <a:lstStyle/>
                    <a:p>
                      <a:r>
                        <a:rPr lang="en-US" sz="1200" dirty="0"/>
                        <a:t>DEPLOYED</a:t>
                      </a:r>
                      <a:endParaRPr lang="en-IN" sz="1200" dirty="0"/>
                    </a:p>
                  </a:txBody>
                  <a:tcPr/>
                </a:tc>
                <a:extLst>
                  <a:ext uri="{0D108BD9-81ED-4DB2-BD59-A6C34878D82A}">
                    <a16:rowId xmlns:a16="http://schemas.microsoft.com/office/drawing/2014/main" val="1646855695"/>
                  </a:ext>
                </a:extLst>
              </a:tr>
              <a:tr h="346012">
                <a:tc>
                  <a:txBody>
                    <a:bodyPr/>
                    <a:lstStyle/>
                    <a:p>
                      <a:r>
                        <a:rPr lang="en-US" sz="1200" dirty="0"/>
                        <a:t>Communication Protocols</a:t>
                      </a:r>
                      <a:endParaRPr lang="en-IN" sz="1200" dirty="0"/>
                    </a:p>
                  </a:txBody>
                  <a:tcPr/>
                </a:tc>
                <a:tc>
                  <a:txBody>
                    <a:bodyPr/>
                    <a:lstStyle/>
                    <a:p>
                      <a:r>
                        <a:rPr lang="en-US" sz="1200" dirty="0"/>
                        <a:t>PROGRESS</a:t>
                      </a:r>
                      <a:endParaRPr lang="en-IN" sz="1200" dirty="0"/>
                    </a:p>
                  </a:txBody>
                  <a:tcPr/>
                </a:tc>
                <a:extLst>
                  <a:ext uri="{0D108BD9-81ED-4DB2-BD59-A6C34878D82A}">
                    <a16:rowId xmlns:a16="http://schemas.microsoft.com/office/drawing/2014/main" val="678041264"/>
                  </a:ext>
                </a:extLst>
              </a:tr>
              <a:tr h="326919">
                <a:tc>
                  <a:txBody>
                    <a:bodyPr/>
                    <a:lstStyle/>
                    <a:p>
                      <a:r>
                        <a:rPr lang="en-US" sz="1200" dirty="0"/>
                        <a:t>Light Transmitter</a:t>
                      </a:r>
                      <a:endParaRPr lang="en-IN" sz="1200" dirty="0"/>
                    </a:p>
                  </a:txBody>
                  <a:tcPr/>
                </a:tc>
                <a:tc>
                  <a:txBody>
                    <a:bodyPr/>
                    <a:lstStyle/>
                    <a:p>
                      <a:r>
                        <a:rPr lang="en-US" sz="1200" dirty="0"/>
                        <a:t>DEPLOYED</a:t>
                      </a:r>
                      <a:endParaRPr lang="en-IN" sz="1200" dirty="0"/>
                    </a:p>
                  </a:txBody>
                  <a:tcPr/>
                </a:tc>
                <a:extLst>
                  <a:ext uri="{0D108BD9-81ED-4DB2-BD59-A6C34878D82A}">
                    <a16:rowId xmlns:a16="http://schemas.microsoft.com/office/drawing/2014/main" val="83998361"/>
                  </a:ext>
                </a:extLst>
              </a:tr>
              <a:tr h="326919">
                <a:tc>
                  <a:txBody>
                    <a:bodyPr/>
                    <a:lstStyle/>
                    <a:p>
                      <a:r>
                        <a:rPr lang="en-US" sz="1200" dirty="0"/>
                        <a:t>Light Receiver</a:t>
                      </a:r>
                      <a:endParaRPr lang="en-IN" sz="1200" dirty="0"/>
                    </a:p>
                  </a:txBody>
                  <a:tcPr/>
                </a:tc>
                <a:tc>
                  <a:txBody>
                    <a:bodyPr/>
                    <a:lstStyle/>
                    <a:p>
                      <a:r>
                        <a:rPr lang="en-US" sz="1200" dirty="0"/>
                        <a:t>PARTIAL</a:t>
                      </a:r>
                      <a:endParaRPr lang="en-IN" sz="1200" dirty="0"/>
                    </a:p>
                  </a:txBody>
                  <a:tcPr/>
                </a:tc>
                <a:extLst>
                  <a:ext uri="{0D108BD9-81ED-4DB2-BD59-A6C34878D82A}">
                    <a16:rowId xmlns:a16="http://schemas.microsoft.com/office/drawing/2014/main" val="3905394668"/>
                  </a:ext>
                </a:extLst>
              </a:tr>
              <a:tr h="326919">
                <a:tc>
                  <a:txBody>
                    <a:bodyPr/>
                    <a:lstStyle/>
                    <a:p>
                      <a:r>
                        <a:rPr lang="en-US" sz="1200" dirty="0"/>
                        <a:t>RF Transmitter</a:t>
                      </a:r>
                      <a:endParaRPr lang="en-IN" sz="1200" dirty="0"/>
                    </a:p>
                  </a:txBody>
                  <a:tcPr/>
                </a:tc>
                <a:tc>
                  <a:txBody>
                    <a:bodyPr/>
                    <a:lstStyle/>
                    <a:p>
                      <a:r>
                        <a:rPr lang="en-US" sz="1200" dirty="0"/>
                        <a:t>DEPLOYED</a:t>
                      </a:r>
                      <a:endParaRPr lang="en-IN" sz="1200" dirty="0"/>
                    </a:p>
                  </a:txBody>
                  <a:tcPr/>
                </a:tc>
                <a:extLst>
                  <a:ext uri="{0D108BD9-81ED-4DB2-BD59-A6C34878D82A}">
                    <a16:rowId xmlns:a16="http://schemas.microsoft.com/office/drawing/2014/main" val="4158644883"/>
                  </a:ext>
                </a:extLst>
              </a:tr>
              <a:tr h="326919">
                <a:tc>
                  <a:txBody>
                    <a:bodyPr/>
                    <a:lstStyle/>
                    <a:p>
                      <a:r>
                        <a:rPr lang="en-US" sz="1200" dirty="0"/>
                        <a:t>RF Receiver</a:t>
                      </a:r>
                      <a:endParaRPr lang="en-IN" sz="1200" dirty="0"/>
                    </a:p>
                  </a:txBody>
                  <a:tcPr/>
                </a:tc>
                <a:tc>
                  <a:txBody>
                    <a:bodyPr/>
                    <a:lstStyle/>
                    <a:p>
                      <a:r>
                        <a:rPr lang="en-US" sz="1200" dirty="0"/>
                        <a:t>DEPLOYED</a:t>
                      </a:r>
                      <a:endParaRPr lang="en-IN" sz="1200" dirty="0"/>
                    </a:p>
                  </a:txBody>
                  <a:tcPr/>
                </a:tc>
                <a:extLst>
                  <a:ext uri="{0D108BD9-81ED-4DB2-BD59-A6C34878D82A}">
                    <a16:rowId xmlns:a16="http://schemas.microsoft.com/office/drawing/2014/main" val="973080245"/>
                  </a:ext>
                </a:extLst>
              </a:tr>
              <a:tr h="346012">
                <a:tc>
                  <a:txBody>
                    <a:bodyPr/>
                    <a:lstStyle/>
                    <a:p>
                      <a:r>
                        <a:rPr lang="en-US" sz="1200" dirty="0"/>
                        <a:t>Acoustic Transmitter</a:t>
                      </a:r>
                      <a:endParaRPr lang="en-IN" sz="1200" dirty="0"/>
                    </a:p>
                  </a:txBody>
                  <a:tcPr/>
                </a:tc>
                <a:tc>
                  <a:txBody>
                    <a:bodyPr/>
                    <a:lstStyle/>
                    <a:p>
                      <a:r>
                        <a:rPr lang="en-US" sz="1200" dirty="0"/>
                        <a:t>DEPLOYED</a:t>
                      </a:r>
                      <a:endParaRPr lang="en-IN" sz="1200" dirty="0"/>
                    </a:p>
                  </a:txBody>
                  <a:tcPr/>
                </a:tc>
                <a:extLst>
                  <a:ext uri="{0D108BD9-81ED-4DB2-BD59-A6C34878D82A}">
                    <a16:rowId xmlns:a16="http://schemas.microsoft.com/office/drawing/2014/main" val="2870905389"/>
                  </a:ext>
                </a:extLst>
              </a:tr>
              <a:tr h="346012">
                <a:tc>
                  <a:txBody>
                    <a:bodyPr/>
                    <a:lstStyle/>
                    <a:p>
                      <a:r>
                        <a:rPr lang="en-US" sz="1200" dirty="0"/>
                        <a:t>Acoustic Receiver</a:t>
                      </a:r>
                      <a:endParaRPr lang="en-IN" sz="1200" dirty="0"/>
                    </a:p>
                  </a:txBody>
                  <a:tcPr/>
                </a:tc>
                <a:tc>
                  <a:txBody>
                    <a:bodyPr/>
                    <a:lstStyle/>
                    <a:p>
                      <a:r>
                        <a:rPr lang="en-US" sz="1200" dirty="0"/>
                        <a:t>DEPLOYED</a:t>
                      </a:r>
                      <a:endParaRPr lang="en-IN" sz="1200" dirty="0"/>
                    </a:p>
                  </a:txBody>
                  <a:tcPr/>
                </a:tc>
                <a:extLst>
                  <a:ext uri="{0D108BD9-81ED-4DB2-BD59-A6C34878D82A}">
                    <a16:rowId xmlns:a16="http://schemas.microsoft.com/office/drawing/2014/main" val="2658164653"/>
                  </a:ext>
                </a:extLst>
              </a:tr>
              <a:tr h="326919">
                <a:tc>
                  <a:txBody>
                    <a:bodyPr/>
                    <a:lstStyle/>
                    <a:p>
                      <a:r>
                        <a:rPr lang="en-US" sz="1200" dirty="0"/>
                        <a:t>Housings</a:t>
                      </a:r>
                      <a:endParaRPr lang="en-IN" sz="1200" dirty="0"/>
                    </a:p>
                  </a:txBody>
                  <a:tcPr/>
                </a:tc>
                <a:tc>
                  <a:txBody>
                    <a:bodyPr/>
                    <a:lstStyle/>
                    <a:p>
                      <a:r>
                        <a:rPr lang="en-US" sz="1200" dirty="0"/>
                        <a:t>PARTIAL</a:t>
                      </a:r>
                      <a:endParaRPr lang="en-IN" sz="1200" dirty="0"/>
                    </a:p>
                  </a:txBody>
                  <a:tcPr/>
                </a:tc>
                <a:extLst>
                  <a:ext uri="{0D108BD9-81ED-4DB2-BD59-A6C34878D82A}">
                    <a16:rowId xmlns:a16="http://schemas.microsoft.com/office/drawing/2014/main" val="3170131300"/>
                  </a:ext>
                </a:extLst>
              </a:tr>
            </a:tbl>
          </a:graphicData>
        </a:graphic>
      </p:graphicFrame>
    </p:spTree>
    <p:extLst>
      <p:ext uri="{BB962C8B-B14F-4D97-AF65-F5344CB8AC3E}">
        <p14:creationId xmlns:p14="http://schemas.microsoft.com/office/powerpoint/2010/main" val="2493313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173</TotalTime>
  <Words>539</Words>
  <Application>Microsoft Office PowerPoint</Application>
  <PresentationFormat>Widescreen</PresentationFormat>
  <Paragraphs>65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Gothic</vt:lpstr>
      <vt:lpstr>Wingdings 2</vt:lpstr>
      <vt:lpstr>Quotable</vt:lpstr>
      <vt:lpstr>MVUS – Messaging and Voice for Underwater Systems</vt:lpstr>
      <vt:lpstr>Brief on Prototype</vt:lpstr>
      <vt:lpstr>Features Available</vt:lpstr>
      <vt:lpstr>Technologies Used (Hard &amp; Soft -ware)</vt:lpstr>
      <vt:lpstr>Prototyping &amp; Status Quo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MVUS – Messaging and Voice for Underwater Systems</dc:title>
  <dc:creator>surya acuru</dc:creator>
  <cp:lastModifiedBy>surya acuru</cp:lastModifiedBy>
  <cp:revision>71</cp:revision>
  <dcterms:created xsi:type="dcterms:W3CDTF">2021-11-30T08:21:36Z</dcterms:created>
  <dcterms:modified xsi:type="dcterms:W3CDTF">2021-11-30T11:15:04Z</dcterms:modified>
</cp:coreProperties>
</file>