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AAAA"/>
    <a:srgbClr val="B2B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5916" y="-3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612720" y="299160"/>
            <a:ext cx="9610920" cy="3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0" strike="noStrike" spc="-1" dirty="0">
                <a:solidFill>
                  <a:srgbClr val="4472C4"/>
                </a:solidFill>
                <a:latin typeface="Arial Black"/>
                <a:ea typeface="DejaVu Sans"/>
              </a:rPr>
              <a:t>934_6672 : DECOLI (</a:t>
            </a:r>
            <a:r>
              <a:rPr lang="en-US" sz="2200" b="0" strike="noStrike" spc="-1" dirty="0" err="1">
                <a:solidFill>
                  <a:srgbClr val="4472C4"/>
                </a:solidFill>
                <a:latin typeface="Arial Black"/>
                <a:ea typeface="DejaVu Sans"/>
              </a:rPr>
              <a:t>DEvice</a:t>
            </a:r>
            <a:r>
              <a:rPr lang="en-US" sz="2200" b="0" strike="noStrike" spc="-1" dirty="0">
                <a:solidFill>
                  <a:srgbClr val="4472C4"/>
                </a:solidFill>
                <a:latin typeface="Arial Black"/>
                <a:ea typeface="DejaVu Sans"/>
              </a:rPr>
              <a:t> of </a:t>
            </a:r>
            <a:r>
              <a:rPr lang="en-US" sz="2200" b="0" strike="noStrike" spc="-1" dirty="0" err="1">
                <a:solidFill>
                  <a:srgbClr val="4472C4"/>
                </a:solidFill>
                <a:latin typeface="Arial Black"/>
                <a:ea typeface="DejaVu Sans"/>
              </a:rPr>
              <a:t>COgnitive</a:t>
            </a:r>
            <a:r>
              <a:rPr lang="en-US" sz="2200" b="0" strike="noStrike" spc="-1" dirty="0">
                <a:solidFill>
                  <a:srgbClr val="4472C4"/>
                </a:solidFill>
                <a:latin typeface="Arial Black"/>
                <a:ea typeface="DejaVu Sans"/>
              </a:rPr>
              <a:t> Listening)</a:t>
            </a:r>
            <a:endParaRPr lang="en-US" sz="2200" b="0" strike="noStrike" spc="-1" dirty="0">
              <a:latin typeface="Arial"/>
            </a:endParaRPr>
          </a:p>
        </p:txBody>
      </p:sp>
      <p:graphicFrame>
        <p:nvGraphicFramePr>
          <p:cNvPr id="41" name="Table 2"/>
          <p:cNvGraphicFramePr/>
          <p:nvPr>
            <p:extLst>
              <p:ext uri="{D42A27DB-BD31-4B8C-83A1-F6EECF244321}">
                <p14:modId xmlns:p14="http://schemas.microsoft.com/office/powerpoint/2010/main" val="628779576"/>
              </p:ext>
            </p:extLst>
          </p:nvPr>
        </p:nvGraphicFramePr>
        <p:xfrm>
          <a:off x="410400" y="866520"/>
          <a:ext cx="10445040" cy="5928696"/>
        </p:xfrm>
        <a:graphic>
          <a:graphicData uri="http://schemas.openxmlformats.org/drawingml/2006/table">
            <a:tbl>
              <a:tblPr/>
              <a:tblGrid>
                <a:gridCol w="1044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x-none" sz="14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Full Name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80">
                <a:tc>
                  <a:txBody>
                    <a:bodyPr/>
                    <a:lstStyle/>
                    <a:p>
                      <a:pPr marL="736560" indent="-629280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en-IN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 Suryasaradhi Balarkan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x-none" sz="14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PAN Card No</a:t>
                      </a:r>
                      <a:r>
                        <a:rPr lang="en-IN" sz="14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.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280">
                <a:tc>
                  <a:txBody>
                    <a:bodyPr/>
                    <a:lstStyle/>
                    <a:p>
                      <a:pPr marL="736560" indent="-629280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en-IN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 KWKPS1935N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en-IN" sz="14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Are you currently or previously employed in central govt / state govt / PSU? If yes, please give details 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280">
                <a:tc>
                  <a:txBody>
                    <a:bodyPr/>
                    <a:lstStyle/>
                    <a:p>
                      <a:pPr marL="736560" indent="-629280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en-IN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 No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en-IN" sz="14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Are you currently or previously employed in DRDO? If yes, please give details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280">
                <a:tc>
                  <a:txBody>
                    <a:bodyPr/>
                    <a:lstStyle/>
                    <a:p>
                      <a:pPr marL="736560" indent="-629280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en-IN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 No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en-IN" sz="14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Have you submitted your entry/entries earlier in Dare to Dream or Similar contest? If yes, please give details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280">
                <a:tc>
                  <a:txBody>
                    <a:bodyPr/>
                    <a:lstStyle/>
                    <a:p>
                      <a:pPr marL="736560" indent="-629280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en-IN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 </a:t>
                      </a:r>
                      <a:r>
                        <a:rPr lang="en-IN" sz="1400" b="1" strike="noStrike" spc="-1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Yes,Dare</a:t>
                      </a:r>
                      <a:r>
                        <a:rPr lang="en-IN" sz="1400" b="1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 to Dream 3.0 , 2</a:t>
                      </a:r>
                      <a:r>
                        <a:rPr lang="en-IN" sz="1400" b="1" strike="noStrike" spc="-1" baseline="300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nd</a:t>
                      </a:r>
                      <a:r>
                        <a:rPr lang="en-IN" sz="1400" b="1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 prize winner in Underwater submissions category (Individual), </a:t>
                      </a:r>
                      <a:r>
                        <a:rPr lang="en-IN" sz="1400" b="1" strike="noStrike" spc="-1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Kavach</a:t>
                      </a:r>
                      <a:r>
                        <a:rPr lang="en-IN" sz="1400" b="1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 – Cybersecurity Hackathon ( </a:t>
                      </a:r>
                      <a:r>
                        <a:rPr lang="en-IN" sz="1400" b="1" strike="noStrike" spc="-1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LoRA</a:t>
                      </a:r>
                      <a:r>
                        <a:rPr lang="en-IN" sz="1400" b="1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 Wideband RF Decoder which scans for all sub </a:t>
                      </a:r>
                      <a:r>
                        <a:rPr lang="en-IN" sz="1400" b="1" strike="noStrike" spc="-1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Ghz</a:t>
                      </a:r>
                      <a:r>
                        <a:rPr lang="en-IN" sz="1400" b="1" strike="noStrike" spc="-1" dirty="0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 frequencies for lora and </a:t>
                      </a:r>
                      <a:r>
                        <a:rPr lang="en-IN" sz="1400" b="1" strike="noStrike" spc="-1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demods</a:t>
                      </a:r>
                      <a:r>
                        <a:rPr lang="en-IN" sz="1400" b="1" strike="noStrike" spc="-1">
                          <a:solidFill>
                            <a:srgbClr val="000000"/>
                          </a:solidFill>
                          <a:latin typeface="+mn-lt"/>
                          <a:ea typeface="+mn-ea"/>
                        </a:rPr>
                        <a:t> them)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en-IN" sz="14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Have you won any award for same or similar entry earlier in Dare to Dream or similar contest? If yes, please give details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5280">
                <a:tc>
                  <a:txBody>
                    <a:bodyPr/>
                    <a:lstStyle/>
                    <a:p>
                      <a:pPr marL="736560" indent="-629280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en-IN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 (2</a:t>
                      </a:r>
                      <a:r>
                        <a:rPr lang="en-IN" sz="1400" b="1" strike="noStrike" spc="-1" baseline="30000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nd</a:t>
                      </a:r>
                      <a:r>
                        <a:rPr lang="en-IN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Prize) </a:t>
                      </a:r>
                      <a:r>
                        <a:rPr lang="en-IN" sz="14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Sainya</a:t>
                      </a:r>
                      <a:r>
                        <a:rPr lang="en-IN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lang="en-IN" sz="14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Ranakshetram</a:t>
                      </a:r>
                      <a:r>
                        <a:rPr lang="en-IN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( Indian Army Hackathon), For Creating AI classifier for RF Finger Printing , (Finalist) </a:t>
                      </a:r>
                      <a:r>
                        <a:rPr lang="en-IN" sz="1400" b="1" strike="noStrike" spc="-1" dirty="0" err="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HacKP</a:t>
                      </a:r>
                      <a:r>
                        <a:rPr lang="en-IN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– Kerala Police Hackathon for Creating AI crime profiling tool. 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187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en-IN" sz="14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Is the work of the application sponsored by any agency or been given any grant or funding from any agency? If yes, please give details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5280">
                <a:tc>
                  <a:txBody>
                    <a:bodyPr/>
                    <a:lstStyle/>
                    <a:p>
                      <a:pPr marL="736560" indent="-629280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en-IN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 No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52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en-IN" sz="1400" b="1" strike="noStrike" spc="-1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Are you a resident Indian?</a:t>
                      </a:r>
                      <a:endParaRPr lang="en-IN" sz="1400" b="0" strike="noStrike" spc="-1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5280">
                <a:tc>
                  <a:txBody>
                    <a:bodyPr/>
                    <a:lstStyle/>
                    <a:p>
                      <a:pPr marL="736560" indent="-629280">
                        <a:lnSpc>
                          <a:spcPct val="107000"/>
                        </a:lnSpc>
                        <a:tabLst>
                          <a:tab pos="0" algn="l"/>
                        </a:tabLst>
                      </a:pPr>
                      <a:r>
                        <a:rPr lang="en-IN" sz="1400" b="1" strike="noStrike" spc="-1" dirty="0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 Yes</a:t>
                      </a:r>
                      <a:endParaRPr lang="en-IN" sz="1400" b="0" strike="noStrike" spc="-1" dirty="0">
                        <a:latin typeface="Arial"/>
                      </a:endParaRPr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7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4000" marR="54000"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648000" y="1063440"/>
            <a:ext cx="9610920" cy="3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0" strike="noStrike" spc="-1" dirty="0">
                <a:solidFill>
                  <a:srgbClr val="4472C4"/>
                </a:solidFill>
                <a:latin typeface="Arial Black"/>
                <a:ea typeface="DejaVu Sans"/>
              </a:rPr>
              <a:t>934_6672 : DECOLI (</a:t>
            </a:r>
            <a:r>
              <a:rPr lang="en-US" sz="2200" b="0" strike="noStrike" spc="-1" dirty="0" err="1">
                <a:solidFill>
                  <a:srgbClr val="4472C4"/>
                </a:solidFill>
                <a:latin typeface="Arial Black"/>
                <a:ea typeface="DejaVu Sans"/>
              </a:rPr>
              <a:t>DEvice</a:t>
            </a:r>
            <a:r>
              <a:rPr lang="en-US" sz="2200" b="0" strike="noStrike" spc="-1" dirty="0">
                <a:solidFill>
                  <a:srgbClr val="4472C4"/>
                </a:solidFill>
                <a:latin typeface="Arial Black"/>
                <a:ea typeface="DejaVu Sans"/>
              </a:rPr>
              <a:t> of </a:t>
            </a:r>
            <a:r>
              <a:rPr lang="en-US" sz="2200" b="0" strike="noStrike" spc="-1" dirty="0" err="1">
                <a:solidFill>
                  <a:srgbClr val="4472C4"/>
                </a:solidFill>
                <a:latin typeface="Arial Black"/>
                <a:ea typeface="DejaVu Sans"/>
              </a:rPr>
              <a:t>COgnitive</a:t>
            </a:r>
            <a:r>
              <a:rPr lang="en-US" sz="2200" b="0" strike="noStrike" spc="-1" dirty="0">
                <a:solidFill>
                  <a:srgbClr val="4472C4"/>
                </a:solidFill>
                <a:latin typeface="Arial Black"/>
                <a:ea typeface="DejaVu Sans"/>
              </a:rPr>
              <a:t> Listening)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741960" y="1549800"/>
            <a:ext cx="2862360" cy="142056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3389400" y="1549800"/>
            <a:ext cx="8661240" cy="142056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Decoli is a pocket carry, compact RX only SDR capable of reception from 20Khz – 10Ghz.Having Internet connectivity It can be used to implement a variety of decoders and even Translators for the received signal.</a:t>
            </a:r>
            <a:endParaRPr lang="en-IN" sz="1500" b="0" strike="noStrike" spc="-1" dirty="0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741960" y="3051720"/>
            <a:ext cx="11308680" cy="3589200"/>
          </a:xfrm>
          <a:prstGeom prst="rect">
            <a:avLst/>
          </a:prstGeom>
          <a:noFill/>
          <a:ln w="936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5"/>
          <p:cNvSpPr/>
          <p:nvPr/>
        </p:nvSpPr>
        <p:spPr>
          <a:xfrm>
            <a:off x="972000" y="1974600"/>
            <a:ext cx="21862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Cognitive Listening Device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857138" y="3185053"/>
            <a:ext cx="10919604" cy="33225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0" strike="noStrike" spc="-1" dirty="0">
                <a:latin typeface="Calibri"/>
                <a:ea typeface="DejaVu Sans"/>
              </a:rPr>
              <a:t>We have developed a compact SDR capable of receiving from 20khz to 10Ghz spectrum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spc="-1" dirty="0">
                <a:latin typeface="Calibri"/>
                <a:ea typeface="DejaVu Sans"/>
              </a:rPr>
              <a:t>Our SDR is compact with the size of a mobile phone (15xm * 7cm * 4cm)</a:t>
            </a:r>
            <a:endParaRPr lang="en-US" sz="1400" b="0" strike="noStrike" spc="-1" dirty="0">
              <a:latin typeface="Calibri"/>
              <a:ea typeface="DejaVu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spc="-1" dirty="0">
                <a:latin typeface="Calibri"/>
                <a:ea typeface="DejaVu Sans"/>
              </a:rPr>
              <a:t>For Wideband frequency receptions we have used multiple chip </a:t>
            </a:r>
            <a:r>
              <a:rPr lang="en-US" sz="1400" spc="-1" dirty="0" err="1">
                <a:latin typeface="Calibri"/>
                <a:ea typeface="DejaVu Sans"/>
              </a:rPr>
              <a:t>anteenas</a:t>
            </a:r>
            <a:r>
              <a:rPr lang="en-US" sz="1400" spc="-1" dirty="0">
                <a:latin typeface="Calibri"/>
                <a:ea typeface="DejaVu Sans"/>
              </a:rPr>
              <a:t> which is able to provide with a well maintained VSWR less than 4 </a:t>
            </a:r>
            <a:r>
              <a:rPr lang="en-US" sz="1400" spc="-1" dirty="0" err="1">
                <a:latin typeface="Calibri"/>
                <a:ea typeface="DejaVu Sans"/>
              </a:rPr>
              <a:t>upto</a:t>
            </a:r>
            <a:r>
              <a:rPr lang="en-US" sz="1400" spc="-1" dirty="0">
                <a:latin typeface="Calibri"/>
                <a:ea typeface="DejaVu Sans"/>
              </a:rPr>
              <a:t> until 10Ghz, For low frequency we have chosen an alternate route of using a ferrite rod </a:t>
            </a:r>
            <a:r>
              <a:rPr lang="en-US" sz="1400" spc="-1" dirty="0" err="1">
                <a:latin typeface="Calibri"/>
                <a:ea typeface="DejaVu Sans"/>
              </a:rPr>
              <a:t>anteena</a:t>
            </a:r>
            <a:r>
              <a:rPr lang="en-US" sz="1400" spc="-1" dirty="0">
                <a:latin typeface="Calibri"/>
                <a:ea typeface="DejaVu Sans"/>
              </a:rPr>
              <a:t> which is used to concentrate the magnetic field and use it to receive small signals like in old AM radios.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strike="noStrike" spc="-1" dirty="0">
                <a:latin typeface="Calibri"/>
                <a:ea typeface="DejaVu Sans"/>
              </a:rPr>
              <a:t>Our </a:t>
            </a:r>
            <a:r>
              <a:rPr lang="en-US" sz="1400" b="0" strike="noStrike" spc="-1" dirty="0" err="1">
                <a:latin typeface="Calibri"/>
                <a:ea typeface="DejaVu Sans"/>
              </a:rPr>
              <a:t>downconversion</a:t>
            </a:r>
            <a:r>
              <a:rPr lang="en-US" sz="1400" b="0" strike="noStrike" spc="-1" dirty="0">
                <a:latin typeface="Calibri"/>
                <a:ea typeface="DejaVu Sans"/>
              </a:rPr>
              <a:t> Mixer consists of separate LO and mixer stages unlike traditional approaches. We use Gilbert Cell Mixers to achieve maximum bandwidth.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spc="-1" dirty="0">
                <a:latin typeface="Calibri"/>
                <a:ea typeface="DejaVu Sans"/>
              </a:rPr>
              <a:t>The SDR is self contained having a display and control, The compact size means it can be used readily on site with minimal power usage.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spc="-1" dirty="0">
                <a:latin typeface="Calibri"/>
                <a:ea typeface="DejaVu Sans"/>
              </a:rPr>
              <a:t>Our SDR features Internet through </a:t>
            </a:r>
            <a:r>
              <a:rPr lang="en-US" sz="1400" spc="-1" dirty="0" err="1">
                <a:latin typeface="Calibri"/>
                <a:ea typeface="DejaVu Sans"/>
              </a:rPr>
              <a:t>Wifi</a:t>
            </a:r>
            <a:r>
              <a:rPr lang="en-US" sz="1400" spc="-1" dirty="0">
                <a:latin typeface="Calibri"/>
                <a:ea typeface="DejaVu Sans"/>
              </a:rPr>
              <a:t> allowing </a:t>
            </a:r>
            <a:r>
              <a:rPr lang="en-US" sz="1400" spc="-1" dirty="0" err="1">
                <a:latin typeface="Calibri"/>
                <a:ea typeface="DejaVu Sans"/>
              </a:rPr>
              <a:t>transalations</a:t>
            </a:r>
            <a:r>
              <a:rPr lang="en-US" sz="1400" spc="-1" dirty="0">
                <a:latin typeface="Calibri"/>
                <a:ea typeface="DejaVu Sans"/>
              </a:rPr>
              <a:t> and cloud based ML models.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spc="-1" dirty="0">
                <a:latin typeface="Calibri"/>
                <a:ea typeface="DejaVu Sans"/>
              </a:rPr>
              <a:t>As for our current stage ,we have a 1.5Ghz portable prototype and a design for 10Ghz SDR </a:t>
            </a:r>
            <a:r>
              <a:rPr lang="en-US" sz="1400" spc="-1" dirty="0" err="1">
                <a:latin typeface="Calibri"/>
                <a:ea typeface="DejaVu Sans"/>
              </a:rPr>
              <a:t>downcoverter</a:t>
            </a:r>
            <a:r>
              <a:rPr lang="en-US" sz="1400" spc="-1" dirty="0">
                <a:latin typeface="Calibri"/>
                <a:ea typeface="DejaVu Sans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spc="-1" dirty="0">
                <a:latin typeface="Calibri"/>
                <a:ea typeface="DejaVu Sans"/>
              </a:rPr>
              <a:t>We have created a concept (schematic and layout created) raspberry pi zero hat rf downconverter which can be used with an RTL-SDR dongle to upconvert the low frequency 20 – 500Khz and </a:t>
            </a:r>
            <a:r>
              <a:rPr lang="en-US" sz="1400" spc="-1" dirty="0" err="1">
                <a:latin typeface="Calibri"/>
                <a:ea typeface="DejaVu Sans"/>
              </a:rPr>
              <a:t>downconvert</a:t>
            </a:r>
            <a:r>
              <a:rPr lang="en-US" sz="1400" spc="-1" dirty="0">
                <a:latin typeface="Calibri"/>
                <a:ea typeface="DejaVu Sans"/>
              </a:rPr>
              <a:t> the higher frequencies 2 – 10Ghz. This method can be used to test the prepared design.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spc="-1" dirty="0">
                <a:latin typeface="Calibri"/>
                <a:ea typeface="DejaVu Sans"/>
              </a:rPr>
              <a:t>Our design primarily focuses on from scratch no copyright open source implementation of a compact RX only SDR, The standalone SDR features NUC980DK arm processor for running a </a:t>
            </a:r>
            <a:r>
              <a:rPr lang="en-US" sz="1400" spc="-1" dirty="0" err="1">
                <a:latin typeface="Calibri"/>
                <a:ea typeface="DejaVu Sans"/>
              </a:rPr>
              <a:t>linux</a:t>
            </a:r>
            <a:r>
              <a:rPr lang="en-US" sz="1400" spc="-1" dirty="0">
                <a:latin typeface="Calibri"/>
                <a:ea typeface="DejaVu Sans"/>
              </a:rPr>
              <a:t> </a:t>
            </a:r>
            <a:r>
              <a:rPr lang="en-US" sz="1400" spc="-1" dirty="0" err="1">
                <a:latin typeface="Calibri"/>
                <a:ea typeface="DejaVu Sans"/>
              </a:rPr>
              <a:t>tinycore</a:t>
            </a:r>
            <a:r>
              <a:rPr lang="en-US" sz="1400" spc="-1" dirty="0">
                <a:latin typeface="Calibri"/>
                <a:ea typeface="DejaVu Sans"/>
              </a:rPr>
              <a:t> OS.</a:t>
            </a:r>
          </a:p>
        </p:txBody>
      </p:sp>
      <p:pic>
        <p:nvPicPr>
          <p:cNvPr id="3" name="Picture 2" descr="A device with ear buds and a device with a screen&#10;&#10;Description automatically generated">
            <a:extLst>
              <a:ext uri="{FF2B5EF4-FFF2-40B4-BE49-F238E27FC236}">
                <a16:creationId xmlns:a16="http://schemas.microsoft.com/office/drawing/2014/main" id="{C1421BA6-9F60-218E-3EE4-661A7359EF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63" t="30860" r="12767" b="19410"/>
          <a:stretch/>
        </p:blipFill>
        <p:spPr>
          <a:xfrm>
            <a:off x="10016593" y="163062"/>
            <a:ext cx="1921719" cy="13050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648000" y="1063440"/>
            <a:ext cx="9610920" cy="3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0" strike="noStrike" spc="-1" dirty="0">
                <a:solidFill>
                  <a:srgbClr val="4472C4"/>
                </a:solidFill>
                <a:latin typeface="Arial Black"/>
                <a:ea typeface="DejaVu Sans"/>
              </a:rPr>
              <a:t>934_6672 : DECOLI (</a:t>
            </a:r>
            <a:r>
              <a:rPr lang="en-US" sz="2200" b="0" strike="noStrike" spc="-1" dirty="0" err="1">
                <a:solidFill>
                  <a:srgbClr val="4472C4"/>
                </a:solidFill>
                <a:latin typeface="Arial Black"/>
                <a:ea typeface="DejaVu Sans"/>
              </a:rPr>
              <a:t>DEvice</a:t>
            </a:r>
            <a:r>
              <a:rPr lang="en-US" sz="2200" b="0" strike="noStrike" spc="-1" dirty="0">
                <a:solidFill>
                  <a:srgbClr val="4472C4"/>
                </a:solidFill>
                <a:latin typeface="Arial Black"/>
                <a:ea typeface="DejaVu Sans"/>
              </a:rPr>
              <a:t> of </a:t>
            </a:r>
            <a:r>
              <a:rPr lang="en-US" sz="2200" b="0" strike="noStrike" spc="-1" dirty="0" err="1">
                <a:solidFill>
                  <a:srgbClr val="4472C4"/>
                </a:solidFill>
                <a:latin typeface="Arial Black"/>
                <a:ea typeface="DejaVu Sans"/>
              </a:rPr>
              <a:t>COgnitive</a:t>
            </a:r>
            <a:r>
              <a:rPr lang="en-US" sz="2200" b="0" strike="noStrike" spc="-1" dirty="0">
                <a:solidFill>
                  <a:srgbClr val="4472C4"/>
                </a:solidFill>
                <a:latin typeface="Arial Black"/>
                <a:ea typeface="DejaVu Sans"/>
              </a:rPr>
              <a:t> Listening)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793800" y="1572120"/>
            <a:ext cx="5273280" cy="144900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spc="-1" dirty="0">
                <a:latin typeface="Arial"/>
              </a:rPr>
              <a:t>SDRs available in the industry are not self contained nor portable with poor power efficiencies, If so they do not cover a huge spectrum.</a:t>
            </a:r>
            <a:endParaRPr lang="en-IN" sz="1500" b="0" strike="noStrike" spc="-1" dirty="0"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793800" y="3121200"/>
            <a:ext cx="5272560" cy="345744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Our product is a RX only portable self contained SDR.</a:t>
            </a:r>
            <a:endParaRPr lang="en-IN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500" b="0" strike="noStrike" spc="-1" dirty="0">
              <a:latin typeface="Arial"/>
            </a:endParaRPr>
          </a:p>
          <a:p>
            <a:pPr marL="215640" indent="-214560">
              <a:lnSpc>
                <a:spcPct val="100000"/>
              </a:lnSpc>
              <a:spcAft>
                <a:spcPts val="870"/>
              </a:spcAft>
              <a:buClr>
                <a:srgbClr val="70AD47"/>
              </a:buClr>
              <a:buFont typeface="Wingdings 3" charset="2"/>
              <a:buChar char=""/>
            </a:pPr>
            <a:r>
              <a:rPr lang="en-GB" sz="15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r>
              <a:rPr lang="en-US" sz="15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Coverage of 20khz – 10 </a:t>
            </a:r>
            <a:r>
              <a:rPr lang="en-US" sz="1500" b="0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Ghz</a:t>
            </a:r>
            <a:endParaRPr lang="en-IN" sz="1500" b="0" strike="noStrike" spc="-1" dirty="0">
              <a:latin typeface="Arial"/>
            </a:endParaRPr>
          </a:p>
          <a:p>
            <a:pPr marL="215640" indent="-214560">
              <a:lnSpc>
                <a:spcPct val="100000"/>
              </a:lnSpc>
              <a:spcAft>
                <a:spcPts val="870"/>
              </a:spcAft>
              <a:buClr>
                <a:srgbClr val="70AD47"/>
              </a:buClr>
              <a:buFont typeface="Wingdings 3" charset="2"/>
              <a:buChar char=""/>
            </a:pPr>
            <a:r>
              <a:rPr lang="en-GB" sz="1500" spc="-1" dirty="0">
                <a:solidFill>
                  <a:srgbClr val="404040"/>
                </a:solidFill>
                <a:latin typeface="Calibri"/>
                <a:ea typeface="DejaVu Sans"/>
              </a:rPr>
              <a:t>Leveraging Wideband Antennas and Gilbert style mixers</a:t>
            </a:r>
            <a:endParaRPr lang="en-IN" sz="1500" b="0" strike="noStrike" spc="-1" dirty="0">
              <a:latin typeface="Arial"/>
            </a:endParaRPr>
          </a:p>
          <a:p>
            <a:pPr marL="215640" indent="-214560">
              <a:lnSpc>
                <a:spcPct val="100000"/>
              </a:lnSpc>
              <a:spcAft>
                <a:spcPts val="870"/>
              </a:spcAft>
              <a:buClr>
                <a:srgbClr val="70AD47"/>
              </a:buClr>
              <a:buFont typeface="Wingdings 3" charset="2"/>
              <a:buChar char=""/>
            </a:pPr>
            <a:r>
              <a:rPr lang="en-US" sz="1500" spc="-1" dirty="0">
                <a:solidFill>
                  <a:srgbClr val="404040"/>
                </a:solidFill>
                <a:latin typeface="Calibri"/>
                <a:ea typeface="DejaVu Sans"/>
              </a:rPr>
              <a:t>Self contained with </a:t>
            </a:r>
            <a:r>
              <a:rPr lang="en-US" sz="1500" spc="-1" dirty="0" err="1">
                <a:solidFill>
                  <a:srgbClr val="404040"/>
                </a:solidFill>
                <a:latin typeface="Calibri"/>
                <a:ea typeface="DejaVu Sans"/>
              </a:rPr>
              <a:t>Wifi</a:t>
            </a:r>
            <a:r>
              <a:rPr lang="en-US" sz="1500" spc="-1" dirty="0">
                <a:solidFill>
                  <a:srgbClr val="404040"/>
                </a:solidFill>
                <a:latin typeface="Calibri"/>
                <a:ea typeface="DejaVu Sans"/>
              </a:rPr>
              <a:t> connectivity offers implementation of Cloud based ML decoders and Language </a:t>
            </a:r>
            <a:r>
              <a:rPr lang="en-US" sz="1500" spc="-1" dirty="0" err="1">
                <a:solidFill>
                  <a:srgbClr val="404040"/>
                </a:solidFill>
                <a:latin typeface="Calibri"/>
                <a:ea typeface="DejaVu Sans"/>
              </a:rPr>
              <a:t>transalators</a:t>
            </a:r>
            <a:r>
              <a:rPr lang="en-US" sz="1500" spc="-1" dirty="0">
                <a:solidFill>
                  <a:srgbClr val="404040"/>
                </a:solidFill>
                <a:latin typeface="Calibri"/>
                <a:ea typeface="DejaVu Sans"/>
              </a:rPr>
              <a:t>.</a:t>
            </a:r>
            <a:endParaRPr lang="en-IN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870"/>
              </a:spcAft>
            </a:pPr>
            <a:endParaRPr lang="en-IN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870"/>
              </a:spcAft>
            </a:pPr>
            <a:r>
              <a:rPr lang="en-US" sz="15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The product is first of its kind compact portable self contained large bandwidth SDR with inbuilt </a:t>
            </a:r>
            <a:r>
              <a:rPr lang="en-US" sz="1500" b="1" strike="noStrike" spc="-1" dirty="0" err="1">
                <a:solidFill>
                  <a:srgbClr val="404040"/>
                </a:solidFill>
                <a:latin typeface="Calibri"/>
                <a:ea typeface="DejaVu Sans"/>
              </a:rPr>
              <a:t>anteenas</a:t>
            </a:r>
            <a:r>
              <a:rPr lang="en-US" sz="1500" b="1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 for full frequency coverage.</a:t>
            </a:r>
            <a:endParaRPr lang="en-IN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870"/>
              </a:spcAft>
            </a:pPr>
            <a:endParaRPr lang="en-IN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870"/>
              </a:spcAft>
            </a:pPr>
            <a:endParaRPr lang="en-IN" sz="1500" b="0" strike="noStrike" spc="-1" dirty="0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7454880" y="1572120"/>
            <a:ext cx="424584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Prototype</a:t>
            </a:r>
            <a:endParaRPr lang="en-IN" sz="1500" b="0" strike="noStrike" spc="-1" dirty="0"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6123960" y="1572120"/>
            <a:ext cx="127332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Stage of innovation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7454880" y="2590200"/>
            <a:ext cx="424584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5640" indent="-214560">
              <a:lnSpc>
                <a:spcPct val="100000"/>
              </a:lnSpc>
              <a:buClr>
                <a:srgbClr val="70AD47"/>
              </a:buClr>
              <a:buFont typeface="Wingdings 3" charset="2"/>
              <a:buChar char=""/>
            </a:pPr>
            <a:r>
              <a:rPr lang="en-US" sz="1200" spc="-1" dirty="0">
                <a:solidFill>
                  <a:srgbClr val="40404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RTLSDR ( Compact Non self contained 25Mhz – 1.2Ghz SDR)</a:t>
            </a:r>
            <a:endParaRPr lang="en-IN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5640" indent="-214560">
              <a:lnSpc>
                <a:spcPct val="100000"/>
              </a:lnSpc>
              <a:buClr>
                <a:srgbClr val="70AD47"/>
              </a:buClr>
              <a:buFont typeface="Wingdings 3" charset="2"/>
              <a:buChar char=""/>
            </a:pPr>
            <a:r>
              <a:rPr lang="en-US" sz="1200" b="0" strike="noStrike" spc="-1" dirty="0" err="1">
                <a:solidFill>
                  <a:srgbClr val="40404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HackRF</a:t>
            </a:r>
            <a:r>
              <a:rPr lang="en-US" sz="1200" b="0" strike="noStrike" spc="-1" dirty="0">
                <a:solidFill>
                  <a:srgbClr val="40404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( Non Self Contained 1Mhz – 6Ghz SDR)</a:t>
            </a:r>
          </a:p>
          <a:p>
            <a:pPr marL="215640" indent="-214560">
              <a:buClr>
                <a:srgbClr val="70AD47"/>
              </a:buClr>
              <a:buFont typeface="Wingdings 3" charset="2"/>
              <a:buChar char=""/>
            </a:pPr>
            <a:r>
              <a:rPr lang="en-IN" sz="1200" strike="noStrike" cap="all" spc="-1" dirty="0">
                <a:solidFill>
                  <a:srgbClr val="2B2B2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XIEG</a:t>
            </a:r>
            <a:r>
              <a:rPr lang="en-IN" sz="1200" cap="all" spc="-1" dirty="0">
                <a:solidFill>
                  <a:srgbClr val="2B2B2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 SDR (</a:t>
            </a:r>
            <a:r>
              <a:rPr lang="en-US" sz="1200" b="0" strike="noStrike" spc="-1" dirty="0">
                <a:solidFill>
                  <a:srgbClr val="40404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Compact Self Contained 1Mhz – 50Mhz)</a:t>
            </a:r>
            <a:endParaRPr lang="en-IN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6123960" y="2590200"/>
            <a:ext cx="127332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Competitors with similar solutions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55" name="CustomShape 8"/>
          <p:cNvSpPr/>
          <p:nvPr/>
        </p:nvSpPr>
        <p:spPr>
          <a:xfrm>
            <a:off x="7454880" y="3607920"/>
            <a:ext cx="424584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5640" indent="-214560">
              <a:lnSpc>
                <a:spcPct val="100000"/>
              </a:lnSpc>
              <a:buClr>
                <a:srgbClr val="70AD47"/>
              </a:buClr>
              <a:buFont typeface="Wingdings 3" charset="2"/>
              <a:buChar char=""/>
            </a:pPr>
            <a:r>
              <a:rPr lang="en-US" sz="1200" b="0" i="0" dirty="0">
                <a:solidFill>
                  <a:srgbClr val="040C28"/>
                </a:solidFill>
                <a:effectLst/>
                <a:latin typeface="Google Sans"/>
              </a:rPr>
              <a:t>Radar</a:t>
            </a:r>
            <a:endParaRPr lang="en-US" sz="1200" dirty="0">
              <a:solidFill>
                <a:srgbClr val="040C28"/>
              </a:solidFill>
              <a:latin typeface="Google Sans"/>
            </a:endParaRPr>
          </a:p>
          <a:p>
            <a:pPr marL="215640" indent="-214560">
              <a:lnSpc>
                <a:spcPct val="100000"/>
              </a:lnSpc>
              <a:buClr>
                <a:srgbClr val="70AD47"/>
              </a:buClr>
              <a:buFont typeface="Wingdings 3" charset="2"/>
              <a:buChar char=""/>
            </a:pPr>
            <a:r>
              <a:rPr lang="en-US" sz="1200" b="0" i="0" dirty="0">
                <a:solidFill>
                  <a:srgbClr val="040C28"/>
                </a:solidFill>
                <a:effectLst/>
                <a:latin typeface="Google Sans"/>
              </a:rPr>
              <a:t>Automobile</a:t>
            </a:r>
          </a:p>
          <a:p>
            <a:pPr marL="215640" indent="-214560">
              <a:lnSpc>
                <a:spcPct val="100000"/>
              </a:lnSpc>
              <a:buClr>
                <a:srgbClr val="70AD47"/>
              </a:buClr>
              <a:buFont typeface="Wingdings 3" charset="2"/>
              <a:buChar char=""/>
            </a:pPr>
            <a:r>
              <a:rPr lang="en-US" sz="1200" b="0" i="0" dirty="0">
                <a:solidFill>
                  <a:srgbClr val="040C28"/>
                </a:solidFill>
                <a:effectLst/>
                <a:latin typeface="Google Sans"/>
              </a:rPr>
              <a:t>Robotics</a:t>
            </a:r>
          </a:p>
          <a:p>
            <a:pPr marL="215640" indent="-214560">
              <a:lnSpc>
                <a:spcPct val="100000"/>
              </a:lnSpc>
              <a:buClr>
                <a:srgbClr val="70AD47"/>
              </a:buClr>
              <a:buFont typeface="Wingdings 3" charset="2"/>
              <a:buChar char=""/>
            </a:pPr>
            <a:r>
              <a:rPr lang="en-US" sz="1200" b="0" i="0" dirty="0">
                <a:solidFill>
                  <a:srgbClr val="040C28"/>
                </a:solidFill>
                <a:effectLst/>
                <a:latin typeface="Google Sans"/>
              </a:rPr>
              <a:t>Electronic Warfare</a:t>
            </a:r>
            <a:r>
              <a:rPr lang="en-US" sz="1200" b="0" i="0" dirty="0">
                <a:solidFill>
                  <a:srgbClr val="202124"/>
                </a:solidFill>
                <a:effectLst/>
                <a:latin typeface="Google Sans"/>
              </a:rPr>
              <a:t>.</a:t>
            </a:r>
            <a:endParaRPr lang="en-IN" sz="1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CustomShape 9"/>
          <p:cNvSpPr/>
          <p:nvPr/>
        </p:nvSpPr>
        <p:spPr>
          <a:xfrm>
            <a:off x="6123960" y="3607920"/>
            <a:ext cx="127332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Targeted sectors for impact 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57" name="CustomShape 10"/>
          <p:cNvSpPr/>
          <p:nvPr/>
        </p:nvSpPr>
        <p:spPr>
          <a:xfrm>
            <a:off x="7454880" y="4626000"/>
            <a:ext cx="424584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70AD47"/>
              </a:buClr>
            </a:pPr>
            <a:r>
              <a:rPr lang="en-GB" sz="1500" spc="-1" dirty="0">
                <a:solidFill>
                  <a:srgbClr val="404040"/>
                </a:solidFill>
                <a:latin typeface="Calibri"/>
                <a:ea typeface="DejaVu Sans"/>
              </a:rPr>
              <a:t>None -</a:t>
            </a:r>
            <a:endParaRPr lang="en-IN" sz="1500" b="0" strike="noStrike" spc="-1" dirty="0">
              <a:latin typeface="Arial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6123960" y="4626000"/>
            <a:ext cx="127332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Proof for highlighting USP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59" name="CustomShape 12"/>
          <p:cNvSpPr/>
          <p:nvPr/>
        </p:nvSpPr>
        <p:spPr>
          <a:xfrm>
            <a:off x="7454880" y="5644080"/>
            <a:ext cx="424584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404040"/>
                </a:solidFill>
                <a:latin typeface="Calibri"/>
                <a:ea typeface="DejaVu Sans"/>
              </a:rPr>
              <a:t>None -</a:t>
            </a:r>
            <a:endParaRPr lang="en-IN" sz="1500" b="0" strike="noStrike" spc="-1" dirty="0">
              <a:latin typeface="Arial"/>
            </a:endParaRPr>
          </a:p>
        </p:txBody>
      </p:sp>
      <p:sp>
        <p:nvSpPr>
          <p:cNvPr id="60" name="CustomShape 13"/>
          <p:cNvSpPr/>
          <p:nvPr/>
        </p:nvSpPr>
        <p:spPr>
          <a:xfrm>
            <a:off x="6123960" y="5644080"/>
            <a:ext cx="127332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Patent Status</a:t>
            </a:r>
            <a:endParaRPr lang="en-IN" sz="1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CustomShape 1"/>
          <p:cNvSpPr/>
          <p:nvPr/>
        </p:nvSpPr>
        <p:spPr>
          <a:xfrm>
            <a:off x="630936" y="457200"/>
            <a:ext cx="4343400" cy="192938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0" strike="noStrike" spc="-1" dirty="0">
                <a:solidFill>
                  <a:srgbClr val="4472C4"/>
                </a:solidFill>
                <a:latin typeface="Arial Black"/>
                <a:ea typeface="DejaVu Sans"/>
              </a:rPr>
              <a:t>934_6672 : DECOLI (</a:t>
            </a:r>
            <a:r>
              <a:rPr lang="en-US" sz="2800" b="0" strike="noStrike" spc="-1" dirty="0" err="1">
                <a:solidFill>
                  <a:srgbClr val="4472C4"/>
                </a:solidFill>
                <a:latin typeface="Arial Black"/>
                <a:ea typeface="DejaVu Sans"/>
              </a:rPr>
              <a:t>DEvice</a:t>
            </a:r>
            <a:r>
              <a:rPr lang="en-US" sz="2800" b="0" strike="noStrike" spc="-1" dirty="0">
                <a:solidFill>
                  <a:srgbClr val="4472C4"/>
                </a:solidFill>
                <a:latin typeface="Arial Black"/>
                <a:ea typeface="DejaVu Sans"/>
              </a:rPr>
              <a:t> of </a:t>
            </a:r>
            <a:r>
              <a:rPr lang="en-US" sz="2800" b="0" strike="noStrike" spc="-1" dirty="0" err="1">
                <a:solidFill>
                  <a:srgbClr val="4472C4"/>
                </a:solidFill>
                <a:latin typeface="Arial Black"/>
                <a:ea typeface="DejaVu Sans"/>
              </a:rPr>
              <a:t>COgnitive</a:t>
            </a:r>
            <a:r>
              <a:rPr lang="en-US" sz="2800" b="0" strike="noStrike" spc="-1" dirty="0">
                <a:solidFill>
                  <a:srgbClr val="4472C4"/>
                </a:solidFill>
                <a:latin typeface="Arial Black"/>
                <a:ea typeface="DejaVu Sans"/>
              </a:rPr>
              <a:t> Listening)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75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5A2D71-9BE6-F6F3-5C92-4B2F328E83C3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strike="noStrike" spc="-1" dirty="0"/>
              <a:t>We have completed the design of our Upconverter module with the below Architecture, All IC’s mentioned below were handpicked and used in the project.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strike="noStrike" spc="-1" dirty="0"/>
              <a:t>Entire project with schematics and layout in </a:t>
            </a:r>
            <a:r>
              <a:rPr lang="en-US" sz="2000" b="0" strike="noStrike" spc="-1" dirty="0" err="1"/>
              <a:t>github</a:t>
            </a:r>
            <a:r>
              <a:rPr lang="en-US" sz="2000" b="0" strike="noStrike" spc="-1" dirty="0"/>
              <a:t>: https://github.com/thesunRider/decoli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 descr="A computer screen shot of a circuit board&#10;&#10;Description automatically generated">
            <a:extLst>
              <a:ext uri="{FF2B5EF4-FFF2-40B4-BE49-F238E27FC236}">
                <a16:creationId xmlns:a16="http://schemas.microsoft.com/office/drawing/2014/main" id="{A723E3BC-F263-BE52-0793-BA1E94602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577114"/>
            <a:ext cx="4507992" cy="3020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78FBA3-B7E9-1305-844E-52C933601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9511" y="2867261"/>
            <a:ext cx="6568717" cy="36807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A74E8D-750B-C42E-E096-596FC81137F8}"/>
              </a:ext>
            </a:extLst>
          </p:cNvPr>
          <p:cNvSpPr/>
          <p:nvPr/>
        </p:nvSpPr>
        <p:spPr>
          <a:xfrm>
            <a:off x="5218544" y="635416"/>
            <a:ext cx="85435" cy="1554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648000" y="1063440"/>
            <a:ext cx="9610920" cy="32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0" strike="noStrike" spc="-1" dirty="0">
                <a:solidFill>
                  <a:srgbClr val="4472C4"/>
                </a:solidFill>
                <a:latin typeface="Arial Black"/>
                <a:ea typeface="DejaVu Sans"/>
              </a:rPr>
              <a:t>934_6672 : DECOLI (</a:t>
            </a:r>
            <a:r>
              <a:rPr lang="en-US" sz="2200" b="0" strike="noStrike" spc="-1" dirty="0" err="1">
                <a:solidFill>
                  <a:srgbClr val="4472C4"/>
                </a:solidFill>
                <a:latin typeface="Arial Black"/>
                <a:ea typeface="DejaVu Sans"/>
              </a:rPr>
              <a:t>DEvice</a:t>
            </a:r>
            <a:r>
              <a:rPr lang="en-US" sz="2200" b="0" strike="noStrike" spc="-1" dirty="0">
                <a:solidFill>
                  <a:srgbClr val="4472C4"/>
                </a:solidFill>
                <a:latin typeface="Arial Black"/>
                <a:ea typeface="DejaVu Sans"/>
              </a:rPr>
              <a:t> of </a:t>
            </a:r>
            <a:r>
              <a:rPr lang="en-US" sz="2200" b="0" strike="noStrike" spc="-1" dirty="0" err="1">
                <a:solidFill>
                  <a:srgbClr val="4472C4"/>
                </a:solidFill>
                <a:latin typeface="Arial Black"/>
                <a:ea typeface="DejaVu Sans"/>
              </a:rPr>
              <a:t>COgnitive</a:t>
            </a:r>
            <a:r>
              <a:rPr lang="en-US" sz="2200" b="0" strike="noStrike" spc="-1" dirty="0">
                <a:solidFill>
                  <a:srgbClr val="4472C4"/>
                </a:solidFill>
                <a:latin typeface="Arial Black"/>
                <a:ea typeface="DejaVu Sans"/>
              </a:rPr>
              <a:t> Listening)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2428920" y="1572120"/>
            <a:ext cx="927180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8600">
              <a:lnSpc>
                <a:spcPct val="100000"/>
              </a:lnSpc>
              <a:buAutoNum type="arabicParenR"/>
            </a:pPr>
            <a:r>
              <a:rPr lang="en-US" sz="1100" b="0" strike="noStrike" spc="-1">
                <a:latin typeface="Arial"/>
              </a:rPr>
              <a:t>Antennae </a:t>
            </a:r>
            <a:r>
              <a:rPr lang="en-US" sz="1100" b="0" strike="noStrike" spc="-1" dirty="0">
                <a:latin typeface="Arial"/>
              </a:rPr>
              <a:t>to cover VLF to Ka band not </a:t>
            </a:r>
            <a:r>
              <a:rPr lang="en-US" sz="1100" b="0" strike="noStrike" spc="-1">
                <a:latin typeface="Arial"/>
              </a:rPr>
              <a:t>mentioned.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spc="-1" dirty="0">
                <a:latin typeface="Arial"/>
              </a:rPr>
              <a:t>For LF – Ferrite Rod Antenna </a:t>
            </a:r>
          </a:p>
          <a:p>
            <a:pPr>
              <a:lnSpc>
                <a:spcPct val="100000"/>
              </a:lnSpc>
            </a:pPr>
            <a:r>
              <a:rPr lang="en-US" sz="1050" b="0" strike="noStrike" spc="-1" dirty="0">
                <a:latin typeface="Arial"/>
              </a:rPr>
              <a:t>For H</a:t>
            </a:r>
            <a:r>
              <a:rPr lang="en-US" sz="1050" spc="-1" dirty="0">
                <a:latin typeface="Arial"/>
              </a:rPr>
              <a:t>F – Dipole Wire Antenna comprising of the earphones that are to be plugged into the device. </a:t>
            </a:r>
            <a:r>
              <a:rPr lang="en-US" sz="1050" b="0" strike="noStrike" spc="-1" dirty="0">
                <a:latin typeface="Arial"/>
              </a:rPr>
              <a:t>(VSWR &lt; 8 )</a:t>
            </a:r>
            <a:endParaRPr lang="en-US" sz="105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spc="-1" dirty="0">
                <a:latin typeface="Arial"/>
              </a:rPr>
              <a:t>For VHF – Chip Antenna </a:t>
            </a:r>
            <a:r>
              <a:rPr lang="en-US" sz="1050" b="0" strike="noStrike" spc="-1" dirty="0">
                <a:latin typeface="Arial"/>
              </a:rPr>
              <a:t>(VSWR &lt; 5 )</a:t>
            </a:r>
            <a:endParaRPr lang="en-US" sz="105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 dirty="0">
                <a:latin typeface="Arial"/>
              </a:rPr>
              <a:t>For UHF – Chip</a:t>
            </a:r>
            <a:r>
              <a:rPr lang="en-US" sz="1050" spc="-1" dirty="0">
                <a:latin typeface="Arial"/>
              </a:rPr>
              <a:t> Antenna</a:t>
            </a:r>
            <a:r>
              <a:rPr lang="en-US" sz="1050" b="0" strike="noStrike" spc="-1" dirty="0">
                <a:latin typeface="Arial"/>
              </a:rPr>
              <a:t>   (VSWR &lt; 5 )</a:t>
            </a:r>
            <a:endParaRPr lang="en-IN" sz="1050" b="0" strike="noStrike" spc="-1" dirty="0"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823320" y="1572120"/>
            <a:ext cx="127332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Question 1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2428920" y="2590200"/>
            <a:ext cx="927180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latin typeface="Arial"/>
              </a:rPr>
              <a:t>2) S/W modules to be employed not discussed</a:t>
            </a:r>
          </a:p>
          <a:p>
            <a:pPr>
              <a:lnSpc>
                <a:spcPct val="100000"/>
              </a:lnSpc>
            </a:pPr>
            <a:r>
              <a:rPr lang="en-IN" sz="1050" b="0" strike="noStrike" spc="-1" dirty="0">
                <a:latin typeface="Arial"/>
              </a:rPr>
              <a:t>The Antenna switcher is a wideband Amplifier with a switcher in it, ADL8112, The down-conversion mixer is a </a:t>
            </a:r>
            <a:r>
              <a:rPr lang="en-IN" sz="1050" b="0" i="0" dirty="0">
                <a:effectLst/>
                <a:latin typeface="+mj-lt"/>
              </a:rPr>
              <a:t>HMC787A which handles from 3Ghz to 10Ghz, The rest of the frequency is directly fed to the </a:t>
            </a:r>
            <a:r>
              <a:rPr lang="en-IN" sz="1050" b="0" i="0" dirty="0" err="1">
                <a:effectLst/>
                <a:latin typeface="+mj-lt"/>
              </a:rPr>
              <a:t>the</a:t>
            </a:r>
            <a:r>
              <a:rPr lang="en-IN" sz="1050" b="0" i="0" dirty="0">
                <a:effectLst/>
                <a:latin typeface="+mj-lt"/>
              </a:rPr>
              <a:t> tuner R820T</a:t>
            </a:r>
            <a:endParaRPr lang="en-IN" sz="1050" b="0" strike="noStrike" spc="-1" dirty="0">
              <a:latin typeface="+mj-lt"/>
            </a:endParaRPr>
          </a:p>
        </p:txBody>
      </p:sp>
      <p:sp>
        <p:nvSpPr>
          <p:cNvPr id="78" name="CustomShape 5"/>
          <p:cNvSpPr/>
          <p:nvPr/>
        </p:nvSpPr>
        <p:spPr>
          <a:xfrm>
            <a:off x="823320" y="2590200"/>
            <a:ext cx="127332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Question 2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79" name="CustomShape 6"/>
          <p:cNvSpPr/>
          <p:nvPr/>
        </p:nvSpPr>
        <p:spPr>
          <a:xfrm>
            <a:off x="2428920" y="3607920"/>
            <a:ext cx="927180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latin typeface="Arial"/>
              </a:rPr>
              <a:t>.3) Work experience in the area</a:t>
            </a:r>
          </a:p>
          <a:p>
            <a:pPr>
              <a:lnSpc>
                <a:spcPct val="100000"/>
              </a:lnSpc>
            </a:pPr>
            <a:r>
              <a:rPr lang="en-US" sz="1050" b="0" strike="noStrike" spc="-1" dirty="0">
                <a:latin typeface="Arial"/>
              </a:rPr>
              <a:t>Completed </a:t>
            </a:r>
            <a:r>
              <a:rPr lang="en-US" sz="1050" b="0" strike="noStrike" spc="-1" dirty="0" err="1">
                <a:latin typeface="Arial"/>
              </a:rPr>
              <a:t>Eng.Physics</a:t>
            </a:r>
            <a:r>
              <a:rPr lang="en-US" sz="1050" b="0" strike="noStrike" spc="-1" dirty="0">
                <a:latin typeface="Arial"/>
              </a:rPr>
              <a:t> , Is a Ham Radio Enthusiast, Electronics Hobbyist, Worked as a hardware Engineer and as a </a:t>
            </a:r>
            <a:r>
              <a:rPr lang="en-US" sz="1050" b="0" strike="noStrike" spc="-1">
                <a:latin typeface="Arial"/>
              </a:rPr>
              <a:t>Schematic designer.</a:t>
            </a:r>
            <a:endParaRPr lang="en-IN" sz="1050" b="0" strike="noStrike" spc="-1" dirty="0">
              <a:latin typeface="Arial"/>
            </a:endParaRPr>
          </a:p>
        </p:txBody>
      </p:sp>
      <p:sp>
        <p:nvSpPr>
          <p:cNvPr id="80" name="CustomShape 7"/>
          <p:cNvSpPr/>
          <p:nvPr/>
        </p:nvSpPr>
        <p:spPr>
          <a:xfrm>
            <a:off x="823320" y="3607920"/>
            <a:ext cx="127332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Question 3</a:t>
            </a:r>
            <a:endParaRPr lang="en-IN" sz="1500" b="0" strike="noStrike" spc="-1">
              <a:latin typeface="Arial"/>
            </a:endParaRPr>
          </a:p>
        </p:txBody>
      </p:sp>
      <p:sp>
        <p:nvSpPr>
          <p:cNvPr id="81" name="CustomShape 8"/>
          <p:cNvSpPr/>
          <p:nvPr/>
        </p:nvSpPr>
        <p:spPr>
          <a:xfrm>
            <a:off x="2428920" y="4626000"/>
            <a:ext cx="927180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050" b="0" strike="noStrike" spc="-1" dirty="0">
                <a:latin typeface="Arial"/>
              </a:rPr>
              <a:t>4) Some details/ workout towards implementation of the design in a product form as defined in the problem statement</a:t>
            </a:r>
          </a:p>
          <a:p>
            <a:pPr>
              <a:lnSpc>
                <a:spcPct val="100000"/>
              </a:lnSpc>
            </a:pPr>
            <a:r>
              <a:rPr lang="en-US" sz="1050" spc="-1" dirty="0">
                <a:latin typeface="Arial"/>
              </a:rPr>
              <a:t>We have created the PCB layout with all </a:t>
            </a:r>
            <a:r>
              <a:rPr lang="en-US" sz="1050" spc="-1" dirty="0" err="1">
                <a:latin typeface="Arial"/>
              </a:rPr>
              <a:t>precacutions</a:t>
            </a:r>
            <a:r>
              <a:rPr lang="en-US" sz="1050" spc="-1" dirty="0">
                <a:latin typeface="Arial"/>
              </a:rPr>
              <a:t> taken for RF engineering, All it needs is to order the PCB which would cost Rs. 75,000+ and then test it.</a:t>
            </a:r>
          </a:p>
        </p:txBody>
      </p:sp>
      <p:sp>
        <p:nvSpPr>
          <p:cNvPr id="82" name="CustomShape 9"/>
          <p:cNvSpPr/>
          <p:nvPr/>
        </p:nvSpPr>
        <p:spPr>
          <a:xfrm>
            <a:off x="823320" y="4626000"/>
            <a:ext cx="1273320" cy="934920"/>
          </a:xfrm>
          <a:prstGeom prst="rect">
            <a:avLst/>
          </a:prstGeom>
          <a:solidFill>
            <a:srgbClr val="D9D9D9"/>
          </a:solidFill>
          <a:ln w="936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404040"/>
                </a:solidFill>
                <a:latin typeface="Calibri"/>
                <a:ea typeface="DejaVu Sans"/>
              </a:rPr>
              <a:t>Question 4</a:t>
            </a:r>
            <a:endParaRPr lang="en-IN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</TotalTime>
  <Words>964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Calibri</vt:lpstr>
      <vt:lpstr>Google Sans</vt:lpstr>
      <vt:lpstr>Symbol</vt:lpstr>
      <vt:lpstr>Wingdings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Anubha Singh</dc:creator>
  <dc:description/>
  <cp:lastModifiedBy>Suryasaradhi Balarkan</cp:lastModifiedBy>
  <cp:revision>59</cp:revision>
  <cp:lastPrinted>2021-03-15T07:09:29Z</cp:lastPrinted>
  <dcterms:created xsi:type="dcterms:W3CDTF">2019-07-15T09:28:51Z</dcterms:created>
  <dcterms:modified xsi:type="dcterms:W3CDTF">2023-07-31T00:59:36Z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