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74"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Open Sans" panose="020B0606030504020204" pitchFamily="34" charset="0"/>
      <p:regular r:id="rId16"/>
    </p:embeddedFon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2" d="100"/>
          <a:sy n="62" d="100"/>
        </p:scale>
        <p:origin x="804"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23284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13802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602509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394720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26901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332246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49632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049089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361497431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2851684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747134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7854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50761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07457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82611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9283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3142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231331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04355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6475747"/>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dl.acm.org/doi/10.1145/3546869"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1"/>
          <p:cNvSpPr txBox="1">
            <a:spLocks noGrp="1"/>
          </p:cNvSpPr>
          <p:nvPr>
            <p:ph type="body" idx="1"/>
          </p:nvPr>
        </p:nvSpPr>
        <p:spPr>
          <a:xfrm>
            <a:off x="710876" y="1359153"/>
            <a:ext cx="6555170" cy="4861932"/>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b="1">
                <a:solidFill>
                  <a:schemeClr val="tx1"/>
                </a:solidFill>
                <a:latin typeface="Franklin Gothic"/>
                <a:ea typeface="Franklin Gothic"/>
                <a:cs typeface="Franklin Gothic"/>
                <a:sym typeface="Franklin Gothic"/>
              </a:rPr>
              <a:t>PSID: </a:t>
            </a:r>
            <a:r>
              <a:rPr lang="en-US" b="0" i="0">
                <a:solidFill>
                  <a:srgbClr val="084298"/>
                </a:solidFill>
                <a:effectLst/>
                <a:latin typeface="Open Sans" panose="020B0606030504020204" pitchFamily="34" charset="0"/>
              </a:rPr>
              <a:t>KVH-016</a:t>
            </a:r>
            <a:endParaRPr lang="en-US" b="1">
              <a:solidFill>
                <a:schemeClr val="tx1"/>
              </a:solidFill>
            </a:endParaRPr>
          </a:p>
          <a:p>
            <a:pPr marL="0" lvl="0" indent="0" algn="l" rtl="0">
              <a:lnSpc>
                <a:spcPct val="90000"/>
              </a:lnSpc>
              <a:spcBef>
                <a:spcPts val="1000"/>
              </a:spcBef>
              <a:spcAft>
                <a:spcPts val="0"/>
              </a:spcAft>
              <a:buClr>
                <a:schemeClr val="lt2"/>
              </a:buClr>
              <a:buSzPts val="1800"/>
              <a:buNone/>
            </a:pPr>
            <a:r>
              <a:rPr lang="en-US" b="1">
                <a:solidFill>
                  <a:schemeClr val="tx1"/>
                </a:solidFill>
                <a:latin typeface="Franklin Gothic"/>
                <a:ea typeface="Franklin Gothic"/>
                <a:cs typeface="Franklin Gothic"/>
                <a:sym typeface="Franklin Gothic"/>
              </a:rPr>
              <a:t>   </a:t>
            </a:r>
            <a:br>
              <a:rPr lang="en-US" b="1">
                <a:solidFill>
                  <a:schemeClr val="tx1"/>
                </a:solidFill>
                <a:latin typeface="Franklin Gothic"/>
                <a:ea typeface="Franklin Gothic"/>
                <a:cs typeface="Franklin Gothic"/>
                <a:sym typeface="Franklin Gothic"/>
              </a:rPr>
            </a:br>
            <a:r>
              <a:rPr lang="en-US" b="1">
                <a:solidFill>
                  <a:schemeClr val="tx1"/>
                </a:solidFill>
                <a:latin typeface="Franklin Gothic"/>
                <a:ea typeface="Franklin Gothic"/>
                <a:cs typeface="Franklin Gothic"/>
                <a:sym typeface="Franklin Gothic"/>
              </a:rPr>
              <a:t>Problem Statement Title: </a:t>
            </a:r>
            <a:r>
              <a:rPr lang="en-US" b="0" i="0">
                <a:solidFill>
                  <a:srgbClr val="084298"/>
                </a:solidFill>
                <a:effectLst/>
                <a:latin typeface="Open Sans" panose="020B0606030504020204" pitchFamily="34" charset="0"/>
              </a:rPr>
              <a:t>Detecting usage of LoRa - Thambura</a:t>
            </a:r>
            <a:endParaRPr lang="en-US" b="1">
              <a:solidFill>
                <a:schemeClr val="tx1"/>
              </a:solidFill>
            </a:endParaRPr>
          </a:p>
          <a:p>
            <a:pPr marL="0" lvl="0" indent="0" algn="l" rtl="0">
              <a:lnSpc>
                <a:spcPct val="90000"/>
              </a:lnSpc>
              <a:spcBef>
                <a:spcPts val="1000"/>
              </a:spcBef>
              <a:spcAft>
                <a:spcPts val="0"/>
              </a:spcAft>
              <a:buClr>
                <a:schemeClr val="lt2"/>
              </a:buClr>
              <a:buSzPts val="1800"/>
              <a:buNone/>
            </a:pPr>
            <a:br>
              <a:rPr lang="en-US" b="1">
                <a:solidFill>
                  <a:schemeClr val="tx1"/>
                </a:solidFill>
                <a:latin typeface="Franklin Gothic"/>
                <a:ea typeface="Franklin Gothic"/>
                <a:cs typeface="Franklin Gothic"/>
                <a:sym typeface="Franklin Gothic"/>
              </a:rPr>
            </a:br>
            <a:r>
              <a:rPr lang="en-US" b="1">
                <a:solidFill>
                  <a:schemeClr val="tx1"/>
                </a:solidFill>
                <a:latin typeface="Franklin Gothic"/>
                <a:ea typeface="Franklin Gothic"/>
                <a:cs typeface="Franklin Gothic"/>
                <a:sym typeface="Franklin Gothic"/>
              </a:rPr>
              <a:t>Team Name: </a:t>
            </a:r>
            <a:r>
              <a:rPr lang="en-US">
                <a:solidFill>
                  <a:schemeClr val="tx1"/>
                </a:solidFill>
                <a:latin typeface="Franklin Gothic"/>
                <a:ea typeface="Franklin Gothic"/>
                <a:cs typeface="Franklin Gothic"/>
                <a:sym typeface="Franklin Gothic"/>
              </a:rPr>
              <a:t>Moonface</a:t>
            </a:r>
            <a:endParaRPr lang="en-US">
              <a:solidFill>
                <a:schemeClr val="tx1"/>
              </a:solidFill>
            </a:endParaRPr>
          </a:p>
          <a:p>
            <a:pPr marL="0" lvl="0" indent="0" algn="l" rtl="0">
              <a:lnSpc>
                <a:spcPct val="90000"/>
              </a:lnSpc>
              <a:spcBef>
                <a:spcPts val="1000"/>
              </a:spcBef>
              <a:spcAft>
                <a:spcPts val="0"/>
              </a:spcAft>
              <a:buClr>
                <a:schemeClr val="lt2"/>
              </a:buClr>
              <a:buSzPts val="1800"/>
              <a:buNone/>
            </a:pPr>
            <a:br>
              <a:rPr lang="en-US" b="1">
                <a:solidFill>
                  <a:schemeClr val="tx1"/>
                </a:solidFill>
                <a:latin typeface="Franklin Gothic"/>
                <a:ea typeface="Franklin Gothic"/>
                <a:cs typeface="Franklin Gothic"/>
                <a:sym typeface="Franklin Gothic"/>
              </a:rPr>
            </a:br>
            <a:r>
              <a:rPr lang="en-US" b="1">
                <a:solidFill>
                  <a:schemeClr val="tx1"/>
                </a:solidFill>
                <a:latin typeface="Franklin Gothic"/>
                <a:ea typeface="Franklin Gothic"/>
                <a:cs typeface="Franklin Gothic"/>
                <a:sym typeface="Franklin Gothic"/>
              </a:rPr>
              <a:t>Team Leader Name: </a:t>
            </a:r>
            <a:r>
              <a:rPr lang="en-US">
                <a:solidFill>
                  <a:schemeClr val="tx1"/>
                </a:solidFill>
                <a:latin typeface="Franklin Gothic"/>
                <a:ea typeface="Franklin Gothic"/>
                <a:cs typeface="Franklin Gothic"/>
                <a:sym typeface="Franklin Gothic"/>
              </a:rPr>
              <a:t>Suryasaradhi</a:t>
            </a:r>
          </a:p>
          <a:p>
            <a:pPr marL="0" lvl="0" indent="0" algn="l" rtl="0">
              <a:lnSpc>
                <a:spcPct val="90000"/>
              </a:lnSpc>
              <a:spcBef>
                <a:spcPts val="1000"/>
              </a:spcBef>
              <a:spcAft>
                <a:spcPts val="0"/>
              </a:spcAft>
              <a:buClr>
                <a:schemeClr val="lt2"/>
              </a:buClr>
              <a:buSzPts val="1800"/>
              <a:buNone/>
            </a:pPr>
            <a:endParaRPr lang="en-US" b="1">
              <a:solidFill>
                <a:schemeClr val="tx1"/>
              </a:solidFill>
              <a:latin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a:solidFill>
                  <a:schemeClr val="tx1"/>
                </a:solidFill>
                <a:latin typeface="Franklin Gothic"/>
                <a:sym typeface="Franklin Gothic"/>
              </a:rPr>
              <a:t>No. of Team members: 6</a:t>
            </a:r>
            <a:endParaRPr lang="en-US" b="1">
              <a:solidFill>
                <a:schemeClr val="tx1"/>
              </a:solidFill>
            </a:endParaRPr>
          </a:p>
          <a:p>
            <a:pPr marL="0" lvl="0" indent="0" algn="l" rtl="0">
              <a:lnSpc>
                <a:spcPct val="90000"/>
              </a:lnSpc>
              <a:spcBef>
                <a:spcPts val="1000"/>
              </a:spcBef>
              <a:spcAft>
                <a:spcPts val="0"/>
              </a:spcAft>
              <a:buClr>
                <a:schemeClr val="lt2"/>
              </a:buClr>
              <a:buSzPts val="1800"/>
              <a:buNone/>
            </a:pPr>
            <a:br>
              <a:rPr lang="en-US" b="1">
                <a:solidFill>
                  <a:schemeClr val="tx1"/>
                </a:solidFill>
                <a:latin typeface="Franklin Gothic"/>
                <a:ea typeface="Franklin Gothic"/>
                <a:cs typeface="Franklin Gothic"/>
                <a:sym typeface="Franklin Gothic"/>
              </a:rPr>
            </a:br>
            <a:r>
              <a:rPr lang="en-US" b="1">
                <a:solidFill>
                  <a:schemeClr val="tx1"/>
                </a:solidFill>
                <a:latin typeface="Franklin Gothic"/>
                <a:ea typeface="Franklin Gothic"/>
                <a:cs typeface="Franklin Gothic"/>
                <a:sym typeface="Franklin Gothic"/>
              </a:rPr>
              <a:t>Startup / Organization Name : Medgyor</a:t>
            </a:r>
            <a:endParaRPr lang="en-US" b="1">
              <a:solidFill>
                <a:schemeClr val="tx1"/>
              </a:solidFill>
            </a:endParaRPr>
          </a:p>
          <a:p>
            <a:pPr marL="0" lvl="0" indent="0" algn="l" rtl="0">
              <a:lnSpc>
                <a:spcPct val="90000"/>
              </a:lnSpc>
              <a:spcBef>
                <a:spcPts val="1000"/>
              </a:spcBef>
              <a:spcAft>
                <a:spcPts val="0"/>
              </a:spcAft>
              <a:buClr>
                <a:schemeClr val="lt2"/>
              </a:buClr>
              <a:buSzPts val="1800"/>
              <a:buNone/>
            </a:pPr>
            <a:br>
              <a:rPr lang="en-US" b="1">
                <a:solidFill>
                  <a:schemeClr val="tx1"/>
                </a:solidFill>
                <a:latin typeface="Franklin Gothic"/>
                <a:ea typeface="Franklin Gothic"/>
                <a:cs typeface="Franklin Gothic"/>
                <a:sym typeface="Franklin Gothic"/>
              </a:rPr>
            </a:br>
            <a:r>
              <a:rPr lang="en-US" b="1">
                <a:solidFill>
                  <a:schemeClr val="tx1"/>
                </a:solidFill>
                <a:latin typeface="Franklin Gothic"/>
                <a:ea typeface="Franklin Gothic"/>
                <a:cs typeface="Franklin Gothic"/>
                <a:sym typeface="Franklin Gothic"/>
              </a:rPr>
              <a:t>Organization Logo :</a:t>
            </a:r>
            <a:endParaRPr lang="en-US" b="1">
              <a:solidFill>
                <a:schemeClr val="tx1"/>
              </a:solidFill>
            </a:endParaRPr>
          </a:p>
          <a:p>
            <a:pPr marL="0" lvl="0" indent="0" algn="l" rtl="0">
              <a:lnSpc>
                <a:spcPct val="90000"/>
              </a:lnSpc>
              <a:spcBef>
                <a:spcPts val="1000"/>
              </a:spcBef>
              <a:spcAft>
                <a:spcPts val="0"/>
              </a:spcAft>
              <a:buClr>
                <a:schemeClr val="lt2"/>
              </a:buClr>
              <a:buSzPts val="1800"/>
              <a:buNone/>
            </a:pPr>
            <a:endParaRPr lang="en-US" b="1" dirty="0">
              <a:solidFill>
                <a:schemeClr val="tx1"/>
              </a:solidFill>
              <a:latin typeface="Franklin Gothic"/>
              <a:ea typeface="Franklin Gothic"/>
              <a:cs typeface="Franklin Gothic"/>
              <a:sym typeface="Franklin Gothic"/>
            </a:endParaRPr>
          </a:p>
        </p:txBody>
      </p:sp>
      <p:sp>
        <p:nvSpPr>
          <p:cNvPr id="3" name="Title 2">
            <a:extLst>
              <a:ext uri="{FF2B5EF4-FFF2-40B4-BE49-F238E27FC236}">
                <a16:creationId xmlns:a16="http://schemas.microsoft.com/office/drawing/2014/main" id="{D13F8106-519D-2B91-9523-3066FCC793E2}"/>
              </a:ext>
            </a:extLst>
          </p:cNvPr>
          <p:cNvSpPr>
            <a:spLocks noGrp="1"/>
          </p:cNvSpPr>
          <p:nvPr>
            <p:ph type="ctrTitle"/>
          </p:nvPr>
        </p:nvSpPr>
        <p:spPr>
          <a:xfrm>
            <a:off x="1084795" y="318977"/>
            <a:ext cx="5491571" cy="812573"/>
          </a:xfrm>
        </p:spPr>
        <p:txBody>
          <a:bodyPr/>
          <a:lstStyle/>
          <a:p>
            <a:r>
              <a:rPr lang="en-IN"/>
              <a:t>KAVACH - 2023</a:t>
            </a:r>
            <a:endParaRPr lang="en-IN" dirty="0"/>
          </a:p>
        </p:txBody>
      </p:sp>
      <p:pic>
        <p:nvPicPr>
          <p:cNvPr id="7" name="Picture 6" descr="Text&#10;&#10;Description automatically generated">
            <a:extLst>
              <a:ext uri="{FF2B5EF4-FFF2-40B4-BE49-F238E27FC236}">
                <a16:creationId xmlns:a16="http://schemas.microsoft.com/office/drawing/2014/main" id="{C24B65AE-5066-5D4E-5C4B-9EA1C386D247}"/>
              </a:ext>
            </a:extLst>
          </p:cNvPr>
          <p:cNvPicPr>
            <a:picLocks noChangeAspect="1"/>
          </p:cNvPicPr>
          <p:nvPr/>
        </p:nvPicPr>
        <p:blipFill>
          <a:blip r:embed="rId3">
            <a:clrChange>
              <a:clrFrom>
                <a:srgbClr val="FBFBFB"/>
              </a:clrFrom>
              <a:clrTo>
                <a:srgbClr val="FBFBFB">
                  <a:alpha val="0"/>
                </a:srgbClr>
              </a:clrTo>
            </a:clrChange>
          </a:blip>
          <a:stretch>
            <a:fillRect/>
          </a:stretch>
        </p:blipFill>
        <p:spPr>
          <a:xfrm>
            <a:off x="2828318" y="4849526"/>
            <a:ext cx="2760728" cy="1536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E800C4D3-114A-7062-61B3-E8983DD40092}"/>
              </a:ext>
            </a:extLst>
          </p:cNvPr>
          <p:cNvPicPr>
            <a:picLocks noChangeAspect="1"/>
          </p:cNvPicPr>
          <p:nvPr/>
        </p:nvPicPr>
        <p:blipFill>
          <a:blip r:embed="rId3"/>
          <a:stretch>
            <a:fillRect/>
          </a:stretch>
        </p:blipFill>
        <p:spPr>
          <a:xfrm>
            <a:off x="7354321" y="190709"/>
            <a:ext cx="4713392" cy="5028155"/>
          </a:xfrm>
          <a:prstGeom prst="rect">
            <a:avLst/>
          </a:prstGeom>
          <a:ln>
            <a:solidFill>
              <a:schemeClr val="tx1">
                <a:lumMod val="95000"/>
                <a:lumOff val="5000"/>
              </a:schemeClr>
            </a:solidFill>
          </a:ln>
        </p:spPr>
      </p:pic>
      <p:sp>
        <p:nvSpPr>
          <p:cNvPr id="217" name="Google Shape;217;p2"/>
          <p:cNvSpPr txBox="1">
            <a:spLocks noGrp="1"/>
          </p:cNvSpPr>
          <p:nvPr>
            <p:ph type="title"/>
          </p:nvPr>
        </p:nvSpPr>
        <p:spPr>
          <a:xfrm>
            <a:off x="124287" y="-56760"/>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t>Idea/Approach Details</a:t>
            </a:r>
            <a:endParaRPr sz="3600" dirty="0"/>
          </a:p>
        </p:txBody>
      </p:sp>
      <p:sp>
        <p:nvSpPr>
          <p:cNvPr id="218" name="Google Shape;218;p2"/>
          <p:cNvSpPr txBox="1">
            <a:spLocks noGrp="1"/>
          </p:cNvSpPr>
          <p:nvPr>
            <p:ph type="body" idx="1"/>
          </p:nvPr>
        </p:nvSpPr>
        <p:spPr>
          <a:xfrm>
            <a:off x="94228" y="522858"/>
            <a:ext cx="7167210" cy="618616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sz="1800" dirty="0">
                <a:solidFill>
                  <a:schemeClr val="tx1"/>
                </a:solidFill>
                <a:latin typeface="Franklin Gothic"/>
                <a:ea typeface="Franklin Gothic"/>
                <a:cs typeface="Franklin Gothic"/>
                <a:sym typeface="Franklin Gothic"/>
              </a:rPr>
              <a:t>Developed Prototype – </a:t>
            </a:r>
            <a:r>
              <a:rPr lang="en-IN" sz="1800" dirty="0" err="1">
                <a:solidFill>
                  <a:schemeClr val="tx1"/>
                </a:solidFill>
                <a:latin typeface="Franklin Gothic"/>
                <a:ea typeface="Franklin Gothic"/>
                <a:cs typeface="Franklin Gothic"/>
                <a:sym typeface="Franklin Gothic"/>
              </a:rPr>
              <a:t>thambura</a:t>
            </a:r>
            <a:r>
              <a:rPr lang="en-IN" sz="1800" dirty="0">
                <a:solidFill>
                  <a:schemeClr val="tx1"/>
                </a:solidFill>
                <a:latin typeface="Franklin Gothic"/>
                <a:ea typeface="Franklin Gothic"/>
                <a:cs typeface="Franklin Gothic"/>
                <a:sym typeface="Franklin Gothic"/>
              </a:rPr>
              <a:t> :</a:t>
            </a:r>
            <a:endParaRPr dirty="0">
              <a:solidFill>
                <a:schemeClr val="tx1"/>
              </a:solidFill>
            </a:endParaRPr>
          </a:p>
          <a:p>
            <a:pPr marL="285750" lvl="0" indent="-285750" algn="l" rtl="0">
              <a:lnSpc>
                <a:spcPct val="100000"/>
              </a:lnSpc>
              <a:spcBef>
                <a:spcPts val="1000"/>
              </a:spcBef>
              <a:spcAft>
                <a:spcPts val="0"/>
              </a:spcAft>
              <a:buClr>
                <a:schemeClr val="dk1"/>
              </a:buClr>
              <a:buSzPts val="1600"/>
              <a:buFont typeface="Noto Sans Symbols"/>
              <a:buChar char="⮚"/>
            </a:pPr>
            <a:r>
              <a:rPr lang="en-US" dirty="0"/>
              <a:t> We have developed a hybrid, hardware-software solution for Scanning/decoding/replaying unknown Lora packets in the air.</a:t>
            </a:r>
          </a:p>
          <a:p>
            <a:pPr marL="285750" lvl="0" indent="-285750" algn="l" rtl="0">
              <a:lnSpc>
                <a:spcPct val="100000"/>
              </a:lnSpc>
              <a:spcBef>
                <a:spcPts val="1000"/>
              </a:spcBef>
              <a:spcAft>
                <a:spcPts val="0"/>
              </a:spcAft>
              <a:buClr>
                <a:schemeClr val="dk1"/>
              </a:buClr>
              <a:buSzPts val="1600"/>
              <a:buFont typeface="Noto Sans Symbols"/>
              <a:buChar char="⮚"/>
            </a:pPr>
            <a:r>
              <a:rPr lang="en-US" dirty="0"/>
              <a:t>We use an SDR (RTL-SDR/</a:t>
            </a:r>
            <a:r>
              <a:rPr lang="en-US" dirty="0" err="1"/>
              <a:t>HackRF</a:t>
            </a:r>
            <a:r>
              <a:rPr lang="en-US" dirty="0"/>
              <a:t>) to scan through a wide range of frequencies (frequency-hopping) displaying signal SNR and RSSI.</a:t>
            </a:r>
          </a:p>
          <a:p>
            <a:pPr marL="285750" indent="-285750">
              <a:buFont typeface="Noto Sans Symbols"/>
              <a:buChar char="⮚"/>
            </a:pPr>
            <a:r>
              <a:rPr lang="en-US" dirty="0"/>
              <a:t>For playing back the signal an SX1276 Lora Transceiver is used.</a:t>
            </a:r>
          </a:p>
          <a:p>
            <a:pPr marL="0" lvl="0" indent="0" algn="l" rtl="0">
              <a:lnSpc>
                <a:spcPct val="100000"/>
              </a:lnSpc>
              <a:spcBef>
                <a:spcPts val="1000"/>
              </a:spcBef>
              <a:spcAft>
                <a:spcPts val="0"/>
              </a:spcAft>
              <a:buClr>
                <a:schemeClr val="dk1"/>
              </a:buClr>
              <a:buSzPts val="1600"/>
            </a:pPr>
            <a:r>
              <a:rPr lang="en-US" b="1" dirty="0"/>
              <a:t>Approach Taken:</a:t>
            </a:r>
          </a:p>
          <a:p>
            <a:pPr marL="285750" lvl="0" indent="-285750" algn="l" rtl="0">
              <a:lnSpc>
                <a:spcPct val="100000"/>
              </a:lnSpc>
              <a:spcBef>
                <a:spcPts val="1000"/>
              </a:spcBef>
              <a:spcAft>
                <a:spcPts val="0"/>
              </a:spcAft>
              <a:buClr>
                <a:schemeClr val="dk1"/>
              </a:buClr>
              <a:buSzPts val="1600"/>
              <a:buFont typeface="Noto Sans Symbols"/>
              <a:buChar char="⮚"/>
            </a:pPr>
            <a:r>
              <a:rPr lang="en-US" dirty="0"/>
              <a:t>The frequency components in the IQ data signals above the noise floor are separated by </a:t>
            </a:r>
            <a:r>
              <a:rPr lang="en-US" dirty="0" err="1"/>
              <a:t>filtering,Then</a:t>
            </a:r>
            <a:r>
              <a:rPr lang="en-US" dirty="0"/>
              <a:t> all available discrete signals in the spectrum are clustered into groups. Each cluster gives bandwidth(</a:t>
            </a:r>
            <a:r>
              <a:rPr lang="en-US" dirty="0" err="1"/>
              <a:t>bw</a:t>
            </a:r>
            <a:r>
              <a:rPr lang="en-US" dirty="0"/>
              <a:t>) and Time in air (TIA) information of the signal packet.</a:t>
            </a:r>
          </a:p>
          <a:p>
            <a:pPr marL="285750" lvl="0" indent="-285750" algn="l" rtl="0">
              <a:lnSpc>
                <a:spcPct val="100000"/>
              </a:lnSpc>
              <a:spcBef>
                <a:spcPts val="1000"/>
              </a:spcBef>
              <a:spcAft>
                <a:spcPts val="0"/>
              </a:spcAft>
              <a:buClr>
                <a:schemeClr val="dk1"/>
              </a:buClr>
              <a:buSzPts val="1600"/>
              <a:buFont typeface="Noto Sans Symbols"/>
              <a:buChar char="⮚"/>
            </a:pPr>
            <a:r>
              <a:rPr lang="en-US" dirty="0"/>
              <a:t>Each clustered signal has its preamble extracted, The preamble FF is ran through an </a:t>
            </a:r>
            <a:r>
              <a:rPr lang="en-US" dirty="0" err="1"/>
              <a:t>sFFT</a:t>
            </a:r>
            <a:r>
              <a:rPr lang="en-US" dirty="0"/>
              <a:t> followed by Squelching to get Peak frequency which would correspond to symbol rate (Rs),Since we already know </a:t>
            </a:r>
            <a:r>
              <a:rPr lang="en-US" dirty="0" err="1"/>
              <a:t>bw,spreading</a:t>
            </a:r>
            <a:r>
              <a:rPr lang="en-US" dirty="0"/>
              <a:t>  factor (sf) is calculated from </a:t>
            </a:r>
            <a:r>
              <a:rPr lang="en-US" dirty="0" err="1"/>
              <a:t>bw</a:t>
            </a:r>
            <a:r>
              <a:rPr lang="en-US" dirty="0"/>
              <a:t> and Rs. Since we have time in air, We can calculate Coding rate (Cr) from </a:t>
            </a:r>
            <a:r>
              <a:rPr lang="en-US" dirty="0" err="1"/>
              <a:t>bw,sf</a:t>
            </a:r>
            <a:r>
              <a:rPr lang="en-US" dirty="0"/>
              <a:t> and TIA.</a:t>
            </a:r>
          </a:p>
          <a:p>
            <a:pPr marL="285750" lvl="0" indent="-285750" algn="l" rtl="0">
              <a:lnSpc>
                <a:spcPct val="100000"/>
              </a:lnSpc>
              <a:spcBef>
                <a:spcPts val="1000"/>
              </a:spcBef>
              <a:spcAft>
                <a:spcPts val="0"/>
              </a:spcAft>
              <a:buClr>
                <a:schemeClr val="dk1"/>
              </a:buClr>
              <a:buSzPts val="1600"/>
              <a:buFont typeface="Noto Sans Symbols"/>
              <a:buChar char="⮚"/>
            </a:pPr>
            <a:r>
              <a:rPr lang="en-US" dirty="0"/>
              <a:t>If the signal gets demodulated using our demodulator algorithms with the calculated parameters we save the results and show it with its RSSI and SNR over a web interface.</a:t>
            </a:r>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0" lvl="0" indent="0" algn="l" rtl="0">
              <a:lnSpc>
                <a:spcPct val="100000"/>
              </a:lnSpc>
              <a:spcBef>
                <a:spcPts val="1000"/>
              </a:spcBef>
              <a:spcAft>
                <a:spcPts val="0"/>
              </a:spcAft>
              <a:buClr>
                <a:schemeClr val="dk1"/>
              </a:buClr>
              <a:buSzPts val="1600"/>
            </a:pPr>
            <a:endParaRPr dirty="0"/>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5284949"/>
            <a:ext cx="4689138" cy="135710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600" b="0" i="0" dirty="0">
                <a:solidFill>
                  <a:schemeClr val="tx1"/>
                </a:solidFill>
                <a:latin typeface="Franklin Gothic"/>
                <a:ea typeface="Franklin Gothic"/>
                <a:cs typeface="Franklin Gothic"/>
                <a:sym typeface="Franklin Gothic"/>
              </a:rPr>
              <a:t>Describe your Technology stack here</a:t>
            </a:r>
            <a:r>
              <a:rPr lang="en-US" sz="1400" b="0" i="0" dirty="0">
                <a:solidFill>
                  <a:schemeClr val="dk1"/>
                </a:solidFill>
                <a:latin typeface="Libre Franklin"/>
                <a:ea typeface="Libre Franklin"/>
                <a:cs typeface="Libre Franklin"/>
                <a:sym typeface="Libre Franklin"/>
              </a:rPr>
              <a:t>:</a:t>
            </a:r>
            <a:endParaRPr sz="1600" dirty="0"/>
          </a:p>
          <a:p>
            <a:pPr marL="285750" indent="-285750">
              <a:spcBef>
                <a:spcPts val="1000"/>
              </a:spcBef>
              <a:buClr>
                <a:schemeClr val="dk1"/>
              </a:buClr>
              <a:buSzPts val="1600"/>
              <a:buFont typeface="Noto Sans Symbols"/>
              <a:buChar char="⮚"/>
            </a:pPr>
            <a:r>
              <a:rPr lang="en-US" sz="1400" dirty="0">
                <a:solidFill>
                  <a:schemeClr val="dk1"/>
                </a:solidFill>
                <a:latin typeface="Libre Franklin"/>
                <a:sym typeface="Libre Franklin"/>
              </a:rPr>
              <a:t>Python, Django, RTLSDR</a:t>
            </a:r>
          </a:p>
          <a:p>
            <a:pPr marL="285750" marR="0" lvl="0" indent="-285750" algn="l" rtl="0">
              <a:lnSpc>
                <a:spcPct val="100000"/>
              </a:lnSpc>
              <a:spcBef>
                <a:spcPts val="1000"/>
              </a:spcBef>
              <a:spcAft>
                <a:spcPts val="0"/>
              </a:spcAft>
              <a:buClr>
                <a:schemeClr val="dk1"/>
              </a:buClr>
              <a:buSzPts val="1600"/>
              <a:buFont typeface="Noto Sans Symbols"/>
              <a:buChar char="⮚"/>
            </a:pPr>
            <a:r>
              <a:rPr lang="en-US" sz="1400" dirty="0" err="1">
                <a:solidFill>
                  <a:schemeClr val="dk1"/>
                </a:solidFill>
                <a:latin typeface="Libre Franklin"/>
                <a:sym typeface="Libre Franklin"/>
              </a:rPr>
              <a:t>Matlab,Docker</a:t>
            </a:r>
            <a:endParaRPr lang="en-US" sz="1400" dirty="0">
              <a:solidFill>
                <a:schemeClr val="dk1"/>
              </a:solidFill>
              <a:latin typeface="Libre Franklin"/>
              <a:sym typeface="Libre Franklin"/>
            </a:endParaRPr>
          </a:p>
          <a:p>
            <a:pPr marL="285750" indent="-285750">
              <a:spcBef>
                <a:spcPts val="1000"/>
              </a:spcBef>
              <a:buClr>
                <a:schemeClr val="dk1"/>
              </a:buClr>
              <a:buSzPts val="1600"/>
              <a:buFont typeface="Noto Sans Symbols"/>
              <a:buChar char="⮚"/>
            </a:pPr>
            <a:r>
              <a:rPr lang="en-US" sz="1400" dirty="0">
                <a:solidFill>
                  <a:schemeClr val="dk1"/>
                </a:solidFill>
                <a:latin typeface="Libre Franklin"/>
                <a:sym typeface="Libre Franklin"/>
              </a:rPr>
              <a:t>C++ - SX127, </a:t>
            </a:r>
            <a:r>
              <a:rPr lang="en-US" sz="1400" dirty="0" err="1">
                <a:solidFill>
                  <a:schemeClr val="dk1"/>
                </a:solidFill>
                <a:latin typeface="Libre Franklin"/>
                <a:sym typeface="Libre Franklin"/>
              </a:rPr>
              <a:t>Gnuradio</a:t>
            </a:r>
            <a:endParaRPr lang="en-US" sz="1400" dirty="0">
              <a:solidFill>
                <a:schemeClr val="dk1"/>
              </a:solidFill>
              <a:latin typeface="Libre Franklin"/>
              <a:sym typeface="Libre Franklin"/>
            </a:endParaRPr>
          </a:p>
          <a:p>
            <a:pPr marL="0" marR="0" lvl="0" indent="0" algn="l" rtl="0">
              <a:lnSpc>
                <a:spcPct val="100000"/>
              </a:lnSpc>
              <a:spcBef>
                <a:spcPts val="1000"/>
              </a:spcBef>
              <a:spcAft>
                <a:spcPts val="0"/>
              </a:spcAft>
              <a:buClr>
                <a:schemeClr val="dk1"/>
              </a:buClr>
              <a:buSzPts val="1600"/>
              <a:buFont typeface="Arial"/>
              <a:buNone/>
            </a:pPr>
            <a:endParaRPr sz="14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0" y="0"/>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9" name="Google Shape;229;p3"/>
          <p:cNvSpPr txBox="1">
            <a:spLocks noGrp="1"/>
          </p:cNvSpPr>
          <p:nvPr>
            <p:ph type="body" idx="1"/>
          </p:nvPr>
        </p:nvSpPr>
        <p:spPr>
          <a:xfrm>
            <a:off x="1" y="983022"/>
            <a:ext cx="5780808" cy="55968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1200"/>
              </a:spcBef>
              <a:spcAft>
                <a:spcPts val="0"/>
              </a:spcAft>
              <a:buClr>
                <a:schemeClr val="dk1"/>
              </a:buClr>
              <a:buSzPts val="1600"/>
              <a:buFont typeface="Noto Sans Symbols"/>
              <a:buChar char="⮚"/>
            </a:pPr>
            <a:r>
              <a:rPr lang="en-US" dirty="0"/>
              <a:t>Lora Scanners as of now is able to scan for signals given the parameters of the signal they are trying to look for, Our scanner looks for all possible signals and extract the demodulation parameters from the signals itself.</a:t>
            </a:r>
          </a:p>
          <a:p>
            <a:pPr marL="285750" lvl="0" indent="-285750" algn="l" rtl="0">
              <a:lnSpc>
                <a:spcPct val="90000"/>
              </a:lnSpc>
              <a:spcBef>
                <a:spcPts val="1200"/>
              </a:spcBef>
              <a:spcAft>
                <a:spcPts val="0"/>
              </a:spcAft>
              <a:buClr>
                <a:schemeClr val="dk1"/>
              </a:buClr>
              <a:buSzPts val="1600"/>
              <a:buFont typeface="Noto Sans Symbols"/>
              <a:buChar char="⮚"/>
            </a:pPr>
            <a:r>
              <a:rPr lang="en-US" dirty="0"/>
              <a:t>We are able to scan through multiple channels at once unlike the traditional single channel scanners.</a:t>
            </a:r>
          </a:p>
          <a:p>
            <a:pPr marL="285750" lvl="0" indent="-285750" algn="l" rtl="0">
              <a:lnSpc>
                <a:spcPct val="90000"/>
              </a:lnSpc>
              <a:spcBef>
                <a:spcPts val="1200"/>
              </a:spcBef>
              <a:spcAft>
                <a:spcPts val="0"/>
              </a:spcAft>
              <a:buClr>
                <a:schemeClr val="dk1"/>
              </a:buClr>
              <a:buSzPts val="1600"/>
              <a:buFont typeface="Noto Sans Symbols"/>
              <a:buChar char="⮚"/>
            </a:pPr>
            <a:r>
              <a:rPr lang="en-US" dirty="0"/>
              <a:t>Automatic Gain control , </a:t>
            </a:r>
            <a:r>
              <a:rPr lang="en-US" dirty="0" err="1"/>
              <a:t>RSSi</a:t>
            </a:r>
            <a:r>
              <a:rPr lang="en-US" dirty="0"/>
              <a:t> and SNR detection.</a:t>
            </a:r>
          </a:p>
          <a:p>
            <a:pPr marL="285750" lvl="0" indent="-285750" algn="l" rtl="0">
              <a:lnSpc>
                <a:spcPct val="90000"/>
              </a:lnSpc>
              <a:spcBef>
                <a:spcPts val="1200"/>
              </a:spcBef>
              <a:spcAft>
                <a:spcPts val="0"/>
              </a:spcAft>
              <a:buClr>
                <a:schemeClr val="dk1"/>
              </a:buClr>
              <a:buSzPts val="1600"/>
              <a:buFont typeface="Noto Sans Symbols"/>
              <a:buChar char="⮚"/>
            </a:pPr>
            <a:r>
              <a:rPr lang="en-US" dirty="0"/>
              <a:t>Able to replay a captured signal. Ability to monitor a separate parallel single channel with better SNR provided all signal parameters. (Both feature implemented using SX127)</a:t>
            </a:r>
          </a:p>
          <a:p>
            <a:pPr marL="285750" lvl="0" indent="-285750" algn="l" rtl="0">
              <a:lnSpc>
                <a:spcPct val="90000"/>
              </a:lnSpc>
              <a:spcBef>
                <a:spcPts val="1200"/>
              </a:spcBef>
              <a:spcAft>
                <a:spcPts val="0"/>
              </a:spcAft>
              <a:buClr>
                <a:schemeClr val="dk1"/>
              </a:buClr>
              <a:buSzPts val="1600"/>
              <a:buFont typeface="Noto Sans Symbols"/>
              <a:buChar char="⮚"/>
            </a:pPr>
            <a:r>
              <a:rPr lang="en-US" dirty="0"/>
              <a:t>Demodulation and Decoding Unknown signals and displaying all calculated parameters</a:t>
            </a:r>
          </a:p>
          <a:p>
            <a:pPr marL="285750" lvl="0" indent="-285750" algn="l" rtl="0">
              <a:lnSpc>
                <a:spcPct val="90000"/>
              </a:lnSpc>
              <a:spcBef>
                <a:spcPts val="1200"/>
              </a:spcBef>
              <a:spcAft>
                <a:spcPts val="0"/>
              </a:spcAft>
              <a:buClr>
                <a:schemeClr val="dk1"/>
              </a:buClr>
              <a:buSzPts val="1600"/>
              <a:buFont typeface="Noto Sans Symbols"/>
              <a:buChar char="⮚"/>
            </a:pPr>
            <a:r>
              <a:rPr lang="en-US" dirty="0"/>
              <a:t>Live spectrogram view.</a:t>
            </a:r>
          </a:p>
          <a:p>
            <a:pPr marL="285750" lvl="0" indent="-285750" algn="l" rtl="0">
              <a:lnSpc>
                <a:spcPct val="90000"/>
              </a:lnSpc>
              <a:spcBef>
                <a:spcPts val="1200"/>
              </a:spcBef>
              <a:spcAft>
                <a:spcPts val="0"/>
              </a:spcAft>
              <a:buClr>
                <a:schemeClr val="dk1"/>
              </a:buClr>
              <a:buSzPts val="1600"/>
              <a:buFont typeface="Noto Sans Symbols"/>
              <a:buChar char="⮚"/>
            </a:pPr>
            <a:r>
              <a:rPr lang="en-US" dirty="0"/>
              <a:t>Docker setup for fast and easy deployment.</a:t>
            </a:r>
          </a:p>
          <a:p>
            <a:pPr marL="285750" lvl="0" indent="-285750" algn="l" rtl="0">
              <a:lnSpc>
                <a:spcPct val="90000"/>
              </a:lnSpc>
              <a:spcBef>
                <a:spcPts val="1200"/>
              </a:spcBef>
              <a:spcAft>
                <a:spcPts val="0"/>
              </a:spcAft>
              <a:buClr>
                <a:schemeClr val="dk1"/>
              </a:buClr>
              <a:buSzPts val="1600"/>
              <a:buFont typeface="Noto Sans Symbols"/>
              <a:buChar char="⮚"/>
            </a:pPr>
            <a:r>
              <a:rPr lang="en-US" dirty="0"/>
              <a:t>Intuitive Web-UI interface.</a:t>
            </a:r>
          </a:p>
          <a:p>
            <a:pPr marL="285750" indent="-285750">
              <a:spcBef>
                <a:spcPts val="1200"/>
              </a:spcBef>
              <a:buFont typeface="Noto Sans Symbols"/>
              <a:buChar char="⮚"/>
            </a:pPr>
            <a:r>
              <a:rPr lang="en-US" dirty="0"/>
              <a:t>Project available at : </a:t>
            </a:r>
            <a:r>
              <a:rPr lang="en-US" b="1" dirty="0"/>
              <a:t>https://github.com/thesunRider/thambura</a:t>
            </a:r>
          </a:p>
          <a:p>
            <a:pPr marL="285750" lvl="0" indent="-285750" algn="l" rtl="0">
              <a:lnSpc>
                <a:spcPct val="90000"/>
              </a:lnSpc>
              <a:spcBef>
                <a:spcPts val="1200"/>
              </a:spcBef>
              <a:spcAft>
                <a:spcPts val="0"/>
              </a:spcAft>
              <a:buClr>
                <a:schemeClr val="dk1"/>
              </a:buClr>
              <a:buSzPts val="1600"/>
              <a:buFont typeface="Noto Sans Symbols"/>
              <a:buChar char="⮚"/>
            </a:pPr>
            <a:endParaRPr lang="en-US" dirty="0"/>
          </a:p>
        </p:txBody>
      </p:sp>
      <p:sp>
        <p:nvSpPr>
          <p:cNvPr id="228" name="Google Shape;228;p3"/>
          <p:cNvSpPr txBox="1">
            <a:spLocks noGrp="1"/>
          </p:cNvSpPr>
          <p:nvPr>
            <p:ph type="body" idx="2"/>
          </p:nvPr>
        </p:nvSpPr>
        <p:spPr>
          <a:xfrm>
            <a:off x="0" y="63898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solidFill>
                  <a:schemeClr val="tx1"/>
                </a:solidFill>
              </a:rPr>
              <a:t>Describe your Use Cases here </a:t>
            </a:r>
            <a:endParaRPr dirty="0">
              <a:solidFill>
                <a:schemeClr val="tx1"/>
              </a:solidFill>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248399" y="638985"/>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tx1"/>
                </a:solidFill>
                <a:latin typeface="Franklin Gothic"/>
                <a:ea typeface="Franklin Gothic"/>
                <a:cs typeface="Franklin Gothic"/>
                <a:sym typeface="Franklin Gothic"/>
              </a:rPr>
              <a:t>Describe your Dependencies / Show stopper here</a:t>
            </a:r>
            <a:endParaRPr dirty="0">
              <a:solidFill>
                <a:schemeClr val="tx1"/>
              </a:solidFill>
            </a:endParaRPr>
          </a:p>
        </p:txBody>
      </p:sp>
      <p:sp>
        <p:nvSpPr>
          <p:cNvPr id="232" name="Google Shape;232;p3"/>
          <p:cNvSpPr txBox="1"/>
          <p:nvPr/>
        </p:nvSpPr>
        <p:spPr>
          <a:xfrm>
            <a:off x="5780809" y="983022"/>
            <a:ext cx="6411192" cy="55968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12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Docker is used for quicker deployment of the tool, This minimizes any chance for platform based dependency conflict.</a:t>
            </a:r>
          </a:p>
          <a:p>
            <a:pPr marL="285750" marR="0" lvl="0" indent="-285750" algn="l" rtl="0">
              <a:lnSpc>
                <a:spcPct val="90000"/>
              </a:lnSpc>
              <a:spcBef>
                <a:spcPts val="12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We have used GNU Radio </a:t>
            </a:r>
            <a:r>
              <a:rPr lang="en-US" sz="1600" dirty="0">
                <a:solidFill>
                  <a:schemeClr val="dk1"/>
                </a:solidFill>
                <a:latin typeface="Libre Franklin"/>
                <a:ea typeface="Libre Franklin"/>
                <a:cs typeface="Libre Franklin"/>
                <a:sym typeface="Libre Franklin"/>
              </a:rPr>
              <a:t>for initial experimentation of segmentation and filtering of signals, We generated Lora signals on PC itself using </a:t>
            </a:r>
            <a:r>
              <a:rPr lang="en-US" sz="1600" dirty="0" err="1">
                <a:solidFill>
                  <a:schemeClr val="dk1"/>
                </a:solidFill>
                <a:latin typeface="Libre Franklin"/>
                <a:ea typeface="Libre Franklin"/>
                <a:cs typeface="Libre Franklin"/>
                <a:sym typeface="Libre Franklin"/>
              </a:rPr>
              <a:t>GNUradio’s</a:t>
            </a:r>
            <a:r>
              <a:rPr lang="en-US" sz="1600" dirty="0">
                <a:solidFill>
                  <a:schemeClr val="dk1"/>
                </a:solidFill>
                <a:latin typeface="Libre Franklin"/>
                <a:ea typeface="Libre Franklin"/>
                <a:cs typeface="Libre Franklin"/>
                <a:sym typeface="Libre Franklin"/>
              </a:rPr>
              <a:t> Lora modulator which we used for testing our algorithms before linking everything with a physical RTLSDR.</a:t>
            </a:r>
          </a:p>
          <a:p>
            <a:pPr marL="285750" marR="0" lvl="0" indent="-285750" algn="l" rtl="0">
              <a:lnSpc>
                <a:spcPct val="90000"/>
              </a:lnSpc>
              <a:spcBef>
                <a:spcPts val="12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We had developed initial algorithms in </a:t>
            </a:r>
            <a:r>
              <a:rPr lang="en-US" sz="1600" dirty="0" err="1">
                <a:solidFill>
                  <a:schemeClr val="dk1"/>
                </a:solidFill>
                <a:latin typeface="Libre Franklin"/>
                <a:ea typeface="Libre Franklin"/>
                <a:cs typeface="Libre Franklin"/>
                <a:sym typeface="Libre Franklin"/>
              </a:rPr>
              <a:t>matlab,The</a:t>
            </a:r>
            <a:r>
              <a:rPr lang="en-US" sz="1600" dirty="0">
                <a:solidFill>
                  <a:schemeClr val="dk1"/>
                </a:solidFill>
                <a:latin typeface="Libre Franklin"/>
                <a:ea typeface="Libre Franklin"/>
                <a:cs typeface="Libre Franklin"/>
                <a:sym typeface="Libre Franklin"/>
              </a:rPr>
              <a:t> Lora demodulator we use outperforms previous methods by lowering the SNR floor. We have used the following paper: </a:t>
            </a:r>
            <a:r>
              <a:rPr lang="en-IN" sz="1600" b="0" i="0" dirty="0" err="1">
                <a:solidFill>
                  <a:srgbClr val="656D76"/>
                </a:solidFill>
                <a:effectLst/>
                <a:latin typeface="-apple-system"/>
              </a:rPr>
              <a:t>Zhenqiang</a:t>
            </a:r>
            <a:r>
              <a:rPr lang="en-IN" sz="1600" b="0" i="0" dirty="0">
                <a:solidFill>
                  <a:srgbClr val="656D76"/>
                </a:solidFill>
                <a:effectLst/>
                <a:latin typeface="-apple-system"/>
              </a:rPr>
              <a:t> Xu, </a:t>
            </a:r>
            <a:r>
              <a:rPr lang="en-IN" sz="1600" b="0" i="0" dirty="0" err="1">
                <a:solidFill>
                  <a:srgbClr val="656D76"/>
                </a:solidFill>
                <a:effectLst/>
                <a:latin typeface="-apple-system"/>
              </a:rPr>
              <a:t>Pengjin</a:t>
            </a:r>
            <a:r>
              <a:rPr lang="en-IN" sz="1600" b="0" i="0" dirty="0">
                <a:solidFill>
                  <a:srgbClr val="656D76"/>
                </a:solidFill>
                <a:effectLst/>
                <a:latin typeface="-apple-system"/>
              </a:rPr>
              <a:t> </a:t>
            </a:r>
            <a:r>
              <a:rPr lang="en-IN" sz="1600" b="0" i="0" dirty="0" err="1">
                <a:solidFill>
                  <a:srgbClr val="656D76"/>
                </a:solidFill>
                <a:effectLst/>
                <a:latin typeface="-apple-system"/>
              </a:rPr>
              <a:t>Xie</a:t>
            </a:r>
            <a:r>
              <a:rPr lang="en-IN" sz="1600" b="0" i="0" dirty="0">
                <a:solidFill>
                  <a:srgbClr val="656D76"/>
                </a:solidFill>
                <a:effectLst/>
                <a:latin typeface="-apple-system"/>
              </a:rPr>
              <a:t>, Shuai Tong, </a:t>
            </a:r>
            <a:r>
              <a:rPr lang="en-IN" sz="1600" b="0" i="0" dirty="0" err="1">
                <a:solidFill>
                  <a:srgbClr val="656D76"/>
                </a:solidFill>
                <a:effectLst/>
                <a:latin typeface="-apple-system"/>
              </a:rPr>
              <a:t>Jiliang</a:t>
            </a:r>
            <a:r>
              <a:rPr lang="en-IN" sz="1600" b="0" i="0" dirty="0">
                <a:solidFill>
                  <a:srgbClr val="656D76"/>
                </a:solidFill>
                <a:effectLst/>
                <a:latin typeface="-apple-system"/>
              </a:rPr>
              <a:t> Wang. From Demodulation to Decoding: Towards Complete LoRa PHY Understanding and Implementation. ACM Transactions on Sensor Networks 2022. </a:t>
            </a:r>
            <a:r>
              <a:rPr lang="en-IN" sz="1600" b="0" i="0" u="none" strike="noStrike" dirty="0">
                <a:effectLst/>
                <a:latin typeface="-apple-system"/>
                <a:hlinkClick r:id="rId3"/>
              </a:rPr>
              <a:t>[pdf]</a:t>
            </a:r>
            <a:r>
              <a:rPr lang="en-US" sz="1600" dirty="0">
                <a:solidFill>
                  <a:schemeClr val="dk1"/>
                </a:solidFill>
                <a:latin typeface="Libre Franklin"/>
                <a:ea typeface="Libre Franklin"/>
                <a:cs typeface="Libre Franklin"/>
                <a:sym typeface="Libre Franklin"/>
              </a:rPr>
              <a:t> which had an implementation in </a:t>
            </a:r>
            <a:r>
              <a:rPr lang="en-US" sz="1600" dirty="0" err="1">
                <a:solidFill>
                  <a:schemeClr val="dk1"/>
                </a:solidFill>
                <a:latin typeface="Libre Franklin"/>
                <a:ea typeface="Libre Franklin"/>
                <a:cs typeface="Libre Franklin"/>
                <a:sym typeface="Libre Franklin"/>
              </a:rPr>
              <a:t>matlab</a:t>
            </a:r>
            <a:r>
              <a:rPr lang="en-US" sz="1600" dirty="0">
                <a:solidFill>
                  <a:schemeClr val="dk1"/>
                </a:solidFill>
                <a:latin typeface="Libre Franklin"/>
                <a:ea typeface="Libre Franklin"/>
                <a:cs typeface="Libre Franklin"/>
                <a:sym typeface="Libre Franklin"/>
              </a:rPr>
              <a:t>, we </a:t>
            </a:r>
            <a:r>
              <a:rPr lang="en-US" sz="1600" dirty="0" err="1">
                <a:solidFill>
                  <a:schemeClr val="dk1"/>
                </a:solidFill>
                <a:latin typeface="Libre Franklin"/>
                <a:ea typeface="Libre Franklin"/>
                <a:cs typeface="Libre Franklin"/>
                <a:sym typeface="Libre Franklin"/>
              </a:rPr>
              <a:t>transalated</a:t>
            </a:r>
            <a:r>
              <a:rPr lang="en-US" sz="1600" dirty="0">
                <a:solidFill>
                  <a:schemeClr val="dk1"/>
                </a:solidFill>
                <a:latin typeface="Libre Franklin"/>
                <a:ea typeface="Libre Franklin"/>
                <a:cs typeface="Libre Franklin"/>
                <a:sym typeface="Libre Franklin"/>
              </a:rPr>
              <a:t> this library to python.</a:t>
            </a:r>
          </a:p>
          <a:p>
            <a:pPr marL="285750" marR="0" lvl="0" indent="-285750" algn="l" rtl="0">
              <a:lnSpc>
                <a:spcPct val="90000"/>
              </a:lnSpc>
              <a:spcBef>
                <a:spcPts val="12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We used python as it would be easy to manage the web front end ,  communicate with </a:t>
            </a:r>
            <a:r>
              <a:rPr lang="en-US" sz="1600" dirty="0" err="1">
                <a:solidFill>
                  <a:schemeClr val="dk1"/>
                </a:solidFill>
                <a:latin typeface="Libre Franklin"/>
                <a:ea typeface="Libre Franklin"/>
                <a:cs typeface="Libre Franklin"/>
                <a:sym typeface="Libre Franklin"/>
              </a:rPr>
              <a:t>rtlsdr</a:t>
            </a:r>
            <a:r>
              <a:rPr lang="en-US" sz="1600" dirty="0">
                <a:solidFill>
                  <a:schemeClr val="dk1"/>
                </a:solidFill>
                <a:latin typeface="Libre Franklin"/>
                <a:ea typeface="Libre Franklin"/>
                <a:cs typeface="Libre Franklin"/>
                <a:sym typeface="Libre Franklin"/>
              </a:rPr>
              <a:t> and SX127 using pythons existing libraries. Furthermore we can leverage GPU features of python to increase the speed of analysis</a:t>
            </a:r>
          </a:p>
          <a:p>
            <a:pPr marL="285750" marR="0" lvl="0" indent="-285750" algn="l" rtl="0">
              <a:lnSpc>
                <a:spcPct val="90000"/>
              </a:lnSpc>
              <a:spcBef>
                <a:spcPts val="12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Django was used to serve the web stack.</a:t>
            </a:r>
          </a:p>
          <a:p>
            <a:pPr marL="285750" marR="0" lvl="0" indent="-285750" algn="l" rtl="0">
              <a:lnSpc>
                <a:spcPct val="90000"/>
              </a:lnSpc>
              <a:spcBef>
                <a:spcPts val="1200"/>
              </a:spcBef>
              <a:spcAft>
                <a:spcPts val="0"/>
              </a:spcAft>
              <a:buClr>
                <a:schemeClr val="dk1"/>
              </a:buClr>
              <a:buSzPts val="1600"/>
              <a:buFont typeface="Noto Sans Symbols"/>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221908" y="2545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971937065"/>
              </p:ext>
            </p:extLst>
          </p:nvPr>
        </p:nvGraphicFramePr>
        <p:xfrm>
          <a:off x="221908" y="1009337"/>
          <a:ext cx="11687593" cy="5030811"/>
        </p:xfrm>
        <a:graphic>
          <a:graphicData uri="http://schemas.openxmlformats.org/drawingml/2006/table">
            <a:tbl>
              <a:tblPr firstRow="1" bandRow="1">
                <a:tableStyleId>{F5AB1C69-6EDB-4FF4-983F-18BD219EF322}</a:tableStyleId>
              </a:tblPr>
              <a:tblGrid>
                <a:gridCol w="630847">
                  <a:extLst>
                    <a:ext uri="{9D8B030D-6E8A-4147-A177-3AD203B41FA5}">
                      <a16:colId xmlns:a16="http://schemas.microsoft.com/office/drawing/2014/main" val="2824836338"/>
                    </a:ext>
                  </a:extLst>
                </a:gridCol>
                <a:gridCol w="1520575">
                  <a:extLst>
                    <a:ext uri="{9D8B030D-6E8A-4147-A177-3AD203B41FA5}">
                      <a16:colId xmlns:a16="http://schemas.microsoft.com/office/drawing/2014/main" val="648567316"/>
                    </a:ext>
                  </a:extLst>
                </a:gridCol>
                <a:gridCol w="2278234">
                  <a:extLst>
                    <a:ext uri="{9D8B030D-6E8A-4147-A177-3AD203B41FA5}">
                      <a16:colId xmlns:a16="http://schemas.microsoft.com/office/drawing/2014/main" val="170977132"/>
                    </a:ext>
                  </a:extLst>
                </a:gridCol>
                <a:gridCol w="1615672">
                  <a:extLst>
                    <a:ext uri="{9D8B030D-6E8A-4147-A177-3AD203B41FA5}">
                      <a16:colId xmlns:a16="http://schemas.microsoft.com/office/drawing/2014/main" val="414414887"/>
                    </a:ext>
                  </a:extLst>
                </a:gridCol>
                <a:gridCol w="1962364">
                  <a:extLst>
                    <a:ext uri="{9D8B030D-6E8A-4147-A177-3AD203B41FA5}">
                      <a16:colId xmlns:a16="http://schemas.microsoft.com/office/drawing/2014/main" val="3526582794"/>
                    </a:ext>
                  </a:extLst>
                </a:gridCol>
                <a:gridCol w="2547991">
                  <a:extLst>
                    <a:ext uri="{9D8B030D-6E8A-4147-A177-3AD203B41FA5}">
                      <a16:colId xmlns:a16="http://schemas.microsoft.com/office/drawing/2014/main" val="3249055975"/>
                    </a:ext>
                  </a:extLst>
                </a:gridCol>
                <a:gridCol w="1131910">
                  <a:extLst>
                    <a:ext uri="{9D8B030D-6E8A-4147-A177-3AD203B41FA5}">
                      <a16:colId xmlns:a16="http://schemas.microsoft.com/office/drawing/2014/main" val="2219937496"/>
                    </a:ext>
                  </a:extLst>
                </a:gridCol>
              </a:tblGrid>
              <a:tr h="726996">
                <a:tc>
                  <a:txBody>
                    <a:bodyPr/>
                    <a:lstStyle/>
                    <a:p>
                      <a:r>
                        <a:rPr lang="en-US" dirty="0"/>
                        <a:t>Sr. No.</a:t>
                      </a:r>
                    </a:p>
                  </a:txBody>
                  <a:tcPr/>
                </a:tc>
                <a:tc>
                  <a:txBody>
                    <a:bodyPr/>
                    <a:lstStyle/>
                    <a:p>
                      <a:r>
                        <a:rPr lang="en-US" dirty="0"/>
                        <a:t>Name of Team Member</a:t>
                      </a:r>
                      <a:r>
                        <a:rPr lang="en-US" baseline="0" dirty="0"/>
                        <a:t> </a:t>
                      </a:r>
                      <a:endParaRPr lang="en-US" dirty="0"/>
                    </a:p>
                  </a:txBody>
                  <a:tcPr/>
                </a:tc>
                <a:tc>
                  <a:txBody>
                    <a:bodyPr/>
                    <a:lstStyle/>
                    <a:p>
                      <a:r>
                        <a:rPr lang="en-US" dirty="0"/>
                        <a:t>Designation</a:t>
                      </a:r>
                    </a:p>
                  </a:txBody>
                  <a:tcPr/>
                </a:tc>
                <a:tc>
                  <a:txBody>
                    <a:bodyPr/>
                    <a:lstStyle/>
                    <a:p>
                      <a:r>
                        <a:rPr lang="en-US" sz="1800" dirty="0"/>
                        <a:t>Education</a:t>
                      </a:r>
                      <a:endParaRPr lang="en-US" dirty="0"/>
                    </a:p>
                  </a:txBody>
                  <a:tcPr/>
                </a:tc>
                <a:tc>
                  <a:txBody>
                    <a:bodyPr/>
                    <a:lstStyle/>
                    <a:p>
                      <a:r>
                        <a:rPr lang="en-US" sz="1800" dirty="0"/>
                        <a:t>Stream</a:t>
                      </a:r>
                      <a:endParaRPr lang="en-US" dirty="0"/>
                    </a:p>
                  </a:txBody>
                  <a:tcPr/>
                </a:tc>
                <a:tc>
                  <a:txBody>
                    <a:bodyPr/>
                    <a:lstStyle/>
                    <a:p>
                      <a:r>
                        <a:rPr lang="en-US" dirty="0"/>
                        <a:t>Position</a:t>
                      </a:r>
                      <a:r>
                        <a:rPr lang="en-US" baseline="0" dirty="0"/>
                        <a:t> in team</a:t>
                      </a:r>
                    </a:p>
                  </a:txBody>
                  <a:tcPr/>
                </a:tc>
                <a:tc>
                  <a:txBody>
                    <a:bodyPr/>
                    <a:lstStyle/>
                    <a:p>
                      <a:r>
                        <a:rPr lang="en-US" sz="1800" b="1" kern="1200" dirty="0">
                          <a:solidFill>
                            <a:schemeClr val="lt1"/>
                          </a:solidFill>
                          <a:latin typeface="+mn-lt"/>
                          <a:ea typeface="+mn-ea"/>
                          <a:cs typeface="+mn-cs"/>
                        </a:rPr>
                        <a:t>Year of Experience </a:t>
                      </a:r>
                    </a:p>
                  </a:txBody>
                  <a:tcPr/>
                </a:tc>
                <a:extLst>
                  <a:ext uri="{0D108BD9-81ED-4DB2-BD59-A6C34878D82A}">
                    <a16:rowId xmlns:a16="http://schemas.microsoft.com/office/drawing/2014/main" val="2093876814"/>
                  </a:ext>
                </a:extLst>
              </a:tr>
              <a:tr h="442693">
                <a:tc>
                  <a:txBody>
                    <a:bodyPr/>
                    <a:lstStyle/>
                    <a:p>
                      <a:r>
                        <a:rPr lang="en-US" dirty="0"/>
                        <a:t>1</a:t>
                      </a:r>
                    </a:p>
                  </a:txBody>
                  <a:tcPr/>
                </a:tc>
                <a:tc>
                  <a:txBody>
                    <a:bodyPr/>
                    <a:lstStyle/>
                    <a:p>
                      <a:r>
                        <a:rPr lang="en-US" dirty="0"/>
                        <a:t>Suryasaradhi</a:t>
                      </a:r>
                    </a:p>
                  </a:txBody>
                  <a:tcPr/>
                </a:tc>
                <a:tc>
                  <a:txBody>
                    <a:bodyPr/>
                    <a:lstStyle/>
                    <a:p>
                      <a:r>
                        <a:rPr lang="en-US" dirty="0"/>
                        <a:t>Embedded Electronics Intern</a:t>
                      </a:r>
                    </a:p>
                  </a:txBody>
                  <a:tcPr/>
                </a:tc>
                <a:tc>
                  <a:txBody>
                    <a:bodyPr/>
                    <a:lstStyle/>
                    <a:p>
                      <a:r>
                        <a:rPr lang="en-US" dirty="0" err="1"/>
                        <a:t>B.Tech</a:t>
                      </a:r>
                      <a:endParaRPr lang="en-US" dirty="0"/>
                    </a:p>
                  </a:txBody>
                  <a:tcPr/>
                </a:tc>
                <a:tc>
                  <a:txBody>
                    <a:bodyPr/>
                    <a:lstStyle/>
                    <a:p>
                      <a:r>
                        <a:rPr lang="en-US" dirty="0"/>
                        <a:t>Engineering Physics</a:t>
                      </a:r>
                    </a:p>
                  </a:txBody>
                  <a:tcPr/>
                </a:tc>
                <a:tc>
                  <a:txBody>
                    <a:bodyPr/>
                    <a:lstStyle/>
                    <a:p>
                      <a:r>
                        <a:rPr lang="en-US" dirty="0"/>
                        <a:t>Team Leader</a:t>
                      </a:r>
                      <a:r>
                        <a:rPr lang="en-US" baseline="0" dirty="0"/>
                        <a:t> </a:t>
                      </a:r>
                      <a:endParaRPr lang="en-US" dirty="0"/>
                    </a:p>
                  </a:txBody>
                  <a:tcPr/>
                </a:tc>
                <a:tc>
                  <a:txBody>
                    <a:bodyPr/>
                    <a:lstStyle/>
                    <a:p>
                      <a:r>
                        <a:rPr lang="en-US" dirty="0"/>
                        <a:t>2</a:t>
                      </a:r>
                    </a:p>
                  </a:txBody>
                  <a:tcPr/>
                </a:tc>
                <a:extLst>
                  <a:ext uri="{0D108BD9-81ED-4DB2-BD59-A6C34878D82A}">
                    <a16:rowId xmlns:a16="http://schemas.microsoft.com/office/drawing/2014/main" val="205475727"/>
                  </a:ext>
                </a:extLst>
              </a:tr>
              <a:tr h="367371">
                <a:tc>
                  <a:txBody>
                    <a:bodyPr/>
                    <a:lstStyle/>
                    <a:p>
                      <a:r>
                        <a:rPr lang="en-US" dirty="0"/>
                        <a:t>2</a:t>
                      </a:r>
                    </a:p>
                  </a:txBody>
                  <a:tcPr/>
                </a:tc>
                <a:tc>
                  <a:txBody>
                    <a:bodyPr/>
                    <a:lstStyle/>
                    <a:p>
                      <a:r>
                        <a:rPr lang="en-US" dirty="0" err="1"/>
                        <a:t>Dinoj</a:t>
                      </a:r>
                      <a:endParaRPr lang="en-US" dirty="0"/>
                    </a:p>
                  </a:txBody>
                  <a:tcPr/>
                </a:tc>
                <a:tc>
                  <a:txBody>
                    <a:bodyPr/>
                    <a:lstStyle/>
                    <a:p>
                      <a:r>
                        <a:rPr lang="en-US" dirty="0"/>
                        <a:t>CEO</a:t>
                      </a:r>
                    </a:p>
                  </a:txBody>
                  <a:tcPr/>
                </a:tc>
                <a:tc>
                  <a:txBody>
                    <a:bodyPr/>
                    <a:lstStyle/>
                    <a:p>
                      <a:r>
                        <a:rPr lang="en-US" dirty="0" err="1"/>
                        <a:t>M.Des,B.Tech</a:t>
                      </a:r>
                      <a:endParaRPr lang="en-US" dirty="0"/>
                    </a:p>
                  </a:txBody>
                  <a:tcPr/>
                </a:tc>
                <a:tc>
                  <a:txBody>
                    <a:bodyPr/>
                    <a:lstStyle/>
                    <a:p>
                      <a:r>
                        <a:rPr lang="en-US" dirty="0"/>
                        <a:t>Product Design</a:t>
                      </a:r>
                    </a:p>
                  </a:txBody>
                  <a:tcPr/>
                </a:tc>
                <a:tc>
                  <a:txBody>
                    <a:bodyPr/>
                    <a:lstStyle/>
                    <a:p>
                      <a:r>
                        <a:rPr lang="en-US" dirty="0"/>
                        <a:t>CAD Modeling</a:t>
                      </a:r>
                    </a:p>
                  </a:txBody>
                  <a:tcPr/>
                </a:tc>
                <a:tc>
                  <a:txBody>
                    <a:bodyPr/>
                    <a:lstStyle/>
                    <a:p>
                      <a:r>
                        <a:rPr lang="en-US" dirty="0"/>
                        <a:t>7</a:t>
                      </a:r>
                    </a:p>
                  </a:txBody>
                  <a:tcPr/>
                </a:tc>
                <a:extLst>
                  <a:ext uri="{0D108BD9-81ED-4DB2-BD59-A6C34878D82A}">
                    <a16:rowId xmlns:a16="http://schemas.microsoft.com/office/drawing/2014/main" val="2431725522"/>
                  </a:ext>
                </a:extLst>
              </a:tr>
              <a:tr h="367371">
                <a:tc>
                  <a:txBody>
                    <a:bodyPr/>
                    <a:lstStyle/>
                    <a:p>
                      <a:r>
                        <a:rPr lang="en-US" dirty="0"/>
                        <a:t>3</a:t>
                      </a:r>
                    </a:p>
                  </a:txBody>
                  <a:tcPr/>
                </a:tc>
                <a:tc>
                  <a:txBody>
                    <a:bodyPr/>
                    <a:lstStyle/>
                    <a:p>
                      <a:r>
                        <a:rPr lang="en-US" dirty="0" err="1"/>
                        <a:t>Daniya</a:t>
                      </a:r>
                      <a:endParaRPr lang="en-US" dirty="0"/>
                    </a:p>
                  </a:txBody>
                  <a:tcPr/>
                </a:tc>
                <a:tc>
                  <a:txBody>
                    <a:bodyPr/>
                    <a:lstStyle/>
                    <a:p>
                      <a:r>
                        <a:rPr lang="en-US" dirty="0"/>
                        <a:t>Product Design Intern</a:t>
                      </a:r>
                    </a:p>
                  </a:txBody>
                  <a:tcPr/>
                </a:tc>
                <a:tc>
                  <a:txBody>
                    <a:bodyPr/>
                    <a:lstStyle/>
                    <a:p>
                      <a:r>
                        <a:rPr lang="en-US" dirty="0" err="1"/>
                        <a:t>B.Tech</a:t>
                      </a:r>
                      <a:endParaRPr lang="en-US" dirty="0"/>
                    </a:p>
                  </a:txBody>
                  <a:tcPr/>
                </a:tc>
                <a:tc>
                  <a:txBody>
                    <a:bodyPr/>
                    <a:lstStyle/>
                    <a:p>
                      <a:r>
                        <a:rPr lang="en-US" dirty="0"/>
                        <a:t>Mechanical Engineering</a:t>
                      </a:r>
                    </a:p>
                  </a:txBody>
                  <a:tcPr/>
                </a:tc>
                <a:tc>
                  <a:txBody>
                    <a:bodyPr/>
                    <a:lstStyle/>
                    <a:p>
                      <a:r>
                        <a:rPr lang="en-US" dirty="0"/>
                        <a:t>Algorithm Designer</a:t>
                      </a:r>
                    </a:p>
                  </a:txBody>
                  <a:tcPr/>
                </a:tc>
                <a:tc>
                  <a:txBody>
                    <a:bodyPr/>
                    <a:lstStyle/>
                    <a:p>
                      <a:r>
                        <a:rPr lang="en-US" dirty="0"/>
                        <a:t>1</a:t>
                      </a:r>
                    </a:p>
                  </a:txBody>
                  <a:tcPr/>
                </a:tc>
                <a:extLst>
                  <a:ext uri="{0D108BD9-81ED-4DB2-BD59-A6C34878D82A}">
                    <a16:rowId xmlns:a16="http://schemas.microsoft.com/office/drawing/2014/main" val="1999168005"/>
                  </a:ext>
                </a:extLst>
              </a:tr>
              <a:tr h="367371">
                <a:tc>
                  <a:txBody>
                    <a:bodyPr/>
                    <a:lstStyle/>
                    <a:p>
                      <a:r>
                        <a:rPr lang="en-US" dirty="0"/>
                        <a:t>4</a:t>
                      </a:r>
                    </a:p>
                  </a:txBody>
                  <a:tcPr/>
                </a:tc>
                <a:tc>
                  <a:txBody>
                    <a:bodyPr/>
                    <a:lstStyle/>
                    <a:p>
                      <a:r>
                        <a:rPr lang="en-US" dirty="0" err="1"/>
                        <a:t>Jismy</a:t>
                      </a:r>
                      <a:endParaRPr lang="en-US" dirty="0"/>
                    </a:p>
                  </a:txBody>
                  <a:tcPr/>
                </a:tc>
                <a:tc>
                  <a:txBody>
                    <a:bodyPr/>
                    <a:lstStyle/>
                    <a:p>
                      <a:r>
                        <a:rPr lang="en-US" dirty="0"/>
                        <a:t>Electronics Intern</a:t>
                      </a:r>
                    </a:p>
                    <a:p>
                      <a:endParaRPr lang="en-US" dirty="0"/>
                    </a:p>
                  </a:txBody>
                  <a:tcPr/>
                </a:tc>
                <a:tc>
                  <a:txBody>
                    <a:bodyPr/>
                    <a:lstStyle/>
                    <a:p>
                      <a:r>
                        <a:rPr lang="en-US" dirty="0" err="1"/>
                        <a:t>B.Tech</a:t>
                      </a:r>
                      <a:endParaRPr lang="en-US" dirty="0"/>
                    </a:p>
                  </a:txBody>
                  <a:tcPr/>
                </a:tc>
                <a:tc>
                  <a:txBody>
                    <a:bodyPr/>
                    <a:lstStyle/>
                    <a:p>
                      <a:r>
                        <a:rPr lang="en-US" dirty="0"/>
                        <a:t>Electronics and Communications Engineering</a:t>
                      </a:r>
                    </a:p>
                  </a:txBody>
                  <a:tcPr/>
                </a:tc>
                <a:tc>
                  <a:txBody>
                    <a:bodyPr/>
                    <a:lstStyle/>
                    <a:p>
                      <a:r>
                        <a:rPr lang="en-US" dirty="0"/>
                        <a:t>Embedded Developer</a:t>
                      </a:r>
                    </a:p>
                  </a:txBody>
                  <a:tcPr/>
                </a:tc>
                <a:tc>
                  <a:txBody>
                    <a:bodyPr/>
                    <a:lstStyle/>
                    <a:p>
                      <a:r>
                        <a:rPr lang="en-US" dirty="0"/>
                        <a:t>1</a:t>
                      </a:r>
                    </a:p>
                  </a:txBody>
                  <a:tcPr/>
                </a:tc>
                <a:extLst>
                  <a:ext uri="{0D108BD9-81ED-4DB2-BD59-A6C34878D82A}">
                    <a16:rowId xmlns:a16="http://schemas.microsoft.com/office/drawing/2014/main" val="429007208"/>
                  </a:ext>
                </a:extLst>
              </a:tr>
              <a:tr h="367371">
                <a:tc>
                  <a:txBody>
                    <a:bodyPr/>
                    <a:lstStyle/>
                    <a:p>
                      <a:r>
                        <a:rPr lang="en-US" dirty="0"/>
                        <a:t>5</a:t>
                      </a:r>
                    </a:p>
                  </a:txBody>
                  <a:tcPr/>
                </a:tc>
                <a:tc>
                  <a:txBody>
                    <a:bodyPr/>
                    <a:lstStyle/>
                    <a:p>
                      <a:r>
                        <a:rPr lang="en-US" dirty="0"/>
                        <a:t>Harshith</a:t>
                      </a:r>
                    </a:p>
                  </a:txBody>
                  <a:tcPr/>
                </a:tc>
                <a:tc>
                  <a:txBody>
                    <a:bodyPr/>
                    <a:lstStyle/>
                    <a:p>
                      <a:r>
                        <a:rPr lang="en-US" dirty="0"/>
                        <a:t>Product Design Intern</a:t>
                      </a:r>
                    </a:p>
                  </a:txBody>
                  <a:tcPr/>
                </a:tc>
                <a:tc>
                  <a:txBody>
                    <a:bodyPr/>
                    <a:lstStyle/>
                    <a:p>
                      <a:r>
                        <a:rPr lang="en-US" dirty="0" err="1"/>
                        <a:t>B.Tech</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Mechanical Engineering</a:t>
                      </a:r>
                    </a:p>
                  </a:txBody>
                  <a:tcPr/>
                </a:tc>
                <a:tc>
                  <a:txBody>
                    <a:bodyPr/>
                    <a:lstStyle/>
                    <a:p>
                      <a:r>
                        <a:rPr lang="en-US" dirty="0"/>
                        <a:t>Front End Developer</a:t>
                      </a:r>
                    </a:p>
                  </a:txBody>
                  <a:tcPr/>
                </a:tc>
                <a:tc>
                  <a:txBody>
                    <a:bodyPr/>
                    <a:lstStyle/>
                    <a:p>
                      <a:r>
                        <a:rPr lang="en-US" dirty="0"/>
                        <a:t>1</a:t>
                      </a:r>
                    </a:p>
                  </a:txBody>
                  <a:tcPr/>
                </a:tc>
                <a:extLst>
                  <a:ext uri="{0D108BD9-81ED-4DB2-BD59-A6C34878D82A}">
                    <a16:rowId xmlns:a16="http://schemas.microsoft.com/office/drawing/2014/main" val="1653030234"/>
                  </a:ext>
                </a:extLst>
              </a:tr>
              <a:tr h="367371">
                <a:tc>
                  <a:txBody>
                    <a:bodyPr/>
                    <a:lstStyle/>
                    <a:p>
                      <a:r>
                        <a:rPr lang="en-US" dirty="0"/>
                        <a:t>6</a:t>
                      </a:r>
                    </a:p>
                  </a:txBody>
                  <a:tcPr/>
                </a:tc>
                <a:tc>
                  <a:txBody>
                    <a:bodyPr/>
                    <a:lstStyle/>
                    <a:p>
                      <a:r>
                        <a:rPr lang="en-US" dirty="0"/>
                        <a:t>Riya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Electronics Intern</a:t>
                      </a:r>
                    </a:p>
                    <a:p>
                      <a:endParaRPr lang="en-US" dirty="0"/>
                    </a:p>
                  </a:txBody>
                  <a:tcPr/>
                </a:tc>
                <a:tc>
                  <a:txBody>
                    <a:bodyPr/>
                    <a:lstStyle/>
                    <a:p>
                      <a:r>
                        <a:rPr lang="en-US" dirty="0" err="1"/>
                        <a:t>B.Tech</a:t>
                      </a:r>
                      <a:endParaRPr lang="en-US" dirty="0"/>
                    </a:p>
                  </a:txBody>
                  <a:tcPr/>
                </a:tc>
                <a:tc>
                  <a:txBody>
                    <a:bodyPr/>
                    <a:lstStyle/>
                    <a:p>
                      <a:r>
                        <a:rPr lang="en-US" dirty="0"/>
                        <a:t>Electronics and Communications Engineering</a:t>
                      </a:r>
                    </a:p>
                  </a:txBody>
                  <a:tcPr/>
                </a:tc>
                <a:tc>
                  <a:txBody>
                    <a:bodyPr/>
                    <a:lstStyle/>
                    <a:p>
                      <a:r>
                        <a:rPr lang="en-US" dirty="0"/>
                        <a:t>Hardware Developer</a:t>
                      </a:r>
                    </a:p>
                  </a:txBody>
                  <a:tcPr/>
                </a:tc>
                <a:tc>
                  <a:txBody>
                    <a:bodyPr/>
                    <a:lstStyle/>
                    <a:p>
                      <a:r>
                        <a:rPr lang="en-US" dirty="0"/>
                        <a:t>1</a:t>
                      </a:r>
                    </a:p>
                  </a:txBody>
                  <a:tcPr/>
                </a:tc>
                <a:extLst>
                  <a:ext uri="{0D108BD9-81ED-4DB2-BD59-A6C34878D82A}">
                    <a16:rowId xmlns:a16="http://schemas.microsoft.com/office/drawing/2014/main" val="204192424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2596</TotalTime>
  <Words>735</Words>
  <Application>Microsoft Office PowerPoint</Application>
  <PresentationFormat>Widescreen</PresentationFormat>
  <Paragraphs>91</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Calibri</vt:lpstr>
      <vt:lpstr>Wingdings 3</vt:lpstr>
      <vt:lpstr>Franklin Gothic</vt:lpstr>
      <vt:lpstr>Libre Franklin</vt:lpstr>
      <vt:lpstr>-apple-system</vt:lpstr>
      <vt:lpstr>Trebuchet MS</vt:lpstr>
      <vt:lpstr>Noto Sans Symbols</vt:lpstr>
      <vt:lpstr>Arial</vt:lpstr>
      <vt:lpstr>Open Sans</vt:lpstr>
      <vt:lpstr>Facet</vt:lpstr>
      <vt:lpstr>KAVACH - 2023</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Balarkan, Suryasaradhi (Contractor)</cp:lastModifiedBy>
  <cp:revision>91</cp:revision>
  <dcterms:created xsi:type="dcterms:W3CDTF">2022-02-11T07:14:46Z</dcterms:created>
  <dcterms:modified xsi:type="dcterms:W3CDTF">2023-04-29T11:38:22Z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b85f6713-6d19-40ac-a071-63e831bc1e58_Enabled">
    <vt:lpwstr>true</vt:lpwstr>
  </property>
  <property fmtid="{D5CDD505-2E9C-101B-9397-08002B2CF9AE}" pid="4" name="MSIP_Label_b85f6713-6d19-40ac-a071-63e831bc1e58_SetDate">
    <vt:lpwstr>2023-04-27T16:50:17Z</vt:lpwstr>
  </property>
  <property fmtid="{D5CDD505-2E9C-101B-9397-08002B2CF9AE}" pid="5" name="MSIP_Label_b85f6713-6d19-40ac-a071-63e831bc1e58_Method">
    <vt:lpwstr>Standard</vt:lpwstr>
  </property>
  <property fmtid="{D5CDD505-2E9C-101B-9397-08002B2CF9AE}" pid="6" name="MSIP_Label_b85f6713-6d19-40ac-a071-63e831bc1e58_Name">
    <vt:lpwstr>Confidential - Low</vt:lpwstr>
  </property>
  <property fmtid="{D5CDD505-2E9C-101B-9397-08002B2CF9AE}" pid="7" name="MSIP_Label_b85f6713-6d19-40ac-a071-63e831bc1e58_SiteId">
    <vt:lpwstr>36839a65-7f3f-4bac-9ea4-f571f10a9a03</vt:lpwstr>
  </property>
  <property fmtid="{D5CDD505-2E9C-101B-9397-08002B2CF9AE}" pid="8" name="MSIP_Label_b85f6713-6d19-40ac-a071-63e831bc1e58_ActionId">
    <vt:lpwstr>bffe5601-d966-41cf-8881-44a2755d821b</vt:lpwstr>
  </property>
  <property fmtid="{D5CDD505-2E9C-101B-9397-08002B2CF9AE}" pid="9" name="MSIP_Label_b85f6713-6d19-40ac-a071-63e831bc1e58_ContentBits">
    <vt:lpwstr>0</vt:lpwstr>
  </property>
</Properties>
</file>