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2" r:id="rId1"/>
  </p:sldMasterIdLst>
  <p:notesMasterIdLst>
    <p:notesMasterId r:id="rId16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C410-A818-4928-AF74-D5A04B2AA298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A392-4D21-41FA-A081-5251457FEA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18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8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2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0/10/how-to-choose-evaluation-metrics-for-classification-model/" TargetMode="External"/><Relationship Id="rId3" Type="http://schemas.microsoft.com/office/2007/relationships/hdphoto" Target="../media/hdphoto2.wdp"/><Relationship Id="rId7" Type="http://schemas.openxmlformats.org/officeDocument/2006/relationships/hyperlink" Target="https://datahack.analyticsvidhya.com/contest/data-science-bloga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zalando-research/fashionmnist" TargetMode="External"/><Relationship Id="rId5" Type="http://schemas.openxmlformats.org/officeDocument/2006/relationships/image" Target="../media/image23.sv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hyperlink" Target="https://www.analyticsvidhya.com/blog/2020/09/precision-recall-machine-learn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9E88EA8-C43D-44FF-9963-10E13037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78" y="948068"/>
            <a:ext cx="6189765" cy="4614761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359C261C-575B-49F2-B8DE-B872A27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199" y="5862242"/>
            <a:ext cx="5181600" cy="2100654"/>
          </a:xfrm>
        </p:spPr>
        <p:txBody>
          <a:bodyPr>
            <a:normAutofit/>
          </a:bodyPr>
          <a:lstStyle/>
          <a:p>
            <a:pPr algn="ctr"/>
            <a:r>
              <a:rPr lang="pt-PT" sz="1200" dirty="0">
                <a:latin typeface="Bahnschrift SemiBold SemiConden" panose="020B0502040204020203" pitchFamily="34" charset="0"/>
                <a:cs typeface="Calibri" panose="020F0502020204030204" pitchFamily="34" charset="0"/>
              </a:rPr>
              <a:t>Carolina Ferreira - 2018018459</a:t>
            </a:r>
          </a:p>
          <a:p>
            <a:pPr algn="ctr"/>
            <a:r>
              <a:rPr lang="pt-PT" sz="1200" dirty="0">
                <a:latin typeface="Bahnschrift SemiBold SemiConden" panose="020B0502040204020203" pitchFamily="34" charset="0"/>
                <a:cs typeface="Calibri" panose="020F0502020204030204" pitchFamily="34" charset="0"/>
              </a:rPr>
              <a:t>Eduardo Pina - 2017010181</a:t>
            </a:r>
          </a:p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597D0-6F7F-4288-9EA1-A62383D8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" y="940098"/>
            <a:ext cx="6189764" cy="46147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733E4E-CF81-4F5F-A27B-4587E51C7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248" y="1864432"/>
            <a:ext cx="5389504" cy="3129136"/>
          </a:xfrm>
          <a:solidFill>
            <a:schemeClr val="tx2">
              <a:lumMod val="20000"/>
              <a:lumOff val="80000"/>
            </a:schemeClr>
          </a:solidFill>
        </p:spPr>
        <p:txBody>
          <a:bodyPr anchor="t">
            <a:normAutofit fontScale="90000"/>
          </a:bodyPr>
          <a:lstStyle/>
          <a:p>
            <a:pPr algn="ctr">
              <a:lnSpc>
                <a:spcPct val="200000"/>
              </a:lnSpc>
            </a:pPr>
            <a:br>
              <a:rPr lang="pt-PT" sz="2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pt-PT" sz="2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r>
              <a:rPr lang="pt-PT" sz="2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Inteligência computacional</a:t>
            </a:r>
            <a:br>
              <a:rPr lang="pt-PT" sz="21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r>
              <a:rPr lang="pt-PT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projeto – fase 1</a:t>
            </a:r>
            <a:br>
              <a:rPr lang="pt-PT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</a:br>
            <a:r>
              <a:rPr lang="pt-PT" sz="3200" b="1" dirty="0" err="1">
                <a:solidFill>
                  <a:schemeClr val="accent6">
                    <a:lumMod val="75000"/>
                  </a:schemeClr>
                </a:solidFill>
                <a:latin typeface="Bahnschrift SemiCondensed" panose="020B0502040204020203" pitchFamily="34" charset="0"/>
              </a:rPr>
              <a:t>fashion</a:t>
            </a:r>
            <a:r>
              <a:rPr lang="pt-PT" sz="3200" b="1" dirty="0">
                <a:solidFill>
                  <a:schemeClr val="accent6">
                    <a:lumMod val="7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pt-PT" sz="3200" b="1" dirty="0" err="1">
                <a:solidFill>
                  <a:schemeClr val="accent6">
                    <a:lumMod val="75000"/>
                  </a:schemeClr>
                </a:solidFill>
                <a:latin typeface="Bahnschrift SemiCondensed" panose="020B0502040204020203" pitchFamily="34" charset="0"/>
              </a:rPr>
              <a:t>mnist</a:t>
            </a:r>
            <a:br>
              <a:rPr lang="pt-PT" sz="3300" dirty="0">
                <a:solidFill>
                  <a:schemeClr val="accent2">
                    <a:lumMod val="75000"/>
                  </a:schemeClr>
                </a:solidFill>
              </a:rPr>
            </a:br>
            <a:endParaRPr lang="pt-PT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4C3DB0-3FF1-4A29-B7B3-A15315226295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15" y="1833459"/>
            <a:ext cx="1383617" cy="14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A738A7-9CD9-467B-AA9C-0EA87FA581DE}"/>
              </a:ext>
            </a:extLst>
          </p:cNvPr>
          <p:cNvSpPr txBox="1"/>
          <p:nvPr/>
        </p:nvSpPr>
        <p:spPr>
          <a:xfrm>
            <a:off x="2006353" y="402654"/>
            <a:ext cx="7022237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449580" algn="ctr">
              <a:lnSpc>
                <a:spcPct val="150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VARIAR O NÚMERO DE CAMADAS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939EE59-D160-4B6A-A440-32F16F81EB1B}"/>
              </a:ext>
            </a:extLst>
          </p:cNvPr>
          <p:cNvCxnSpPr>
            <a:cxnSpLocks/>
          </p:cNvCxnSpPr>
          <p:nvPr/>
        </p:nvCxnSpPr>
        <p:spPr>
          <a:xfrm flipH="1">
            <a:off x="1571348" y="3213544"/>
            <a:ext cx="835006" cy="62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B11593-F2F3-42B2-8184-77629AD4C73F}"/>
              </a:ext>
            </a:extLst>
          </p:cNvPr>
          <p:cNvSpPr txBox="1"/>
          <p:nvPr/>
        </p:nvSpPr>
        <p:spPr>
          <a:xfrm>
            <a:off x="453519" y="3835153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Bahnschrift SemiBold SemiConden" panose="020B0502040204020203" pitchFamily="34" charset="0"/>
              </a:rPr>
              <a:t>Melhor valor global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9CBA22-C3DE-43A8-B817-B84E892758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32944"/>
          <a:stretch/>
        </p:blipFill>
        <p:spPr bwMode="auto">
          <a:xfrm>
            <a:off x="2412858" y="1271837"/>
            <a:ext cx="7366284" cy="4853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B7A7543-B8EF-4535-80CE-C37D24492251}"/>
              </a:ext>
            </a:extLst>
          </p:cNvPr>
          <p:cNvSpPr/>
          <p:nvPr/>
        </p:nvSpPr>
        <p:spPr>
          <a:xfrm>
            <a:off x="2406354" y="2708064"/>
            <a:ext cx="1668496" cy="949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5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5FCB6A-7B44-4DFC-BE7F-2D415EBDA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790" y="261117"/>
            <a:ext cx="7050419" cy="63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0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A738A7-9CD9-467B-AA9C-0EA87FA581DE}"/>
              </a:ext>
            </a:extLst>
          </p:cNvPr>
          <p:cNvSpPr txBox="1"/>
          <p:nvPr/>
        </p:nvSpPr>
        <p:spPr>
          <a:xfrm>
            <a:off x="1321291" y="929550"/>
            <a:ext cx="954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ctr">
              <a:spcAft>
                <a:spcPts val="800"/>
              </a:spcAft>
            </a:pPr>
            <a:r>
              <a:rPr lang="pt-PT" sz="18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AUMENTAR O NÚMERO DE NEURÓNIOS EM 3 CAMADAS PARA AVALIAR SE OS VALORES MELHORAM RELATIVAMENTE AOS USADOS ANTERIORMENTE EM 3 CAMADAS: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57B27F-EEAF-4A0B-B3AF-19A6A92D00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6" y="2334638"/>
            <a:ext cx="9178825" cy="2947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78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CC34E8-23EC-4B4D-8DA2-2A4CA6AE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ctr"/>
            <a:r>
              <a:rPr lang="pt-PT" sz="4800" dirty="0">
                <a:solidFill>
                  <a:srgbClr val="FFFFFF"/>
                </a:solidFill>
                <a:effectLst/>
              </a:rPr>
              <a:t>Cap. </a:t>
            </a:r>
            <a:r>
              <a:rPr lang="pt-PT" sz="4800" dirty="0">
                <a:solidFill>
                  <a:srgbClr val="FFFFFF"/>
                </a:solidFill>
              </a:rPr>
              <a:t>4</a:t>
            </a:r>
            <a:r>
              <a:rPr lang="pt-PT" sz="4800" dirty="0">
                <a:solidFill>
                  <a:srgbClr val="FFFFFF"/>
                </a:solidFill>
                <a:effectLst/>
              </a:rPr>
              <a:t>: </a:t>
            </a:r>
            <a:br>
              <a:rPr lang="pt-PT" sz="4800" dirty="0">
                <a:solidFill>
                  <a:srgbClr val="FFFFFF"/>
                </a:solidFill>
                <a:effectLst/>
              </a:rPr>
            </a:br>
            <a:r>
              <a:rPr lang="pt-PT" sz="4800" dirty="0">
                <a:solidFill>
                  <a:srgbClr val="FFFFFF"/>
                </a:solidFill>
                <a:effectLst/>
              </a:rPr>
              <a:t>CONCLUSÕES</a:t>
            </a:r>
            <a:endParaRPr lang="pt-PT" sz="48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74C46-DE5A-416A-8156-0A3775DA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31" y="0"/>
            <a:ext cx="7018651" cy="7146524"/>
          </a:xfrm>
        </p:spPr>
        <p:txBody>
          <a:bodyPr anchor="ctr">
            <a:normAutofit fontScale="3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pt-PT" sz="4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4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arquitetura de rede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melhores valores, foi a </a:t>
            </a:r>
            <a:r>
              <a:rPr lang="pt-PT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Patternet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uma vez que mantendo os restantes parâmetros, mas alterando para a </a:t>
            </a:r>
            <a:r>
              <a:rPr lang="pt-PT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FeedForwardNet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as médias obtidas foram sempre inferiores;	</a:t>
            </a: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pt-PT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aumentando o </a:t>
            </a:r>
            <a:r>
              <a:rPr lang="pt-PT" sz="4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 de neurónios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obtivemos melhores valores, uma vez que para números baixos a precisão e a sensibilidade apresentam-se baixas, o que significa que identifica erradamente muitos elementos (muitos falsos positivos);</a:t>
            </a:r>
          </a:p>
          <a:p>
            <a:pPr marL="34290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pt-PT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4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coeficiente de aprendizagem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melhores resultados foi no valor de 0.1. Como testamos para os valores 0.01, 0.4 e 0.9, não podemos concluir que quanto menor o coeficiente, melhores os resultados obtidos, mas que isso é verdade até um certo limite;</a:t>
            </a: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pt-PT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 as </a:t>
            </a:r>
            <a:r>
              <a:rPr lang="pt-PT" sz="4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funções de treino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4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traingd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PT" sz="4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traingdx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</a:t>
            </a:r>
            <a:r>
              <a:rPr lang="pt-PT" sz="4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traingdx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apresentou não só melhores resultados como também melhor performance em relação ao número de épocas;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pt-PT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variando o </a:t>
            </a:r>
            <a:r>
              <a:rPr lang="pt-PT" sz="4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 de camadas</a:t>
            </a: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mas mantendo o número de neurónios, menor número de camadas leva a melhores resultados, como seria de esperar.</a:t>
            </a:r>
          </a:p>
          <a:p>
            <a:pPr marL="342900" lvl="0" indent="-342900" algn="just">
              <a:lnSpc>
                <a:spcPct val="12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pt-PT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especificidade foi sempre superior a 95% o que indica uma grande percentagem de acerto no que diz respeito aos negativos verdadeiros;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PT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Aumentando o número de neurónios por camada, esperávamos um aumento significante das médias de precisão e sensibilidade, mas não foi o obtido. Os resultados foram inconclusivos uma vez que foram inconstantes nos vários testes realizados.</a:t>
            </a:r>
            <a:endParaRPr lang="pt-PT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332276-13DD-43B3-BF01-8A490272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FCE4E4-2B30-4B63-9CE7-2862B7DC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4400" dirty="0"/>
              <a:t>referências</a:t>
            </a:r>
          </a:p>
        </p:txBody>
      </p:sp>
      <p:pic>
        <p:nvPicPr>
          <p:cNvPr id="8" name="Graphic 7" descr="Marcador">
            <a:extLst>
              <a:ext uri="{FF2B5EF4-FFF2-40B4-BE49-F238E27FC236}">
                <a16:creationId xmlns:a16="http://schemas.microsoft.com/office/drawing/2014/main" id="{73B2E2C6-6419-4CBE-9516-A65F9937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59B493-92F5-4A36-99CB-03BA7671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8" y="1906734"/>
            <a:ext cx="7025849" cy="405079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Mnist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2017).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Zalando Research. 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Disponível em: </a:t>
            </a:r>
            <a:r>
              <a:rPr lang="pt-PT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https://www.kaggle.com/zalando-research/fashionmnist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Choose Evaluation Metrics for Classification Models. </a:t>
            </a:r>
            <a:r>
              <a:rPr lang="en-US" sz="1800" i="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Data Science </a:t>
            </a:r>
            <a:r>
              <a:rPr lang="en-US" sz="1800" i="0" u="none" strike="noStrike" dirty="0" err="1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Blogathon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11, 2020. </a:t>
            </a:r>
            <a:r>
              <a:rPr lang="en-US" sz="1800" i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https://www.analyticsvidhya.com/blog/2020/10/how-to-choose-evaluation-metrics-for-classification-model/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i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Huilgol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vs. Recall – An Intuitive Guide for Every Machine Learning Person. 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2020. Disponível em: </a:t>
            </a:r>
            <a:r>
              <a:rPr lang="pt-PT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https://www.analyticsvidhya.com/blog/2020/09/precision-recall-machine-learning/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PT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PT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439C8B-999C-4B3C-8C2A-96F2B1D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44A119-73F2-48E6-9334-4F4B9B7C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697" y="752448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4400" dirty="0"/>
              <a:t>TÓPICOS A ABORDAR</a:t>
            </a:r>
          </a:p>
        </p:txBody>
      </p:sp>
      <p:pic>
        <p:nvPicPr>
          <p:cNvPr id="6" name="Gráfico 5" descr="Prancheta com visto">
            <a:extLst>
              <a:ext uri="{FF2B5EF4-FFF2-40B4-BE49-F238E27FC236}">
                <a16:creationId xmlns:a16="http://schemas.microsoft.com/office/drawing/2014/main" id="{BC136707-3E76-41FF-9F7F-7B18FDC77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614" y="1623168"/>
            <a:ext cx="3858444" cy="385844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54CB9-C4CA-4031-8DCA-2290E0CE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592" y="2655898"/>
            <a:ext cx="6730276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600" dirty="0">
                <a:effectLst/>
                <a:latin typeface="Arial" panose="020B0604020202020204" pitchFamily="34" charset="0"/>
              </a:rPr>
              <a:t>Cap. 1: Descrição do caso de estudo objetivos do problema;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600" dirty="0">
                <a:effectLst/>
                <a:latin typeface="Arial" panose="020B0604020202020204" pitchFamily="34" charset="0"/>
              </a:rPr>
              <a:t>Cap. 2: Descrição da Implementação dos algoritmos;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600" dirty="0">
                <a:effectLst/>
                <a:latin typeface="Arial" panose="020B0604020202020204" pitchFamily="34" charset="0"/>
              </a:rPr>
              <a:t>Cap. 3: Análise de Resultados;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600" dirty="0">
                <a:effectLst/>
                <a:latin typeface="Arial" panose="020B0604020202020204" pitchFamily="34" charset="0"/>
              </a:rPr>
              <a:t>Cap. 4: Conclusões;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600" dirty="0">
                <a:effectLst/>
                <a:latin typeface="Arial" panose="020B0604020202020204" pitchFamily="34" charset="0"/>
              </a:rPr>
              <a:t>Referências.</a:t>
            </a:r>
            <a:endParaRPr lang="pt-PT" sz="1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PT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PT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2D8001-A653-462D-9EC5-7EE46EAF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7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01C91D-4244-4B1B-9026-A063F9F4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4" y="643465"/>
            <a:ext cx="3682727" cy="557106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pt-PT" sz="48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pt-PT" sz="4000" dirty="0">
                <a:solidFill>
                  <a:srgbClr val="FFFFFF"/>
                </a:solidFill>
                <a:effectLst/>
              </a:rPr>
              <a:t>Cap. 1: </a:t>
            </a:r>
            <a:br>
              <a:rPr lang="pt-PT" sz="4000" dirty="0">
                <a:solidFill>
                  <a:srgbClr val="FFFFFF"/>
                </a:solidFill>
                <a:effectLst/>
              </a:rPr>
            </a:br>
            <a:r>
              <a:rPr lang="pt-PT" sz="4000" dirty="0">
                <a:solidFill>
                  <a:srgbClr val="FFFFFF"/>
                </a:solidFill>
                <a:effectLst/>
              </a:rPr>
              <a:t>Descrição do caso de estudo objetivos do problema</a:t>
            </a:r>
            <a:br>
              <a:rPr lang="pt-PT" sz="48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pt-PT" sz="48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ED51C-95C0-4055-8736-7AE5D31B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756" y="992221"/>
            <a:ext cx="4965713" cy="5645688"/>
          </a:xfrm>
        </p:spPr>
        <p:txBody>
          <a:bodyPr anchor="ctr">
            <a:normAutofit/>
          </a:bodyPr>
          <a:lstStyle/>
          <a:p>
            <a:pPr marL="468630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300" b="1" dirty="0"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1300" b="1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mplementação de uma rede neuronal capaz de classificar corretamente peças de roupas sendo que existem 10 classes.</a:t>
            </a:r>
            <a:endParaRPr lang="pt-PT" sz="1300" b="1" dirty="0">
              <a:latin typeface="Bahnschrift SemiBold SemiConden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3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3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pt-PT" sz="13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 com 60000 exemplos para treino e 10000 exemplos para teste. Cada imagem é representada por uma matriz 28x28 “</a:t>
            </a:r>
            <a:r>
              <a:rPr lang="pt-PT" sz="13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grayscale</a:t>
            </a:r>
            <a:r>
              <a:rPr lang="pt-PT" sz="13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Os valores de pixéis são inteiros entre 0 e 255. </a:t>
            </a:r>
          </a:p>
          <a:p>
            <a:pPr marL="468630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3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longo dos testes fomos avaliando várias topologias e características de modo a perceber qual é a melhor rede neuronal a usar assim como o impacto da variação de parâmetros como o número de neurónios, número de camadas e coeficiente de aprendizagem na precisão e na sensibilidade.</a:t>
            </a:r>
          </a:p>
          <a:p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347E5B-487C-4D5F-BD52-9C567B81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874F6DE3-4491-47D6-9323-FE3E156D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789" y="1439694"/>
            <a:ext cx="2105419" cy="43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CC34E8-23EC-4B4D-8DA2-2A4CA6AE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4" y="1118608"/>
            <a:ext cx="3682727" cy="551930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3600" dirty="0">
                <a:solidFill>
                  <a:schemeClr val="bg1"/>
                </a:solidFill>
                <a:effectLst/>
              </a:rPr>
              <a:t>Cap. 2: </a:t>
            </a:r>
            <a:br>
              <a:rPr lang="pt-PT" sz="3600" dirty="0">
                <a:solidFill>
                  <a:schemeClr val="bg1"/>
                </a:solidFill>
                <a:effectLst/>
              </a:rPr>
            </a:br>
            <a:r>
              <a:rPr lang="pt-PT" sz="3600" dirty="0">
                <a:solidFill>
                  <a:schemeClr val="bg1"/>
                </a:solidFill>
                <a:effectLst/>
              </a:rPr>
              <a:t>Descrição da Implementação dos algoritmos</a:t>
            </a:r>
            <a:br>
              <a:rPr lang="pt-PT" sz="3600" dirty="0">
                <a:effectLst/>
                <a:latin typeface="Arial" panose="020B0604020202020204" pitchFamily="34" charset="0"/>
              </a:rPr>
            </a:br>
            <a:endParaRPr lang="pt-PT" sz="36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74C46-DE5A-416A-8156-0A3775DA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252" y="947746"/>
            <a:ext cx="4864964" cy="2930512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código inicia-se com a função “</a:t>
            </a:r>
            <a:r>
              <a:rPr lang="pt-PT" sz="14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loadMNISTImages</a:t>
            </a:r>
            <a:r>
              <a:rPr lang="pt-PT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()” que faz o upload dos ficheiros binários para identificar quais as matrizes que iremos usar para teste e para treino;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PT" sz="50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PT" sz="1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Seleção de 25 amostras;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PT" sz="50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PT" sz="1400" dirty="0"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pt-PT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ecorrendo à função “</a:t>
            </a:r>
            <a:r>
              <a:rPr lang="pt-PT" sz="14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plotconfusion</a:t>
            </a:r>
            <a:r>
              <a:rPr lang="pt-PT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()” é mostrada a matriz de confusão e são apresentados os resultados métricos uma vez que temos em mãos um problema de classificação;</a:t>
            </a:r>
          </a:p>
          <a:p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332276-13DD-43B3-BF01-8A490272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6FD52B-B401-4523-9EC0-57912A98BD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3287" y="4167158"/>
            <a:ext cx="4505454" cy="20625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8AAB99-66DD-4707-BA49-83DBE25C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0515" y="4201458"/>
            <a:ext cx="1564011" cy="5116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449055-CF22-4B3A-9D64-92728DA8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0515" y="5308297"/>
            <a:ext cx="1633121" cy="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0DFDE-6363-4485-AAF5-8514D9C53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7ED09B-959B-46A7-9205-3318FE5C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16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F2146D7-C777-4AF5-A8FB-9AFF5014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45" y="1204321"/>
            <a:ext cx="6537918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effectLst/>
              </a:rPr>
              <a:t>Cap. 3: </a:t>
            </a:r>
            <a:br>
              <a:rPr lang="en-US" dirty="0">
                <a:solidFill>
                  <a:srgbClr val="FFFFFF"/>
                </a:solidFill>
                <a:effectLst/>
              </a:rPr>
            </a:br>
            <a:r>
              <a:rPr lang="en-US" dirty="0" err="1">
                <a:solidFill>
                  <a:srgbClr val="FFFFFF"/>
                </a:solidFill>
                <a:effectLst/>
              </a:rPr>
              <a:t>Análise</a:t>
            </a:r>
            <a:r>
              <a:rPr lang="en-US" dirty="0">
                <a:solidFill>
                  <a:srgbClr val="FFFFFF"/>
                </a:solidFill>
                <a:effectLst/>
              </a:rPr>
              <a:t> de </a:t>
            </a:r>
            <a:r>
              <a:rPr lang="en-US" dirty="0" err="1">
                <a:solidFill>
                  <a:srgbClr val="FFFFFF"/>
                </a:solidFill>
                <a:effectLst/>
              </a:rPr>
              <a:t>Resultados</a:t>
            </a:r>
            <a:br>
              <a:rPr lang="en-US" dirty="0">
                <a:solidFill>
                  <a:srgbClr val="FFFFFF"/>
                </a:solidFill>
                <a:effectLst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040056-521D-4899-85D7-161D0E847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83" y="0"/>
            <a:ext cx="452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A69532-CBDE-4457-92A7-3A21C33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A7A6979-0714-4377-B894-6BE4C2D6E202}" type="slidenum">
              <a:rPr lang="en-US" sz="2800" b="1" kern="1200">
                <a:solidFill>
                  <a:schemeClr val="tx2"/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5</a:t>
            </a:fld>
            <a:endParaRPr lang="en-US" sz="2800" b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021775-B2A1-41E1-A3F2-C9F5FBFB7895}"/>
              </a:ext>
            </a:extLst>
          </p:cNvPr>
          <p:cNvSpPr txBox="1"/>
          <p:nvPr/>
        </p:nvSpPr>
        <p:spPr>
          <a:xfrm>
            <a:off x="3861696" y="322244"/>
            <a:ext cx="446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Bahnschrift SemiBold SemiConden" panose="020B0502040204020203" pitchFamily="34" charset="0"/>
              </a:rPr>
              <a:t>VARIAR O Nº DE NEURÓNIOS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CE27A-CA10-4748-9B0D-E3B81C40E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21" y="1078061"/>
            <a:ext cx="6316192" cy="5132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810698-7740-48E0-B71D-E5B99188A2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21" y="5830412"/>
            <a:ext cx="6316192" cy="71868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294D534-82F9-4CFE-990D-F9A1859DCC84}"/>
              </a:ext>
            </a:extLst>
          </p:cNvPr>
          <p:cNvSpPr/>
          <p:nvPr/>
        </p:nvSpPr>
        <p:spPr>
          <a:xfrm>
            <a:off x="2711141" y="5830412"/>
            <a:ext cx="1408220" cy="718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016F643-D509-4E80-9D2D-A16B6BA7FF1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233996" y="4998128"/>
            <a:ext cx="1477145" cy="119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1902C7-3BB7-4F10-B9CD-40B980766AC9}"/>
              </a:ext>
            </a:extLst>
          </p:cNvPr>
          <p:cNvSpPr txBox="1"/>
          <p:nvPr/>
        </p:nvSpPr>
        <p:spPr>
          <a:xfrm>
            <a:off x="261891" y="4320726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Bahnschrift SemiBold SemiConden" panose="020B0502040204020203" pitchFamily="34" charset="0"/>
              </a:rPr>
              <a:t>Melhor valor global</a:t>
            </a:r>
          </a:p>
        </p:txBody>
      </p:sp>
    </p:spTree>
    <p:extLst>
      <p:ext uri="{BB962C8B-B14F-4D97-AF65-F5344CB8AC3E}">
        <p14:creationId xmlns:p14="http://schemas.microsoft.com/office/powerpoint/2010/main" val="356183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021775-B2A1-41E1-A3F2-C9F5FBFB7895}"/>
              </a:ext>
            </a:extLst>
          </p:cNvPr>
          <p:cNvSpPr txBox="1"/>
          <p:nvPr/>
        </p:nvSpPr>
        <p:spPr>
          <a:xfrm>
            <a:off x="2153573" y="331681"/>
            <a:ext cx="7884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</a:rPr>
              <a:t>VARIAR PARA FEEDFORWARDNET, CONSIDERANDO QUE OS MELHORES RESULTADOS OBTIDOS NA PATTERNET PARA O Nº DE NEURÓNIOS FORAM COM OS VALORES 50 E 250:</a:t>
            </a:r>
            <a:endParaRPr lang="pt-PT" sz="2000" dirty="0">
              <a:latin typeface="Bahnschrift SemiBold SemiConden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A50898-8239-4B74-94E4-884302D116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07" y="1688038"/>
            <a:ext cx="7679184" cy="4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A738A7-9CD9-467B-AA9C-0EA87FA581DE}"/>
              </a:ext>
            </a:extLst>
          </p:cNvPr>
          <p:cNvSpPr txBox="1"/>
          <p:nvPr/>
        </p:nvSpPr>
        <p:spPr>
          <a:xfrm>
            <a:off x="2780896" y="350153"/>
            <a:ext cx="663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</a:rPr>
              <a:t>VARIAR O VALOR DO COEFICIENTE DE APRENDIZAGEM ANTERIORMENTE APLICADO COM O VALOR PADRÃO 0.01 PARA 0.1, 0.4 E 0.9:</a:t>
            </a:r>
            <a:endParaRPr lang="pt-PT" sz="32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2BC09F-3CE2-4CD7-8109-79F63851AD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6" y="1472821"/>
            <a:ext cx="6732755" cy="52720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B9C78D0-5EFC-47D6-AE51-AF92943EA46C}"/>
              </a:ext>
            </a:extLst>
          </p:cNvPr>
          <p:cNvSpPr/>
          <p:nvPr/>
        </p:nvSpPr>
        <p:spPr>
          <a:xfrm>
            <a:off x="2780896" y="2590739"/>
            <a:ext cx="1509002" cy="838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939EE59-D160-4B6A-A440-32F16F81EB1B}"/>
              </a:ext>
            </a:extLst>
          </p:cNvPr>
          <p:cNvCxnSpPr>
            <a:cxnSpLocks/>
          </p:cNvCxnSpPr>
          <p:nvPr/>
        </p:nvCxnSpPr>
        <p:spPr>
          <a:xfrm flipH="1">
            <a:off x="1789889" y="3186552"/>
            <a:ext cx="991008" cy="24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B11593-F2F3-42B2-8184-77629AD4C73F}"/>
              </a:ext>
            </a:extLst>
          </p:cNvPr>
          <p:cNvSpPr txBox="1"/>
          <p:nvPr/>
        </p:nvSpPr>
        <p:spPr>
          <a:xfrm>
            <a:off x="128726" y="3378482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Bahnschrift SemiBold SemiConden" panose="020B0502040204020203" pitchFamily="34" charset="0"/>
              </a:rPr>
              <a:t>Melhor valor global</a:t>
            </a:r>
          </a:p>
        </p:txBody>
      </p:sp>
    </p:spTree>
    <p:extLst>
      <p:ext uri="{BB962C8B-B14F-4D97-AF65-F5344CB8AC3E}">
        <p14:creationId xmlns:p14="http://schemas.microsoft.com/office/powerpoint/2010/main" val="18315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F220D8-8DF1-4FDD-94DB-B9BD1583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A738A7-9CD9-467B-AA9C-0EA87FA581DE}"/>
              </a:ext>
            </a:extLst>
          </p:cNvPr>
          <p:cNvSpPr txBox="1"/>
          <p:nvPr/>
        </p:nvSpPr>
        <p:spPr>
          <a:xfrm>
            <a:off x="2503503" y="636198"/>
            <a:ext cx="7022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ctr">
              <a:spcAft>
                <a:spcPts val="800"/>
              </a:spcAft>
            </a:pPr>
            <a:r>
              <a:rPr lang="pt-PT" sz="20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 ENTRE AS FUNÇÕES DE TREINO TRAINGD E TRAINGDX COM OS RESTANTES PARÂMETROS COM VALORES IGUAIS:</a:t>
            </a:r>
            <a:endParaRPr lang="pt-PT" sz="3200" dirty="0">
              <a:effectLst/>
              <a:latin typeface="Bahnschrift SemiBold SemiConden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939EE59-D160-4B6A-A440-32F16F81EB1B}"/>
              </a:ext>
            </a:extLst>
          </p:cNvPr>
          <p:cNvCxnSpPr>
            <a:cxnSpLocks/>
          </p:cNvCxnSpPr>
          <p:nvPr/>
        </p:nvCxnSpPr>
        <p:spPr>
          <a:xfrm flipH="1" flipV="1">
            <a:off x="2006353" y="5370990"/>
            <a:ext cx="800002" cy="50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B11593-F2F3-42B2-8184-77629AD4C73F}"/>
              </a:ext>
            </a:extLst>
          </p:cNvPr>
          <p:cNvSpPr txBox="1"/>
          <p:nvPr/>
        </p:nvSpPr>
        <p:spPr>
          <a:xfrm>
            <a:off x="462144" y="4818006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Bahnschrift SemiBold SemiConden" panose="020B0502040204020203" pitchFamily="34" charset="0"/>
              </a:rPr>
              <a:t>Melhor valor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65AFEE4-EDBE-4E18-B32F-143A9C2879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9" y="2087563"/>
            <a:ext cx="6539341" cy="21115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3CF4FA-EA03-4195-99BC-B709AA88DE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6330" y="4473329"/>
            <a:ext cx="6539340" cy="198201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B9C78D0-5EFC-47D6-AE51-AF92943EA46C}"/>
              </a:ext>
            </a:extLst>
          </p:cNvPr>
          <p:cNvSpPr/>
          <p:nvPr/>
        </p:nvSpPr>
        <p:spPr>
          <a:xfrm>
            <a:off x="2813013" y="5540040"/>
            <a:ext cx="1474902" cy="915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882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730</Words>
  <Application>Microsoft Office PowerPoint</Application>
  <PresentationFormat>Ecrã Panorâmico</PresentationFormat>
  <Paragraphs>61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5" baseType="lpstr">
      <vt:lpstr>Arial</vt:lpstr>
      <vt:lpstr>Bahnschrift SemiBold SemiConden</vt:lpstr>
      <vt:lpstr>Bahnschrift SemiCondensed</vt:lpstr>
      <vt:lpstr>Calibri</vt:lpstr>
      <vt:lpstr>Courier New</vt:lpstr>
      <vt:lpstr>Nirmala UI</vt:lpstr>
      <vt:lpstr>Rockwell</vt:lpstr>
      <vt:lpstr>Rockwell Condensed</vt:lpstr>
      <vt:lpstr>Rockwell Extra Bold</vt:lpstr>
      <vt:lpstr>Wingdings</vt:lpstr>
      <vt:lpstr>Tipo de Madeira</vt:lpstr>
      <vt:lpstr>  Inteligência computacional projeto – fase 1 fashion mnist </vt:lpstr>
      <vt:lpstr>TÓPICOS A ABORDAR</vt:lpstr>
      <vt:lpstr> Cap. 1:  Descrição do caso de estudo objetivos do problema </vt:lpstr>
      <vt:lpstr>Cap. 2:  Descrição da Implementação dos algoritmos </vt:lpstr>
      <vt:lpstr>Cap. 3:  Análise de Resultados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Cap. 4:  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computacional projeto – fase 1 fashion mnist</dc:title>
  <dc:creator>Carolina Ferreira</dc:creator>
  <cp:lastModifiedBy>Carolina Ferreira</cp:lastModifiedBy>
  <cp:revision>4</cp:revision>
  <dcterms:created xsi:type="dcterms:W3CDTF">2020-11-17T22:00:10Z</dcterms:created>
  <dcterms:modified xsi:type="dcterms:W3CDTF">2020-11-17T22:29:32Z</dcterms:modified>
</cp:coreProperties>
</file>