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E4F"/>
    <a:srgbClr val="8B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3" autoAdjust="0"/>
  </p:normalViewPr>
  <p:slideViewPr>
    <p:cSldViewPr>
      <p:cViewPr>
        <p:scale>
          <a:sx n="60" d="100"/>
          <a:sy n="60" d="100"/>
        </p:scale>
        <p:origin x="-514" y="-8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43945" y="4628505"/>
            <a:ext cx="17997824" cy="14286"/>
            <a:chOff x="143945" y="4628505"/>
            <a:chExt cx="17997824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5" y="4628505"/>
              <a:ext cx="17997824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945" y="6042745"/>
            <a:ext cx="17997824" cy="14286"/>
            <a:chOff x="143945" y="6042745"/>
            <a:chExt cx="17997824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5" y="6042745"/>
              <a:ext cx="17997824" cy="142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4252" y="3575371"/>
            <a:ext cx="156972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200" kern="0" spc="-100" dirty="0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클래식 공연 활성화를 위한 예술의전당</a:t>
            </a:r>
            <a:endParaRPr lang="en-US" altLang="ko-KR" sz="7200" kern="0" spc="-100" dirty="0">
              <a:solidFill>
                <a:srgbClr val="4B7455"/>
              </a:solidFill>
              <a:latin typeface="NanumSquare Bold" pitchFamily="34" charset="0"/>
              <a:cs typeface="NanumSquare Bold" pitchFamily="34" charset="0"/>
            </a:endParaRPr>
          </a:p>
          <a:p>
            <a:pPr algn="ctr"/>
            <a:endParaRPr lang="en-US" altLang="ko-KR" sz="2000" kern="0" spc="-100" dirty="0">
              <a:solidFill>
                <a:srgbClr val="4B7455"/>
              </a:solidFill>
              <a:latin typeface="NanumSquare Bold" pitchFamily="34" charset="0"/>
              <a:cs typeface="NanumSquare Bold" pitchFamily="34" charset="0"/>
            </a:endParaRPr>
          </a:p>
          <a:p>
            <a:pPr algn="ctr"/>
            <a:r>
              <a:rPr lang="ko-KR" altLang="en-US" sz="7200" kern="0" spc="-100" dirty="0">
                <a:solidFill>
                  <a:srgbClr val="4B7455"/>
                </a:solidFill>
                <a:latin typeface="NanumSquare Bold" pitchFamily="34" charset="0"/>
                <a:cs typeface="NanumSquare Bold" pitchFamily="34" charset="0"/>
              </a:rPr>
              <a:t> 콘서트홀의 효과적 가격 모델 수립</a:t>
            </a:r>
            <a:endParaRPr lang="en-US" sz="1200" dirty="0"/>
          </a:p>
        </p:txBody>
      </p:sp>
      <p:sp>
        <p:nvSpPr>
          <p:cNvPr id="27" name="Object 27"/>
          <p:cNvSpPr txBox="1"/>
          <p:nvPr/>
        </p:nvSpPr>
        <p:spPr>
          <a:xfrm>
            <a:off x="6072790" y="6928427"/>
            <a:ext cx="61401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/>
              <a:t>함현욱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티켓 가격이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원인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discount_type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분석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티켓 가격이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원인 할인유형은 초대권과 기획사판매의 비중이 가장 높음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비슷한 유형들끼리 범주형을 묶는 전처리를 진행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‘100%’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라는 값을 삽입한 이유는 추후에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discount_type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변수를 할인율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(0~100)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처리하기 위함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46C51BB2-F2A9-0E6C-A7B7-B7FDDF9FB4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408"/>
          <a:stretch>
            <a:fillRect/>
          </a:stretch>
        </p:blipFill>
        <p:spPr>
          <a:xfrm>
            <a:off x="613229" y="3768264"/>
            <a:ext cx="6324600" cy="4921652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6" name="Picture 27">
            <a:extLst>
              <a:ext uri="{FF2B5EF4-FFF2-40B4-BE49-F238E27FC236}">
                <a16:creationId xmlns:a16="http://schemas.microsoft.com/office/drawing/2014/main" id="{BC007DAF-CC77-6D1E-9F71-0B6C34053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165" y="5199566"/>
            <a:ext cx="6717078" cy="2187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C32F56-20E2-E170-4A17-3815712C73B3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8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39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(4). seat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도메인 분석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위 그림처럼 같은 공연장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콘서트홀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이라도 공연 또는 장르마다 등급 책정과 좌석 가격 상이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도메인 지식 분석 결과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등급 및 좌석 가격에 영향을 끼치는 요소는 크게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가지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행사의 성격과 장소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클래식 공연팀의 유형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행사에 참여하는 인원과 연령대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29">
            <a:extLst>
              <a:ext uri="{FF2B5EF4-FFF2-40B4-BE49-F238E27FC236}">
                <a16:creationId xmlns:a16="http://schemas.microsoft.com/office/drawing/2014/main" id="{1772A62A-5E3D-77E9-6632-64822558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410"/>
          <a:stretch>
            <a:fillRect/>
          </a:stretch>
        </p:blipFill>
        <p:spPr>
          <a:xfrm>
            <a:off x="4322282" y="2803793"/>
            <a:ext cx="3298192" cy="1337734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3" name="Picture 31">
            <a:extLst>
              <a:ext uri="{FF2B5EF4-FFF2-40B4-BE49-F238E27FC236}">
                <a16:creationId xmlns:a16="http://schemas.microsoft.com/office/drawing/2014/main" id="{37A5F0C0-B990-1BE5-E423-7C42A5BBA0F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212"/>
          <a:stretch>
            <a:fillRect/>
          </a:stretch>
        </p:blipFill>
        <p:spPr>
          <a:xfrm>
            <a:off x="7757576" y="2803793"/>
            <a:ext cx="3320494" cy="1337734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Picture 33">
            <a:extLst>
              <a:ext uri="{FF2B5EF4-FFF2-40B4-BE49-F238E27FC236}">
                <a16:creationId xmlns:a16="http://schemas.microsoft.com/office/drawing/2014/main" id="{13874C67-2BFD-16EE-64CA-C253E9519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5172" y="2803792"/>
            <a:ext cx="2789498" cy="1337733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9900C-CF2C-C3B6-DE7D-077E73D0FBF2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9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79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(5). seat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분석 및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seat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변수의 가격이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원인 값을 대체하는 도중 각 공연별로 모든 좌석이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원인 값을 발견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모든 좌석이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원인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값을 대체할 방법이 난해하며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성능에도 악영향을 끼칠 것으로 추측하여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1896B-61EA-B6A2-D61E-F6B8F278C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87" y="2478709"/>
            <a:ext cx="8424913" cy="23297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A4F81D2-9F82-D9F8-4A7A-384D53897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31" t="4256" b="3900"/>
          <a:stretch>
            <a:fillRect/>
          </a:stretch>
        </p:blipFill>
        <p:spPr>
          <a:xfrm>
            <a:off x="719087" y="6162156"/>
            <a:ext cx="6024181" cy="3650850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FE029-C673-57A7-35E6-52D6C66BFA06}"/>
              </a:ext>
            </a:extLst>
          </p:cNvPr>
          <p:cNvSpPr txBox="1"/>
          <p:nvPr/>
        </p:nvSpPr>
        <p:spPr>
          <a:xfrm>
            <a:off x="6860012" y="6746605"/>
            <a:ext cx="11235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각 공연별로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 좌석이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0.75%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이상인 좌석은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 가격의 대체가 불가능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대체가 가능해도 모델 성능에 방해 되는 이상치라고 판단되어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75%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이상의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performance_code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포함하는 행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92B25-DDD0-B11B-B576-0488EA33D441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10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19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6278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(5). seat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분석 및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각 공연마다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층의 합계가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원인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8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공연은 다른 층의 평균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/ 2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((N-1)+(N+1)) / 2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7B0C5-07B1-070C-3B5E-1977BBB00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543148"/>
            <a:ext cx="2277791" cy="33045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C1FFD9-6A18-9C34-A5A4-C2D15716ECA8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11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05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8494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(6). age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결측치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age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결측치는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공연별로 평균을 계산하여 대체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(7). gender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결측치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처리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gender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결측치는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공연별로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최빈값을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계산하여 대체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B88E6C5-B5EC-37D9-384C-6BD133840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35" y="2571986"/>
            <a:ext cx="10862272" cy="2038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53FA624A-5A29-4F6D-62C1-B239D1E3C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6528332"/>
            <a:ext cx="11811000" cy="22031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473A3-9A07-DD93-8399-07A1354BAAF1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12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85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7017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(9). rate(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예매율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생성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성능을 향상시키기 위하여 각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공연코드별로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rate(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예매율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변수를 생성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 변수는 예매 취소가 발생한 데이터를 따로 계산하여 예매율을 구함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예매율을 구한 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공연코드를 기준으로 원래의 데이터프레임에 병합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D4D0FEDA-793E-5B2B-2D5B-7E389154F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2478709"/>
            <a:ext cx="11200449" cy="37480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440B7424-7EE5-C10D-C927-7C622119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6144" y="3561943"/>
            <a:ext cx="3470056" cy="26504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38D622-EF40-2623-A359-8E05FEBC68C7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13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82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7386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(10).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member_yn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이진화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멤버쉽이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있는 경우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없는 경우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이진화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(11).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discount_type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해당하는 데이터가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포함되어있다면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0~100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숫자화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18">
            <a:extLst>
              <a:ext uri="{FF2B5EF4-FFF2-40B4-BE49-F238E27FC236}">
                <a16:creationId xmlns:a16="http://schemas.microsoft.com/office/drawing/2014/main" id="{8B9F0864-63B0-4E01-E7FE-22A665084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99" y="2630807"/>
            <a:ext cx="11982928" cy="6226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20">
            <a:extLst>
              <a:ext uri="{FF2B5EF4-FFF2-40B4-BE49-F238E27FC236}">
                <a16:creationId xmlns:a16="http://schemas.microsoft.com/office/drawing/2014/main" id="{7C0B848D-B815-96DD-F8B6-F8FC8B3F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99" y="5079179"/>
            <a:ext cx="8472635" cy="30141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C1DCB37E-B1F4-59C3-E27B-43319CF2CA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47" r="40875"/>
          <a:stretch/>
        </p:blipFill>
        <p:spPr>
          <a:xfrm>
            <a:off x="9483280" y="6714235"/>
            <a:ext cx="8169357" cy="13790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40D89-8833-CE8D-49AF-E5CEF09E27D8}"/>
              </a:ext>
            </a:extLst>
          </p:cNvPr>
          <p:cNvSpPr txBox="1"/>
          <p:nvPr/>
        </p:nvSpPr>
        <p:spPr>
          <a:xfrm>
            <a:off x="9519375" y="8115300"/>
            <a:ext cx="8666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해당되지 않는 나머지 고유한 데이터명 약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30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총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12651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데이터는 개수가 적어서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B0F42-8920-6186-D00E-E97CAAD9E544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14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531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494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(12). seat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seat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변수를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새로운 변수에 재할당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분리한 데이터는 모델 성능 개선을 위해 문자를 삭제하여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숫자화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6" name="Picture 23">
            <a:extLst>
              <a:ext uri="{FF2B5EF4-FFF2-40B4-BE49-F238E27FC236}">
                <a16:creationId xmlns:a16="http://schemas.microsoft.com/office/drawing/2014/main" id="{A928491D-CB92-E150-8F4B-DB2EF4D1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2" y="2644971"/>
            <a:ext cx="6810163" cy="16603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C3895835-4046-8EEE-46F6-0A83A9BB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586" y="2662580"/>
            <a:ext cx="10251213" cy="14769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A8DF2E-3C2C-C727-76C7-4FB463EE6CE4}"/>
              </a:ext>
            </a:extLst>
          </p:cNvPr>
          <p:cNvSpPr txBox="1"/>
          <p:nvPr/>
        </p:nvSpPr>
        <p:spPr>
          <a:xfrm>
            <a:off x="7579586" y="4314868"/>
            <a:ext cx="8153400" cy="635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+mn-ea"/>
              </a:rPr>
              <a:t>할당받은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새로운 변수들을 공백을 기준으로 각각 분리</a:t>
            </a:r>
          </a:p>
        </p:txBody>
      </p:sp>
      <p:pic>
        <p:nvPicPr>
          <p:cNvPr id="14" name="Picture 27">
            <a:extLst>
              <a:ext uri="{FF2B5EF4-FFF2-40B4-BE49-F238E27FC236}">
                <a16:creationId xmlns:a16="http://schemas.microsoft.com/office/drawing/2014/main" id="{220796DB-BB81-6FD5-4848-47D3597CE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92" y="5143500"/>
            <a:ext cx="3672707" cy="39093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5C08A-CFEC-496D-2F93-38E8C41031E4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15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83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7017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(13). genre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원핫인코딩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성능 개선을 위해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genre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변수를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원핫인코딩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(14).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pre_open_date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삭제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pre_open_date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선예매시작일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결측치도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많으며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대체하기가 까다로움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성능에 영향을 많이 미치지 않는다고 판단하여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29">
            <a:extLst>
              <a:ext uri="{FF2B5EF4-FFF2-40B4-BE49-F238E27FC236}">
                <a16:creationId xmlns:a16="http://schemas.microsoft.com/office/drawing/2014/main" id="{A755AA7C-F408-B12B-B1F2-3F5A9F5BD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3" y="2753785"/>
            <a:ext cx="10506622" cy="63575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31">
            <a:extLst>
              <a:ext uri="{FF2B5EF4-FFF2-40B4-BE49-F238E27FC236}">
                <a16:creationId xmlns:a16="http://schemas.microsoft.com/office/drawing/2014/main" id="{3604627F-AD3B-ABF9-D702-136C077B9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3427470"/>
            <a:ext cx="3530600" cy="20802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67902-3C1D-6FE1-07C1-1D00813E4AF5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16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45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125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(15).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tran_date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play_date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open_date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성능 개선을 위해 시간 변수들의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먼저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datetime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형식으로 변환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datetime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형식으로 변환한 변수들을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year, month, day, hour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분리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5" name="Picture 33">
            <a:extLst>
              <a:ext uri="{FF2B5EF4-FFF2-40B4-BE49-F238E27FC236}">
                <a16:creationId xmlns:a16="http://schemas.microsoft.com/office/drawing/2014/main" id="{943AFA93-017E-D56A-C97F-DCABAC278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2581471"/>
            <a:ext cx="12044891" cy="7848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5017F5F9-FA51-7288-A01F-E6E6442A8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8" y="3314700"/>
            <a:ext cx="12044891" cy="462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37">
            <a:extLst>
              <a:ext uri="{FF2B5EF4-FFF2-40B4-BE49-F238E27FC236}">
                <a16:creationId xmlns:a16="http://schemas.microsoft.com/office/drawing/2014/main" id="{A016A9A1-0AF4-2457-0F92-1B154E2DB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7" y="5196756"/>
            <a:ext cx="12044891" cy="36647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4B8B0-CF78-6366-3396-AF9974004DC0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17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6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221680" y="3391228"/>
            <a:ext cx="6192548" cy="824870"/>
            <a:chOff x="3937563" y="2586445"/>
            <a:chExt cx="6192548" cy="824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7563" y="2586445"/>
              <a:ext cx="6192548" cy="824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75913" y="3391228"/>
            <a:ext cx="2731034" cy="824870"/>
            <a:chOff x="9091796" y="2586445"/>
            <a:chExt cx="2731034" cy="824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1796" y="2586445"/>
              <a:ext cx="2731034" cy="824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21680" y="4753059"/>
            <a:ext cx="6519750" cy="824870"/>
            <a:chOff x="3937563" y="3948276"/>
            <a:chExt cx="6519750" cy="8248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7563" y="3948276"/>
              <a:ext cx="6519750" cy="8248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77826" y="4753059"/>
            <a:ext cx="2731034" cy="824870"/>
            <a:chOff x="9793709" y="3948276"/>
            <a:chExt cx="2731034" cy="824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3709" y="3948276"/>
              <a:ext cx="2731034" cy="8248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21680" y="6114889"/>
            <a:ext cx="7118805" cy="824870"/>
            <a:chOff x="3937563" y="5310106"/>
            <a:chExt cx="7118805" cy="8248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7563" y="5310106"/>
              <a:ext cx="7118805" cy="8248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38573" y="6114889"/>
            <a:ext cx="2731034" cy="824870"/>
            <a:chOff x="10354456" y="5310106"/>
            <a:chExt cx="2731034" cy="82487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54456" y="5310106"/>
              <a:ext cx="2731034" cy="82487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009855" y="1137537"/>
            <a:ext cx="6266006" cy="12059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kern="0" spc="-100" dirty="0">
                <a:solidFill>
                  <a:srgbClr val="4B7455"/>
                </a:solidFill>
                <a:latin typeface="ONE Mobile OTF Bold" pitchFamily="34" charset="0"/>
                <a:cs typeface="ONE Mobile OTF Bold" pitchFamily="34" charset="0"/>
              </a:rPr>
              <a:t>CONTENTS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6009855" y="4881890"/>
            <a:ext cx="549161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분석 진행 내용</a:t>
            </a:r>
            <a:endParaRPr lang="en-US" sz="2800" b="1" dirty="0"/>
          </a:p>
        </p:txBody>
      </p:sp>
      <p:sp>
        <p:nvSpPr>
          <p:cNvPr id="53" name="Object 53"/>
          <p:cNvSpPr txBox="1"/>
          <p:nvPr/>
        </p:nvSpPr>
        <p:spPr>
          <a:xfrm>
            <a:off x="6009855" y="6243722"/>
            <a:ext cx="74650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주요 결과 및 시사점</a:t>
            </a:r>
            <a:endParaRPr lang="en-US" sz="2800" b="1" dirty="0"/>
          </a:p>
        </p:txBody>
      </p:sp>
      <p:sp>
        <p:nvSpPr>
          <p:cNvPr id="2" name="Object 52">
            <a:extLst>
              <a:ext uri="{FF2B5EF4-FFF2-40B4-BE49-F238E27FC236}">
                <a16:creationId xmlns:a16="http://schemas.microsoft.com/office/drawing/2014/main" id="{A588F4D7-BB6D-A63F-F463-CF800F80DD19}"/>
              </a:ext>
            </a:extLst>
          </p:cNvPr>
          <p:cNvSpPr txBox="1"/>
          <p:nvPr/>
        </p:nvSpPr>
        <p:spPr>
          <a:xfrm>
            <a:off x="6009855" y="3525237"/>
            <a:ext cx="34298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latin typeface="ONE Mobile OTF Regular" pitchFamily="34" charset="0"/>
                <a:cs typeface="ONE Mobile OTF Regular" pitchFamily="34" charset="0"/>
              </a:rPr>
              <a:t>개요</a:t>
            </a:r>
            <a:endParaRPr 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(15).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시간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tran_date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play_date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open_date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원래 변수들을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38">
            <a:extLst>
              <a:ext uri="{FF2B5EF4-FFF2-40B4-BE49-F238E27FC236}">
                <a16:creationId xmlns:a16="http://schemas.microsoft.com/office/drawing/2014/main" id="{7BF846ED-E1AE-EA0A-85B1-32A8FE498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630209"/>
            <a:ext cx="11763478" cy="5079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315CA0-63C8-72A0-F9CB-F672B3F80E64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18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39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(16).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최종 데이터 점검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628250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행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43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bool, int, float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타입들의 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생성 변수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불필요한 열 삭제 등 모델 학습 전 최종 데이터 점검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3" name="Picture 42">
            <a:extLst>
              <a:ext uri="{FF2B5EF4-FFF2-40B4-BE49-F238E27FC236}">
                <a16:creationId xmlns:a16="http://schemas.microsoft.com/office/drawing/2014/main" id="{F0DE397F-CAF1-A1EB-6E3B-350F7D6AA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2" y="2478709"/>
            <a:ext cx="4244477" cy="54868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4">
            <a:extLst>
              <a:ext uri="{FF2B5EF4-FFF2-40B4-BE49-F238E27FC236}">
                <a16:creationId xmlns:a16="http://schemas.microsoft.com/office/drawing/2014/main" id="{883CC4B7-79E0-7765-0547-A2ED10DD8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2478708"/>
            <a:ext cx="4508095" cy="51793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3570EF-B022-0A0B-75DE-0EEB2580888A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19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856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6771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구축 및 검증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일반적으로 성능이 훌륭한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LGBM,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등의 모델들을 구축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하이퍼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파라미터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튜닝같은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설정 없이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default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상태로 학습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학습 및 분리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테스트 데이터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30%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비율로 분리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데이터를 임의로 섞는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shuffle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False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지정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46">
            <a:extLst>
              <a:ext uri="{FF2B5EF4-FFF2-40B4-BE49-F238E27FC236}">
                <a16:creationId xmlns:a16="http://schemas.microsoft.com/office/drawing/2014/main" id="{DD1E2257-1C35-0CFD-728B-584956849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02" y="4687293"/>
            <a:ext cx="12069817" cy="15992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45170-A050-DCC3-6757-8D8EEE3244A6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00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64017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구축 및 검증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구축 및 검증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결정계수는 약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0.96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높은편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오차값은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약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7000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3" name="Picture 48">
            <a:extLst>
              <a:ext uri="{FF2B5EF4-FFF2-40B4-BE49-F238E27FC236}">
                <a16:creationId xmlns:a16="http://schemas.microsoft.com/office/drawing/2014/main" id="{63F3E7CA-3910-3239-2E72-038A7B69D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20" y="2594207"/>
            <a:ext cx="5124180" cy="30211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0">
            <a:extLst>
              <a:ext uri="{FF2B5EF4-FFF2-40B4-BE49-F238E27FC236}">
                <a16:creationId xmlns:a16="http://schemas.microsoft.com/office/drawing/2014/main" id="{2853DA98-DD87-F679-8D75-F4DD765E2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20" y="5661906"/>
            <a:ext cx="3828780" cy="10179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195DB-6ADD-38C5-5173-9C80F4080EBF}"/>
              </a:ext>
            </a:extLst>
          </p:cNvPr>
          <p:cNvSpPr txBox="1"/>
          <p:nvPr/>
        </p:nvSpPr>
        <p:spPr>
          <a:xfrm>
            <a:off x="8702040" y="2019300"/>
            <a:ext cx="82905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(3). LGBM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구축 및 검증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결정계수는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보다 다소 낮은 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오차값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또한 약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1400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원정도 높음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Picture 52">
            <a:extLst>
              <a:ext uri="{FF2B5EF4-FFF2-40B4-BE49-F238E27FC236}">
                <a16:creationId xmlns:a16="http://schemas.microsoft.com/office/drawing/2014/main" id="{2D7CAAAE-B355-1344-F1FD-B5E1BDF87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040" y="2594207"/>
            <a:ext cx="6580086" cy="30211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4">
            <a:extLst>
              <a:ext uri="{FF2B5EF4-FFF2-40B4-BE49-F238E27FC236}">
                <a16:creationId xmlns:a16="http://schemas.microsoft.com/office/drawing/2014/main" id="{A3C2DFA1-3E02-8904-BCDC-88C6275582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040" y="5661906"/>
            <a:ext cx="3624250" cy="101792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3CB19-DFEF-6333-9117-F545D798B09E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21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485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86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학습 중요 변수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공연코드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휴게시간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예매시작일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좌석의 층수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예매율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공연시작시간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멤버쉽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타입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나이 등이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 성능에 큰 영향을 끼친 것을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12" name="Picture 60">
            <a:extLst>
              <a:ext uri="{FF2B5EF4-FFF2-40B4-BE49-F238E27FC236}">
                <a16:creationId xmlns:a16="http://schemas.microsoft.com/office/drawing/2014/main" id="{5FACB9F9-32F6-7F80-26E0-1B5856449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52" y="2631481"/>
            <a:ext cx="8457247" cy="5920037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E6A27-FD0E-1F80-A65D-0BC2D3F41166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22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190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494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(2). LGBM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학습 중요 변수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변수들의 중요도는 앞의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와 상이하지만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결정계수가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0.96, 0.94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비슷한 걸로 보아 모두 모델 성능에 큰 영향을 끼치는 요인이라고 분석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61">
            <a:extLst>
              <a:ext uri="{FF2B5EF4-FFF2-40B4-BE49-F238E27FC236}">
                <a16:creationId xmlns:a16="http://schemas.microsoft.com/office/drawing/2014/main" id="{40DAA81D-A346-C934-AFC0-FADD6DBA9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2" y="2604789"/>
            <a:ext cx="8664077" cy="6114656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CD2E-25C6-C6AE-74FE-FED8CA2BA575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23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75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494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학습 중요 변수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도 앞서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모델과 비슷한 변수들을 모델 성능에 영향을 끼친 점으로 보아서 전처리가 깔끔하게 됐다는 점을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3" name="Picture 63">
            <a:extLst>
              <a:ext uri="{FF2B5EF4-FFF2-40B4-BE49-F238E27FC236}">
                <a16:creationId xmlns:a16="http://schemas.microsoft.com/office/drawing/2014/main" id="{64F543B8-F457-046E-DB77-2C179BC5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478709"/>
            <a:ext cx="8763000" cy="6184470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801B5-E0C8-E6D0-DA38-C38A886810D8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24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172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4946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대부분의 값을 잘 예측한 것으로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다만 아쉬운 점은 결정계수가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0.997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인데도 불구하고 소수의 값의 예측이 불확실한데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데이터의 수가 약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60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만개라는 점을 고려하면 허용 가능한 오차범위라고 판단됨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65">
            <a:extLst>
              <a:ext uri="{FF2B5EF4-FFF2-40B4-BE49-F238E27FC236}">
                <a16:creationId xmlns:a16="http://schemas.microsoft.com/office/drawing/2014/main" id="{B3CC3C91-C42D-CD58-AD86-650B31409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594207"/>
            <a:ext cx="7848600" cy="5622912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F3D17-6C96-814F-02E0-C4199C23943C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25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602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81253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모델 학습 결과 분석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오차율도 약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–25~25%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내로 분포하는 점을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충분히 허용 가능한 오차 범위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3" name="Picture 66">
            <a:extLst>
              <a:ext uri="{FF2B5EF4-FFF2-40B4-BE49-F238E27FC236}">
                <a16:creationId xmlns:a16="http://schemas.microsoft.com/office/drawing/2014/main" id="{92E58974-C67F-F5D2-F7F9-0DE09ACF9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23" y="2536934"/>
            <a:ext cx="7978277" cy="5731930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702F0-FFED-DDE7-B9BE-BC8091DE5A6D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26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73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32323" y="1257300"/>
            <a:ext cx="16912457" cy="5663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600" b="1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주요 결과 요약</a:t>
            </a:r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LGBM,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총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모델 중에서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성능이 가장 우수함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변수들 중에서는 공연코드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휴게시간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예매시작일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좌석의 층수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예매율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공연시작시간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멤버쉽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타입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나이가 모델 성능에 큰 영향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해당 프로젝트의 분석 결과 결론은 공연의 가격 수립에 있어서 공연코드가 가장 큰 영향을 미침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즉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공연자들이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누구냐에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따라서 가격이 달라집니다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각 좌석의 위치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예매율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휴게시간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예매시작일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공연시간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예매거래일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평일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주말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 다양한 요인이 존재합니다만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3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모델 중에서 항상 상단에 위치하였으며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운영 정책을 새롭게 수립할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충분히 고려 가능한 공연코드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공연자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와 할인율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예매율이 가격에 있어서 가장 중요한 요인일 것이라고 결론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주요 결과 및 시사점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72C091-3569-BB09-7D10-60183384CE89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27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0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7109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배경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본 프로젝트는 예술의 전당 클래식 공연의 활성화를 위한 콘서트홀의 티켓 가격에 대한 중요한 역할 하는 요인들을 체계적으로 분석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이를 기반으로 효과적인 가격 모델을 설계 및 구현하여 클래식 공연의 접근성과 경제성을 높일 수 있는 방법을 찾아야 함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목적 및 필요성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문화와 여가생활에 대한 소비는 가격 부담을 느끼게 하거나 일상에서 벗어난 낯선 영역일 경우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소비자들의 접근성이 낮아질 수 있음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그래서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효과적인 가격 수립은 필수적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예술의 전당의 재정 안정성이 보장되는 선에서 관객들에게 합리적인 가격을 제공하여 다양한 계층이 문화와 여가생활에 접근할 수 있는 기회 제공해야 함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주요 분석 방법</a:t>
            </a: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상향식 접근 방법을 사용하여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탐색적 데이터 분석을 진행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분석을 통해 도출된 추론과 결론을 도메인 지식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일반인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비전공자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또는 공연 관계자와의 인터뷰를 통해서 합리적인 데이터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1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개요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F2CFD-30A7-3CDB-388C-68F56CDA1698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1</a:t>
            </a:r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3.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주요 결과 및 시사점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sp>
        <p:nvSpPr>
          <p:cNvPr id="2" name="Object 75">
            <a:extLst>
              <a:ext uri="{FF2B5EF4-FFF2-40B4-BE49-F238E27FC236}">
                <a16:creationId xmlns:a16="http://schemas.microsoft.com/office/drawing/2014/main" id="{3C3A8ABA-27FA-6CD1-9894-48C7683E18C1}"/>
              </a:ext>
            </a:extLst>
          </p:cNvPr>
          <p:cNvSpPr txBox="1"/>
          <p:nvPr/>
        </p:nvSpPr>
        <p:spPr>
          <a:xfrm>
            <a:off x="632323" y="1257300"/>
            <a:ext cx="16912457" cy="43088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600" b="1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결과 활용 및 시사점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새로운 가격 설정 전략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공연코드가 가격에 가장 크게 영향을 미치는 점을 참고하여 공연자의 인지도를 고려하여 섭외하거나 임의적인 가격 설정이 아닌 공연자의 인지도에 적합한 가격 설정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제공된 데이터셋에는 공연자의 정보가 누락되었지만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현실 데이터에서는 이러한 점을 고려하여 효과적인 가격 수립이 가능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마케팅 전략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할인율과 예매율이 중요한 변수로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결론내렸는데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보다 적절한 할인 정책과 프로모션으로 공연의 활성화 효과를 얻을 수 있음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30686-E4A0-9697-3223-000507FDF820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28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175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2" name="Object 75">
            <a:extLst>
              <a:ext uri="{FF2B5EF4-FFF2-40B4-BE49-F238E27FC236}">
                <a16:creationId xmlns:a16="http://schemas.microsoft.com/office/drawing/2014/main" id="{3C3A8ABA-27FA-6CD1-9894-48C7683E18C1}"/>
              </a:ext>
            </a:extLst>
          </p:cNvPr>
          <p:cNvSpPr txBox="1"/>
          <p:nvPr/>
        </p:nvSpPr>
        <p:spPr>
          <a:xfrm>
            <a:off x="687771" y="4107240"/>
            <a:ext cx="1691245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000000"/>
                </a:solidFill>
                <a:latin typeface="+mn-ea"/>
              </a:rPr>
              <a:t>감사합니다</a:t>
            </a:r>
            <a:r>
              <a:rPr lang="en-US" altLang="ko-KR" sz="9600" b="1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9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3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(4).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분석 수행 범위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1).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도메인 지식을 통한 탐색적 데이터 분석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가격 결정에 영향을 미치는 요소들을 탐색적 데이터 분석으로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심도있는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분석을 진행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도메인 지식을 활용하여 이해가 어려운 부분들을 규명하였으며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필요한 경우 인터넷 자료를 참조하여 추가 정보를 확보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단독으로 결론이 도출되지 않는 상황에서는 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일반인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및 공연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관계자들과의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인터뷰를 통해 보다 객관적이고 합리적인 분석 결과 도출에 중점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2).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모델 설계 및 검증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일반적으로 성능이 우수한 것으로 알려진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XGBoost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LGBM,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등의 모델 설계 및 구현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모델들의 성능 평가와 검증 과정을 거친 후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최종적으로 가장 우수한 성능을 보여준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RandomForest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최종 모델로 선택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1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개요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19F0-C654-8594-CCAC-AD840FA025DD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0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(1). </a:t>
            </a:r>
            <a:r>
              <a:rPr lang="ko-KR" altLang="en-US" sz="3200" b="1" dirty="0">
                <a:solidFill>
                  <a:srgbClr val="000000"/>
                </a:solidFill>
                <a:latin typeface="+mn-ea"/>
              </a:rPr>
              <a:t>분석 수행 절차</a:t>
            </a:r>
            <a:endParaRPr lang="en-US" altLang="ko-KR" sz="32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endParaRPr lang="ko-KR" altLang="en-US" sz="8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탐색적 데이터 분석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데이터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전처리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모델링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탐색적 데이터 분석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’데이터 분석 결과를 기반으로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전처리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=&gt;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모델링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=&gt;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모델의 성능 개선을 위해 다시 탐색적 데이터 분석 진행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단독으로 결론이 도출되지 않는 부분은 도메인 지식과 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자 및 공연 관계자와의 인터뷰를 통해서 진행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분석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수행</a:t>
            </a:r>
            <a:r>
              <a:rPr lang="en-US" altLang="ko-KR" sz="28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</a:rPr>
              <a:t>내용 및 결과</a:t>
            </a:r>
            <a:endParaRPr lang="en-US" altLang="ko-KR" sz="2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데이터 확인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본격적인 데이터 분석 전에 기본적인 데이터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1).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데이터 행렬 개수 확인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shape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1920868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행과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24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개의 열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26EDF91-513D-3426-5A0C-4700F3881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00" y="6469320"/>
            <a:ext cx="1360400" cy="5791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8E7D5BE3-622A-86D5-B1E2-502171172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559" y="6463877"/>
            <a:ext cx="2046181" cy="5846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67E3F-9A76-792E-0464-C52A0A0C73F4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3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62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데이터 확인</a:t>
            </a: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(2).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데이터의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head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head()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사용하여 대략적인 데이터를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(3).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데이터 타입 및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결측치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개수 확인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각 열의 타입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결측치를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확인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65C2ABFC-4248-9B2D-75AF-AF6C70E75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00" y="2565350"/>
            <a:ext cx="1794935" cy="5757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5ECD8F2C-A990-96E5-578C-C82EA89915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062"/>
          <a:stretch/>
        </p:blipFill>
        <p:spPr>
          <a:xfrm>
            <a:off x="6062278" y="4708671"/>
            <a:ext cx="3081722" cy="40110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A1CD63C-7C10-D1D2-C44C-2B29F7B983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984" b="37250"/>
          <a:stretch/>
        </p:blipFill>
        <p:spPr>
          <a:xfrm>
            <a:off x="8513826" y="5626355"/>
            <a:ext cx="630174" cy="30933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75B06-1CD1-4DAB-CFB4-246A4A548231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4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1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(1-1).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결측치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구간 분석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age, gender,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membership_type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의 대다수의 값이 누락된 것을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현장 관람권 발급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초대권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인터넷 구매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기획사 제공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로 추측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genre(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변수의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결측치가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존재하는 행은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결측치도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매우 적음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적당한 대체 방법을 찾지 못해서 미리 제거하는 방법으로 진행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7F3655AC-2CF2-4FD2-F252-1F7720146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104092"/>
            <a:ext cx="10134600" cy="4745057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4" name="Shape 3">
            <a:extLst>
              <a:ext uri="{FF2B5EF4-FFF2-40B4-BE49-F238E27FC236}">
                <a16:creationId xmlns:a16="http://schemas.microsoft.com/office/drawing/2014/main" id="{AE97B209-08BC-B82F-ACF7-B832DCBCD004}"/>
              </a:ext>
            </a:extLst>
          </p:cNvPr>
          <p:cNvSpPr/>
          <p:nvPr/>
        </p:nvSpPr>
        <p:spPr>
          <a:xfrm>
            <a:off x="11399450" y="5023297"/>
            <a:ext cx="410599" cy="3701603"/>
          </a:xfrm>
          <a:prstGeom prst="rect">
            <a:avLst/>
          </a:prstGeom>
          <a:noFill/>
          <a:ln w="14351" cap="flat">
            <a:solidFill>
              <a:srgbClr val="FF0000"/>
            </a:solidFill>
            <a:prstDash val="sysDash"/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59906-A30E-2D5D-0ECC-64AB81CA30E8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5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6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196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(1-2).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결측치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구간 분석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데이터를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price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를 기준으로 오름차순으로 정렬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대다수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age, gender, </a:t>
            </a:r>
            <a:r>
              <a:rPr lang="en-US" altLang="ko-KR" sz="2400" dirty="0" err="1">
                <a:solidFill>
                  <a:srgbClr val="000000"/>
                </a:solidFill>
                <a:latin typeface="+mn-ea"/>
              </a:rPr>
              <a:t>membership_type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변수들의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</a:rPr>
              <a:t>결측치가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price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원인 값으로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2" name="Picture 21">
            <a:extLst>
              <a:ext uri="{FF2B5EF4-FFF2-40B4-BE49-F238E27FC236}">
                <a16:creationId xmlns:a16="http://schemas.microsoft.com/office/drawing/2014/main" id="{CA2D9D89-CE30-26E1-207C-28412A14E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950" y="4044900"/>
            <a:ext cx="10126100" cy="4680000"/>
          </a:xfrm>
          <a:prstGeom prst="rect">
            <a:avLst/>
          </a:prstGeom>
          <a:noFill/>
          <a:ln w="3594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3384C7-BE50-1D0A-DBC5-92C7254A3AA9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6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867511" y="-4865499"/>
            <a:ext cx="36023022" cy="20017998"/>
            <a:chOff x="-8868654" y="-4866142"/>
            <a:chExt cx="36023022" cy="200179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8868654" y="-4866142"/>
              <a:ext cx="36023022" cy="20017998"/>
              <a:chOff x="-8868654" y="-4866142"/>
              <a:chExt cx="36023022" cy="200179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sp>
        <p:nvSpPr>
          <p:cNvPr id="75" name="Object 75"/>
          <p:cNvSpPr txBox="1"/>
          <p:nvPr/>
        </p:nvSpPr>
        <p:spPr>
          <a:xfrm>
            <a:off x="602343" y="1257300"/>
            <a:ext cx="16912457" cy="3077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b="1" dirty="0">
                <a:solidFill>
                  <a:srgbClr val="000000"/>
                </a:solidFill>
                <a:latin typeface="+mn-ea"/>
              </a:rPr>
              <a:t>탐색적 데이터 분석 및 </a:t>
            </a:r>
            <a:r>
              <a:rPr lang="ko-KR" altLang="en-US" sz="2600" b="1" dirty="0" err="1">
                <a:solidFill>
                  <a:srgbClr val="000000"/>
                </a:solidFill>
                <a:latin typeface="+mn-ea"/>
              </a:rPr>
              <a:t>전처리</a:t>
            </a:r>
            <a:endParaRPr lang="en-US" altLang="ko-KR" sz="26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(2). place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변수 분석 및 제거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endParaRPr lang="en-US" altLang="ko-KR" sz="8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place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변수의 개수 확인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콘서트홀을 제외한 나머지 데이터들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place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변수도 불필요하다고 판단하여 삭제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600" y="219410"/>
            <a:ext cx="10723556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2</a:t>
            </a:r>
            <a:r>
              <a:rPr 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. </a:t>
            </a:r>
            <a:r>
              <a:rPr lang="ko-KR" altLang="en-US" sz="4500" b="1" kern="0" spc="-100" dirty="0">
                <a:solidFill>
                  <a:srgbClr val="4B7455"/>
                </a:solidFill>
                <a:latin typeface="+mn-ea"/>
                <a:cs typeface="ONE Mobile OTF Bold" pitchFamily="34" charset="0"/>
              </a:rPr>
              <a:t>문제 수행 내용</a:t>
            </a:r>
            <a:endParaRPr lang="en-US" altLang="ko-KR" sz="4500" b="1" kern="0" spc="-100" dirty="0">
              <a:solidFill>
                <a:srgbClr val="4B7455"/>
              </a:solidFill>
              <a:latin typeface="+mn-ea"/>
              <a:cs typeface="ONE Mobile OTF Bold" pitchFamily="34" charset="0"/>
            </a:endParaRPr>
          </a:p>
        </p:txBody>
      </p:sp>
      <p:pic>
        <p:nvPicPr>
          <p:cNvPr id="3" name="Picture 23">
            <a:extLst>
              <a:ext uri="{FF2B5EF4-FFF2-40B4-BE49-F238E27FC236}">
                <a16:creationId xmlns:a16="http://schemas.microsoft.com/office/drawing/2014/main" id="{A9F324DB-04BD-7C19-CC29-F8F7E872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11" y="3994548"/>
            <a:ext cx="3761164" cy="19573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6ED224-9DE1-CB3A-45D2-0B9942C59D9B}"/>
              </a:ext>
            </a:extLst>
          </p:cNvPr>
          <p:cNvSpPr txBox="1"/>
          <p:nvPr/>
        </p:nvSpPr>
        <p:spPr>
          <a:xfrm>
            <a:off x="17071914" y="9410700"/>
            <a:ext cx="6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7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65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나눔스퀘어 Bold"/>
        <a:cs typeface=""/>
      </a:majorFont>
      <a:minorFont>
        <a:latin typeface="Calibri"/>
        <a:ea typeface="나눔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1685</Words>
  <Application>Microsoft Office PowerPoint</Application>
  <PresentationFormat>사용자 지정</PresentationFormat>
  <Paragraphs>564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NanumSquare Bold</vt:lpstr>
      <vt:lpstr>ONE Mobile OTF Bold</vt:lpstr>
      <vt:lpstr>ONE Mobile OTF Regular</vt:lpstr>
      <vt:lpstr>나눔고딕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theswings500</cp:lastModifiedBy>
  <cp:revision>30</cp:revision>
  <dcterms:created xsi:type="dcterms:W3CDTF">2023-08-21T15:45:30Z</dcterms:created>
  <dcterms:modified xsi:type="dcterms:W3CDTF">2023-09-27T04:40:15Z</dcterms:modified>
</cp:coreProperties>
</file>