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65" r:id="rId6"/>
    <p:sldId id="263" r:id="rId7"/>
    <p:sldId id="267" r:id="rId8"/>
    <p:sldId id="271" r:id="rId9"/>
    <p:sldId id="272" r:id="rId10"/>
    <p:sldId id="279" r:id="rId11"/>
    <p:sldId id="282" r:id="rId12"/>
    <p:sldId id="283" r:id="rId13"/>
    <p:sldId id="280" r:id="rId14"/>
    <p:sldId id="296" r:id="rId15"/>
    <p:sldId id="289" r:id="rId16"/>
    <p:sldId id="298" r:id="rId17"/>
    <p:sldId id="299" r:id="rId18"/>
    <p:sldId id="291" r:id="rId19"/>
    <p:sldId id="292" r:id="rId20"/>
    <p:sldId id="300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00"/>
    <a:srgbClr val="8B4513"/>
    <a:srgbClr val="4D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3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.go.kr/data/15067528/fileData.do" TargetMode="External"/><Relationship Id="rId5" Type="http://schemas.openxmlformats.org/officeDocument/2006/relationships/hyperlink" Target="https://kosis.kr/statHtml/statHtml.do?orgId=101&amp;tblId=DT_1B040A3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43945" y="4628505"/>
            <a:ext cx="17997824" cy="14286"/>
            <a:chOff x="143945" y="4628505"/>
            <a:chExt cx="17997824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45" y="4628505"/>
              <a:ext cx="17997824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945" y="6042745"/>
            <a:ext cx="17997824" cy="14286"/>
            <a:chOff x="143945" y="6042745"/>
            <a:chExt cx="17997824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45" y="6042745"/>
              <a:ext cx="17997824" cy="142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96730" y="3347019"/>
            <a:ext cx="14092246" cy="3016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500" kern="0" spc="-100" dirty="0" err="1">
                <a:solidFill>
                  <a:srgbClr val="4B7455"/>
                </a:solidFill>
                <a:latin typeface="NanumSquare Bold" pitchFamily="34" charset="0"/>
                <a:cs typeface="NanumSquare Bold" pitchFamily="34" charset="0"/>
              </a:rPr>
              <a:t>시내버스</a:t>
            </a:r>
            <a:r>
              <a:rPr lang="en-US" sz="9500" kern="0" spc="-100" dirty="0">
                <a:solidFill>
                  <a:srgbClr val="4B7455"/>
                </a:solidFill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ko-KR" altLang="en-US" sz="9500" kern="0" spc="-100" dirty="0">
                <a:solidFill>
                  <a:srgbClr val="4B7455"/>
                </a:solidFill>
                <a:latin typeface="NanumSquare Bold" pitchFamily="34" charset="0"/>
                <a:cs typeface="NanumSquare Bold" pitchFamily="34" charset="0"/>
              </a:rPr>
              <a:t>편의성 개선</a:t>
            </a:r>
            <a:endParaRPr lang="en-US" altLang="ko-KR" sz="9500" kern="0" spc="-100" dirty="0">
              <a:solidFill>
                <a:srgbClr val="4B7455"/>
              </a:solidFill>
              <a:latin typeface="NanumSquare Bold" pitchFamily="34" charset="0"/>
              <a:cs typeface="NanumSquare Bold" pitchFamily="34" charset="0"/>
            </a:endParaRPr>
          </a:p>
          <a:p>
            <a:pPr algn="ctr"/>
            <a:r>
              <a:rPr lang="en-US" sz="9500" kern="0" spc="-100" dirty="0" err="1">
                <a:solidFill>
                  <a:srgbClr val="4B7455"/>
                </a:solidFill>
                <a:latin typeface="NanumSquare Bold" pitchFamily="34" charset="0"/>
                <a:cs typeface="NanumSquare Bold" pitchFamily="34" charset="0"/>
              </a:rPr>
              <a:t>아이디어</a:t>
            </a:r>
            <a:r>
              <a:rPr lang="en-US" sz="9500" kern="0" spc="-100" dirty="0">
                <a:solidFill>
                  <a:srgbClr val="4B7455"/>
                </a:solidFill>
                <a:latin typeface="NanumSquare Bold" pitchFamily="34" charset="0"/>
                <a:cs typeface="NanumSquare Bold" pitchFamily="34" charset="0"/>
              </a:rPr>
              <a:t> 제안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                                 </a:t>
            </a:r>
            <a:r>
              <a:rPr lang="ko-KR" altLang="en-US" sz="32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서비스 도입 아이디어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4777267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(BIT)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정류장 외부 전광판 도입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 기사의 정류장 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승객의 승차 의사가 없어도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전광판을 확인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정차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가능함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무승차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방지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개발비 및 유지보수비가 비쌀 것으로 예상되어 해당 전광판은 유동 인구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승객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많은 지역에 설치해야 하며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또는 승차 버튼 시스템이 도입된 경우에만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구현 가능함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F7AA56-88AE-8A2C-D30F-D6D88B8B56F3}"/>
              </a:ext>
            </a:extLst>
          </p:cNvPr>
          <p:cNvSpPr/>
          <p:nvPr/>
        </p:nvSpPr>
        <p:spPr>
          <a:xfrm rot="960000">
            <a:off x="3730560" y="5683014"/>
            <a:ext cx="845285" cy="1684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AB843B-92C0-96AE-2349-7B73745857C7}"/>
              </a:ext>
            </a:extLst>
          </p:cNvPr>
          <p:cNvSpPr/>
          <p:nvPr/>
        </p:nvSpPr>
        <p:spPr>
          <a:xfrm>
            <a:off x="5563553" y="5569779"/>
            <a:ext cx="76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C0B46-F445-0338-9F08-0189A8D6A380}"/>
              </a:ext>
            </a:extLst>
          </p:cNvPr>
          <p:cNvSpPr/>
          <p:nvPr/>
        </p:nvSpPr>
        <p:spPr>
          <a:xfrm>
            <a:off x="5601653" y="8951293"/>
            <a:ext cx="1066800" cy="838200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DCABAB45-A485-2929-AD1A-13C5A9609C11}"/>
              </a:ext>
            </a:extLst>
          </p:cNvPr>
          <p:cNvSpPr/>
          <p:nvPr/>
        </p:nvSpPr>
        <p:spPr>
          <a:xfrm>
            <a:off x="6211253" y="8064107"/>
            <a:ext cx="457200" cy="914400"/>
          </a:xfrm>
          <a:prstGeom prst="trapezoid">
            <a:avLst/>
          </a:prstGeom>
          <a:solidFill>
            <a:srgbClr val="8B45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25D1C9-7579-2662-BC4F-08A8CE00BB6C}"/>
              </a:ext>
            </a:extLst>
          </p:cNvPr>
          <p:cNvSpPr/>
          <p:nvPr/>
        </p:nvSpPr>
        <p:spPr>
          <a:xfrm>
            <a:off x="6439853" y="8064107"/>
            <a:ext cx="228600" cy="922564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57D06-E866-3BA3-EE71-ABC3F7754794}"/>
              </a:ext>
            </a:extLst>
          </p:cNvPr>
          <p:cNvSpPr/>
          <p:nvPr/>
        </p:nvSpPr>
        <p:spPr>
          <a:xfrm>
            <a:off x="4191953" y="9637093"/>
            <a:ext cx="22860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1002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804E33-0562-3F04-2412-95CD0956386B}"/>
              </a:ext>
            </a:extLst>
          </p:cNvPr>
          <p:cNvSpPr/>
          <p:nvPr/>
        </p:nvSpPr>
        <p:spPr>
          <a:xfrm>
            <a:off x="4191953" y="5979493"/>
            <a:ext cx="2286000" cy="36576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C220CD-8392-0550-00CC-EB15865B62DF}"/>
              </a:ext>
            </a:extLst>
          </p:cNvPr>
          <p:cNvSpPr/>
          <p:nvPr/>
        </p:nvSpPr>
        <p:spPr>
          <a:xfrm>
            <a:off x="4191953" y="5674693"/>
            <a:ext cx="25994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1002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196FB3-AE67-7E6A-2A9A-287CA91483CE}"/>
              </a:ext>
            </a:extLst>
          </p:cNvPr>
          <p:cNvSpPr/>
          <p:nvPr/>
        </p:nvSpPr>
        <p:spPr>
          <a:xfrm>
            <a:off x="6477953" y="5661993"/>
            <a:ext cx="313400" cy="4279900"/>
          </a:xfrm>
          <a:prstGeom prst="rect">
            <a:avLst/>
          </a:prstGeom>
          <a:ln/>
        </p:spPr>
        <p:style>
          <a:lnRef idx="0">
            <a:schemeClr val="accent6"/>
          </a:lnRef>
          <a:fillRef idx="1002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99ACBA-C1F1-F403-603B-78B2B84A9FB4}"/>
              </a:ext>
            </a:extLst>
          </p:cNvPr>
          <p:cNvSpPr txBox="1"/>
          <p:nvPr/>
        </p:nvSpPr>
        <p:spPr>
          <a:xfrm>
            <a:off x="4801554" y="7401893"/>
            <a:ext cx="106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U S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DCCB024-9202-09A7-A318-81A1B287772E}"/>
              </a:ext>
            </a:extLst>
          </p:cNvPr>
          <p:cNvSpPr/>
          <p:nvPr/>
        </p:nvSpPr>
        <p:spPr>
          <a:xfrm>
            <a:off x="2872368" y="7036133"/>
            <a:ext cx="1098164" cy="290576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82F254-C28F-7C18-76F6-CB00C3D34134}"/>
              </a:ext>
            </a:extLst>
          </p:cNvPr>
          <p:cNvSpPr/>
          <p:nvPr/>
        </p:nvSpPr>
        <p:spPr>
          <a:xfrm>
            <a:off x="2872368" y="8722693"/>
            <a:ext cx="1098164" cy="1219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F6B179-A5A6-43C0-E49B-BCAABF3F8351}"/>
              </a:ext>
            </a:extLst>
          </p:cNvPr>
          <p:cNvSpPr/>
          <p:nvPr/>
        </p:nvSpPr>
        <p:spPr>
          <a:xfrm>
            <a:off x="2953104" y="7272342"/>
            <a:ext cx="936692" cy="9669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4EAB7-697E-199C-23FE-0BDABCDDCF13}"/>
              </a:ext>
            </a:extLst>
          </p:cNvPr>
          <p:cNvSpPr txBox="1"/>
          <p:nvPr/>
        </p:nvSpPr>
        <p:spPr>
          <a:xfrm>
            <a:off x="2872369" y="8609146"/>
            <a:ext cx="109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95B04FFC-394E-D496-2D0D-21D6A70A72A7}"/>
              </a:ext>
            </a:extLst>
          </p:cNvPr>
          <p:cNvSpPr/>
          <p:nvPr/>
        </p:nvSpPr>
        <p:spPr>
          <a:xfrm>
            <a:off x="5068253" y="5231100"/>
            <a:ext cx="1066800" cy="304800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63780AD-2154-4297-10C9-15DFCF60ABF9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5106353" y="5383500"/>
            <a:ext cx="99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B6D2CF-D881-4CBF-674F-6B1A1468AF49}"/>
              </a:ext>
            </a:extLst>
          </p:cNvPr>
          <p:cNvCxnSpPr>
            <a:cxnSpLocks/>
          </p:cNvCxnSpPr>
          <p:nvPr/>
        </p:nvCxnSpPr>
        <p:spPr>
          <a:xfrm>
            <a:off x="5125403" y="5307793"/>
            <a:ext cx="952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7FD792-62D1-D522-8838-803F994F18D3}"/>
              </a:ext>
            </a:extLst>
          </p:cNvPr>
          <p:cNvCxnSpPr>
            <a:cxnSpLocks/>
          </p:cNvCxnSpPr>
          <p:nvPr/>
        </p:nvCxnSpPr>
        <p:spPr>
          <a:xfrm>
            <a:off x="5087303" y="5451793"/>
            <a:ext cx="1028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EA3AD-1147-9472-81E0-B73458D2E0CF}"/>
              </a:ext>
            </a:extLst>
          </p:cNvPr>
          <p:cNvCxnSpPr>
            <a:cxnSpLocks/>
          </p:cNvCxnSpPr>
          <p:nvPr/>
        </p:nvCxnSpPr>
        <p:spPr>
          <a:xfrm flipH="1">
            <a:off x="5209253" y="5231100"/>
            <a:ext cx="7620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F115C0-62C3-AC90-3484-8C09743A6773}"/>
              </a:ext>
            </a:extLst>
          </p:cNvPr>
          <p:cNvCxnSpPr>
            <a:cxnSpLocks/>
          </p:cNvCxnSpPr>
          <p:nvPr/>
        </p:nvCxnSpPr>
        <p:spPr>
          <a:xfrm>
            <a:off x="5917854" y="5243364"/>
            <a:ext cx="51599" cy="272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B807AF2-270B-91B5-8824-3C524DAFCA9E}"/>
              </a:ext>
            </a:extLst>
          </p:cNvPr>
          <p:cNvCxnSpPr>
            <a:cxnSpLocks/>
          </p:cNvCxnSpPr>
          <p:nvPr/>
        </p:nvCxnSpPr>
        <p:spPr>
          <a:xfrm flipH="1">
            <a:off x="5411153" y="5248335"/>
            <a:ext cx="38100" cy="2739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12F2AA0-0178-3F4B-0FD3-6A4962DF477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601653" y="5243364"/>
            <a:ext cx="0" cy="2925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5C4AB09-B65A-2548-8558-709D3FF76D87}"/>
              </a:ext>
            </a:extLst>
          </p:cNvPr>
          <p:cNvCxnSpPr>
            <a:cxnSpLocks/>
          </p:cNvCxnSpPr>
          <p:nvPr/>
        </p:nvCxnSpPr>
        <p:spPr>
          <a:xfrm rot="-540000">
            <a:off x="5786773" y="5249305"/>
            <a:ext cx="0" cy="272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E31123-C261-700A-1FF8-7BB673938374}"/>
              </a:ext>
            </a:extLst>
          </p:cNvPr>
          <p:cNvSpPr/>
          <p:nvPr/>
        </p:nvSpPr>
        <p:spPr>
          <a:xfrm>
            <a:off x="1686954" y="5086035"/>
            <a:ext cx="2162099" cy="1272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700</a:t>
            </a:r>
            <a:r>
              <a:rPr lang="ko-KR" alt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번 승차</a:t>
            </a:r>
            <a:endParaRPr lang="en-US" altLang="ko-KR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3</a:t>
            </a:r>
            <a:r>
              <a:rPr lang="ko-KR" alt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번 승차</a:t>
            </a:r>
            <a:endParaRPr lang="en-US" altLang="ko-KR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2DEEFE-DD52-D283-C865-D7BD89984B4E}"/>
              </a:ext>
            </a:extLst>
          </p:cNvPr>
          <p:cNvSpPr/>
          <p:nvPr/>
        </p:nvSpPr>
        <p:spPr>
          <a:xfrm rot="960000">
            <a:off x="11824961" y="5637273"/>
            <a:ext cx="936000" cy="1684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45C500-3A96-3266-4DA8-11C7C50D7B22}"/>
              </a:ext>
            </a:extLst>
          </p:cNvPr>
          <p:cNvSpPr/>
          <p:nvPr/>
        </p:nvSpPr>
        <p:spPr>
          <a:xfrm>
            <a:off x="13799384" y="5722179"/>
            <a:ext cx="76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022929-A37B-19A3-C153-218A01C596EC}"/>
              </a:ext>
            </a:extLst>
          </p:cNvPr>
          <p:cNvSpPr/>
          <p:nvPr/>
        </p:nvSpPr>
        <p:spPr>
          <a:xfrm>
            <a:off x="13837484" y="9103693"/>
            <a:ext cx="1066800" cy="838200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>
            <a:extLst>
              <a:ext uri="{FF2B5EF4-FFF2-40B4-BE49-F238E27FC236}">
                <a16:creationId xmlns:a16="http://schemas.microsoft.com/office/drawing/2014/main" id="{66D9191B-28AE-FBFF-6E6A-B908FA25D80C}"/>
              </a:ext>
            </a:extLst>
          </p:cNvPr>
          <p:cNvSpPr/>
          <p:nvPr/>
        </p:nvSpPr>
        <p:spPr>
          <a:xfrm>
            <a:off x="14447084" y="8216507"/>
            <a:ext cx="457200" cy="914400"/>
          </a:xfrm>
          <a:prstGeom prst="trapezoid">
            <a:avLst/>
          </a:prstGeom>
          <a:solidFill>
            <a:srgbClr val="8B45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648F63-968A-07EF-00B8-7C0D5AE1ABBC}"/>
              </a:ext>
            </a:extLst>
          </p:cNvPr>
          <p:cNvSpPr/>
          <p:nvPr/>
        </p:nvSpPr>
        <p:spPr>
          <a:xfrm>
            <a:off x="14675684" y="8216507"/>
            <a:ext cx="228600" cy="922564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5BE75D7-83AC-F709-EA83-C177920DFE94}"/>
              </a:ext>
            </a:extLst>
          </p:cNvPr>
          <p:cNvSpPr/>
          <p:nvPr/>
        </p:nvSpPr>
        <p:spPr>
          <a:xfrm>
            <a:off x="12427784" y="9789493"/>
            <a:ext cx="22860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1002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05D004-38AE-C4DA-1DE0-45B84A16843B}"/>
              </a:ext>
            </a:extLst>
          </p:cNvPr>
          <p:cNvSpPr/>
          <p:nvPr/>
        </p:nvSpPr>
        <p:spPr>
          <a:xfrm>
            <a:off x="12427784" y="6131893"/>
            <a:ext cx="2286000" cy="36576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2CCF77-2C6A-9245-855D-5A158870311C}"/>
              </a:ext>
            </a:extLst>
          </p:cNvPr>
          <p:cNvSpPr/>
          <p:nvPr/>
        </p:nvSpPr>
        <p:spPr>
          <a:xfrm>
            <a:off x="12427784" y="5827093"/>
            <a:ext cx="25994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1002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419939-96CE-F935-7456-88F81FA38CCD}"/>
              </a:ext>
            </a:extLst>
          </p:cNvPr>
          <p:cNvSpPr/>
          <p:nvPr/>
        </p:nvSpPr>
        <p:spPr>
          <a:xfrm>
            <a:off x="14713784" y="5814393"/>
            <a:ext cx="313400" cy="4279900"/>
          </a:xfrm>
          <a:prstGeom prst="rect">
            <a:avLst/>
          </a:prstGeom>
          <a:ln/>
        </p:spPr>
        <p:style>
          <a:lnRef idx="0">
            <a:schemeClr val="accent6"/>
          </a:lnRef>
          <a:fillRef idx="1002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5D2CA-BFEB-F8A7-6CBB-82E612F7D3CA}"/>
              </a:ext>
            </a:extLst>
          </p:cNvPr>
          <p:cNvSpPr txBox="1"/>
          <p:nvPr/>
        </p:nvSpPr>
        <p:spPr>
          <a:xfrm>
            <a:off x="13037385" y="7554293"/>
            <a:ext cx="106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U S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ACBD014-8715-B852-3E81-10829802A4A3}"/>
              </a:ext>
            </a:extLst>
          </p:cNvPr>
          <p:cNvSpPr/>
          <p:nvPr/>
        </p:nvSpPr>
        <p:spPr>
          <a:xfrm>
            <a:off x="11108199" y="7188533"/>
            <a:ext cx="1098164" cy="290576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C15B57-AF4C-4507-2FC3-6521E8B62F35}"/>
              </a:ext>
            </a:extLst>
          </p:cNvPr>
          <p:cNvSpPr/>
          <p:nvPr/>
        </p:nvSpPr>
        <p:spPr>
          <a:xfrm>
            <a:off x="11108199" y="8875093"/>
            <a:ext cx="1098164" cy="1219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99D727-82C6-A5B6-E250-0FC96AB14C2D}"/>
              </a:ext>
            </a:extLst>
          </p:cNvPr>
          <p:cNvSpPr/>
          <p:nvPr/>
        </p:nvSpPr>
        <p:spPr>
          <a:xfrm>
            <a:off x="11188935" y="7424742"/>
            <a:ext cx="936692" cy="9669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4AD67-F44F-387A-6652-0A13D17AEAA7}"/>
              </a:ext>
            </a:extLst>
          </p:cNvPr>
          <p:cNvSpPr txBox="1"/>
          <p:nvPr/>
        </p:nvSpPr>
        <p:spPr>
          <a:xfrm>
            <a:off x="11108200" y="8761546"/>
            <a:ext cx="1098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48" name="사다리꼴 47">
            <a:extLst>
              <a:ext uri="{FF2B5EF4-FFF2-40B4-BE49-F238E27FC236}">
                <a16:creationId xmlns:a16="http://schemas.microsoft.com/office/drawing/2014/main" id="{A83D8140-58C4-C3F9-3751-EAD23DB6F0E6}"/>
              </a:ext>
            </a:extLst>
          </p:cNvPr>
          <p:cNvSpPr/>
          <p:nvPr/>
        </p:nvSpPr>
        <p:spPr>
          <a:xfrm>
            <a:off x="13304084" y="5383500"/>
            <a:ext cx="1066800" cy="304800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625C9E6-98F6-E8A7-0462-5C08C50B6420}"/>
              </a:ext>
            </a:extLst>
          </p:cNvPr>
          <p:cNvCxnSpPr>
            <a:cxnSpLocks/>
            <a:stCxn id="48" idx="1"/>
            <a:endCxn id="48" idx="3"/>
          </p:cNvCxnSpPr>
          <p:nvPr/>
        </p:nvCxnSpPr>
        <p:spPr>
          <a:xfrm>
            <a:off x="13342184" y="5535900"/>
            <a:ext cx="99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FE0A898-BFBE-23B3-C22C-87ACCD19907D}"/>
              </a:ext>
            </a:extLst>
          </p:cNvPr>
          <p:cNvCxnSpPr>
            <a:cxnSpLocks/>
          </p:cNvCxnSpPr>
          <p:nvPr/>
        </p:nvCxnSpPr>
        <p:spPr>
          <a:xfrm>
            <a:off x="13361234" y="5460193"/>
            <a:ext cx="952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C7A7C71-2AED-5462-7DAD-FA3363CE72F8}"/>
              </a:ext>
            </a:extLst>
          </p:cNvPr>
          <p:cNvCxnSpPr>
            <a:cxnSpLocks/>
          </p:cNvCxnSpPr>
          <p:nvPr/>
        </p:nvCxnSpPr>
        <p:spPr>
          <a:xfrm>
            <a:off x="13323134" y="5604193"/>
            <a:ext cx="1028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AA742C-E1C6-21D4-8445-15A60494EEB6}"/>
              </a:ext>
            </a:extLst>
          </p:cNvPr>
          <p:cNvCxnSpPr>
            <a:cxnSpLocks/>
          </p:cNvCxnSpPr>
          <p:nvPr/>
        </p:nvCxnSpPr>
        <p:spPr>
          <a:xfrm flipH="1">
            <a:off x="13445084" y="5383500"/>
            <a:ext cx="7620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63EFE54-5E51-C0AD-8A0B-92403CC8C389}"/>
              </a:ext>
            </a:extLst>
          </p:cNvPr>
          <p:cNvCxnSpPr>
            <a:cxnSpLocks/>
          </p:cNvCxnSpPr>
          <p:nvPr/>
        </p:nvCxnSpPr>
        <p:spPr>
          <a:xfrm>
            <a:off x="14153685" y="5395764"/>
            <a:ext cx="51599" cy="272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8EFAEC6-F57A-F9E2-1B24-57971A06065B}"/>
              </a:ext>
            </a:extLst>
          </p:cNvPr>
          <p:cNvCxnSpPr>
            <a:cxnSpLocks/>
          </p:cNvCxnSpPr>
          <p:nvPr/>
        </p:nvCxnSpPr>
        <p:spPr>
          <a:xfrm flipH="1">
            <a:off x="13646984" y="5400735"/>
            <a:ext cx="38100" cy="2739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10487-D028-A526-E9BE-C3A545B85452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13837484" y="5395764"/>
            <a:ext cx="0" cy="2925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D70DEC8-BE31-94DC-675D-96914960EEB7}"/>
              </a:ext>
            </a:extLst>
          </p:cNvPr>
          <p:cNvCxnSpPr>
            <a:cxnSpLocks/>
          </p:cNvCxnSpPr>
          <p:nvPr/>
        </p:nvCxnSpPr>
        <p:spPr>
          <a:xfrm rot="-540000">
            <a:off x="14022604" y="5401705"/>
            <a:ext cx="0" cy="272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7BA9B6-8B3D-4EA8-ADE6-DE71C642090D}"/>
              </a:ext>
            </a:extLst>
          </p:cNvPr>
          <p:cNvSpPr/>
          <p:nvPr/>
        </p:nvSpPr>
        <p:spPr>
          <a:xfrm>
            <a:off x="10646056" y="4299529"/>
            <a:ext cx="2162099" cy="1272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700</a:t>
            </a:r>
            <a:r>
              <a:rPr lang="ko-KR" alt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번 승차</a:t>
            </a:r>
            <a:endParaRPr lang="en-US" altLang="ko-KR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3</a:t>
            </a:r>
            <a:r>
              <a:rPr lang="ko-KR" altLang="en-US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번 승차</a:t>
            </a:r>
            <a:endParaRPr lang="en-US" altLang="ko-KR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031A9D29-E1A4-0E2F-87B0-64B18FD10120}"/>
              </a:ext>
            </a:extLst>
          </p:cNvPr>
          <p:cNvSpPr/>
          <p:nvPr/>
        </p:nvSpPr>
        <p:spPr>
          <a:xfrm>
            <a:off x="14564554" y="4247325"/>
            <a:ext cx="2599399" cy="1234145"/>
          </a:xfrm>
          <a:prstGeom prst="wedgeRectCallout">
            <a:avLst>
              <a:gd name="adj1" fmla="val -112293"/>
              <a:gd name="adj2" fmla="val -229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전광판은 승객의 시야와 태양광 발전기에 문제가 되지 않는 위치에 설치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FC4049C1-80C2-95C4-1045-33F1873314D4}"/>
              </a:ext>
            </a:extLst>
          </p:cNvPr>
          <p:cNvSpPr/>
          <p:nvPr/>
        </p:nvSpPr>
        <p:spPr>
          <a:xfrm>
            <a:off x="6938779" y="6163113"/>
            <a:ext cx="2599399" cy="1234145"/>
          </a:xfrm>
          <a:prstGeom prst="wedgeRectCallout">
            <a:avLst>
              <a:gd name="adj1" fmla="val -172681"/>
              <a:gd name="adj2" fmla="val -587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버스기사의 시야 확보가 직관적으로 가능한 위치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24B7F-587A-7CFD-4FAC-2BF43C3940E2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616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                                 </a:t>
            </a:r>
            <a:r>
              <a:rPr lang="ko-KR" altLang="en-US" sz="32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서비스 도입 아이디어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84905-5F5A-8452-D12B-CA7A28FBE7E5}"/>
              </a:ext>
            </a:extLst>
          </p:cNvPr>
          <p:cNvSpPr/>
          <p:nvPr/>
        </p:nvSpPr>
        <p:spPr>
          <a:xfrm rot="20267055">
            <a:off x="14096624" y="2887658"/>
            <a:ext cx="845285" cy="1684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E1AA1-96D3-0ECB-7D0C-F43ABE2517F6}"/>
              </a:ext>
            </a:extLst>
          </p:cNvPr>
          <p:cNvSpPr/>
          <p:nvPr/>
        </p:nvSpPr>
        <p:spPr>
          <a:xfrm>
            <a:off x="13223867" y="2468417"/>
            <a:ext cx="1066800" cy="72243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버스 단색으로 채워진">
            <a:extLst>
              <a:ext uri="{FF2B5EF4-FFF2-40B4-BE49-F238E27FC236}">
                <a16:creationId xmlns:a16="http://schemas.microsoft.com/office/drawing/2014/main" id="{BC772BF2-A33A-CB98-E09B-66288CF77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00067" y="321908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E84608-05B6-41FB-55BE-D771DDF18E25}"/>
              </a:ext>
            </a:extLst>
          </p:cNvPr>
          <p:cNvSpPr txBox="1"/>
          <p:nvPr/>
        </p:nvSpPr>
        <p:spPr>
          <a:xfrm>
            <a:off x="13223867" y="4108087"/>
            <a:ext cx="106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U S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85AF0-98BA-371B-9EA9-14312C5D1618}"/>
              </a:ext>
            </a:extLst>
          </p:cNvPr>
          <p:cNvSpPr txBox="1"/>
          <p:nvPr/>
        </p:nvSpPr>
        <p:spPr>
          <a:xfrm>
            <a:off x="13185766" y="2753772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특별자치시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69C79-6A51-53B6-F5B6-ED7E9D05CD27}"/>
              </a:ext>
            </a:extLst>
          </p:cNvPr>
          <p:cNvSpPr txBox="1"/>
          <p:nvPr/>
        </p:nvSpPr>
        <p:spPr>
          <a:xfrm>
            <a:off x="13223867" y="2468418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세종 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E12E66-6F55-4B23-CAB0-4427F04A6C8E}"/>
              </a:ext>
            </a:extLst>
          </p:cNvPr>
          <p:cNvSpPr/>
          <p:nvPr/>
        </p:nvSpPr>
        <p:spPr>
          <a:xfrm>
            <a:off x="14595467" y="1844173"/>
            <a:ext cx="3124200" cy="1981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700</a:t>
            </a:r>
            <a:r>
              <a:rPr lang="ko-KR" altLang="en-US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번 승차</a:t>
            </a:r>
            <a:endParaRPr lang="en-US" altLang="ko-KR" sz="28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3</a:t>
            </a:r>
            <a:r>
              <a:rPr lang="ko-KR" altLang="en-US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번 승차</a:t>
            </a:r>
            <a:endParaRPr lang="en-US" altLang="ko-KR" sz="28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8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28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8E5CC-988F-5092-A0BC-F6EF235AC16A}"/>
              </a:ext>
            </a:extLst>
          </p:cNvPr>
          <p:cNvSpPr/>
          <p:nvPr/>
        </p:nvSpPr>
        <p:spPr>
          <a:xfrm>
            <a:off x="13415159" y="5730373"/>
            <a:ext cx="685800" cy="1181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105F6E7-AF6B-6850-EB90-EFF88ED3D2D4}"/>
              </a:ext>
            </a:extLst>
          </p:cNvPr>
          <p:cNvSpPr>
            <a:spLocks noChangeAspect="1"/>
          </p:cNvSpPr>
          <p:nvPr/>
        </p:nvSpPr>
        <p:spPr>
          <a:xfrm>
            <a:off x="13569325" y="6132635"/>
            <a:ext cx="377467" cy="377467"/>
          </a:xfrm>
          <a:prstGeom prst="ellipse">
            <a:avLst/>
          </a:prstGeom>
          <a:solidFill>
            <a:schemeClr val="bg2">
              <a:lumMod val="5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DA9D11-DA59-5711-91AC-A1FE419A6C9E}"/>
              </a:ext>
            </a:extLst>
          </p:cNvPr>
          <p:cNvSpPr>
            <a:spLocks noChangeAspect="1"/>
          </p:cNvSpPr>
          <p:nvPr/>
        </p:nvSpPr>
        <p:spPr>
          <a:xfrm>
            <a:off x="13596058" y="6159368"/>
            <a:ext cx="324000" cy="32400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D7E9BD0-8AF8-7F4A-A795-D1B5E28208DB}"/>
              </a:ext>
            </a:extLst>
          </p:cNvPr>
          <p:cNvSpPr>
            <a:spLocks noChangeAspect="1"/>
          </p:cNvSpPr>
          <p:nvPr/>
        </p:nvSpPr>
        <p:spPr>
          <a:xfrm>
            <a:off x="13632058" y="6189324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5ABF4E-3C27-9E59-8A69-61CE9F5CA446}"/>
              </a:ext>
            </a:extLst>
          </p:cNvPr>
          <p:cNvSpPr>
            <a:spLocks noChangeAspect="1"/>
          </p:cNvSpPr>
          <p:nvPr/>
        </p:nvSpPr>
        <p:spPr>
          <a:xfrm>
            <a:off x="13650058" y="62106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70DABA-CE8A-B579-255F-94AC1703FDE3}"/>
              </a:ext>
            </a:extLst>
          </p:cNvPr>
          <p:cNvSpPr/>
          <p:nvPr/>
        </p:nvSpPr>
        <p:spPr>
          <a:xfrm>
            <a:off x="13414368" y="5830659"/>
            <a:ext cx="685800" cy="2462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FE80C-6DD8-19DE-61C0-77233ECE745D}"/>
              </a:ext>
            </a:extLst>
          </p:cNvPr>
          <p:cNvSpPr txBox="1"/>
          <p:nvPr/>
        </p:nvSpPr>
        <p:spPr>
          <a:xfrm>
            <a:off x="13376267" y="5830658"/>
            <a:ext cx="762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승차 버튼</a:t>
            </a: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9A7F07C7-7E0A-4673-0EB8-CD9601DEBA92}"/>
              </a:ext>
            </a:extLst>
          </p:cNvPr>
          <p:cNvSpPr/>
          <p:nvPr/>
        </p:nvSpPr>
        <p:spPr>
          <a:xfrm>
            <a:off x="15433667" y="6060283"/>
            <a:ext cx="1524000" cy="732745"/>
          </a:xfrm>
          <a:prstGeom prst="wedgeRectCallout">
            <a:avLst>
              <a:gd name="adj1" fmla="val -135833"/>
              <a:gd name="adj2" fmla="val 6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승차버튼</a:t>
            </a:r>
            <a:endParaRPr lang="en-US" altLang="ko-KR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901621D-E484-0B81-C3BE-4A680E79E4DD}"/>
              </a:ext>
            </a:extLst>
          </p:cNvPr>
          <p:cNvSpPr/>
          <p:nvPr/>
        </p:nvSpPr>
        <p:spPr>
          <a:xfrm>
            <a:off x="13848707" y="3009220"/>
            <a:ext cx="731520" cy="2713533"/>
          </a:xfrm>
          <a:custGeom>
            <a:avLst/>
            <a:gdLst>
              <a:gd name="connsiteX0" fmla="*/ 0 w 731520"/>
              <a:gd name="connsiteY0" fmla="*/ 2713533 h 2713533"/>
              <a:gd name="connsiteX1" fmla="*/ 320040 w 731520"/>
              <a:gd name="connsiteY1" fmla="*/ 1768653 h 2713533"/>
              <a:gd name="connsiteX2" fmla="*/ 411480 w 731520"/>
              <a:gd name="connsiteY2" fmla="*/ 579933 h 2713533"/>
              <a:gd name="connsiteX3" fmla="*/ 365760 w 731520"/>
              <a:gd name="connsiteY3" fmla="*/ 92253 h 2713533"/>
              <a:gd name="connsiteX4" fmla="*/ 731520 w 731520"/>
              <a:gd name="connsiteY4" fmla="*/ 813 h 271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2713533">
                <a:moveTo>
                  <a:pt x="0" y="2713533"/>
                </a:moveTo>
                <a:cubicBezTo>
                  <a:pt x="125730" y="2418893"/>
                  <a:pt x="251460" y="2124253"/>
                  <a:pt x="320040" y="1768653"/>
                </a:cubicBezTo>
                <a:cubicBezTo>
                  <a:pt x="388620" y="1413053"/>
                  <a:pt x="403860" y="859333"/>
                  <a:pt x="411480" y="579933"/>
                </a:cubicBezTo>
                <a:cubicBezTo>
                  <a:pt x="419100" y="300533"/>
                  <a:pt x="312420" y="188773"/>
                  <a:pt x="365760" y="92253"/>
                </a:cubicBezTo>
                <a:cubicBezTo>
                  <a:pt x="419100" y="-4267"/>
                  <a:pt x="575310" y="-1727"/>
                  <a:pt x="731520" y="813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F8D26A21-DAC1-42BB-52FF-4124204A1DD9}"/>
              </a:ext>
            </a:extLst>
          </p:cNvPr>
          <p:cNvSpPr txBox="1"/>
          <p:nvPr/>
        </p:nvSpPr>
        <p:spPr>
          <a:xfrm>
            <a:off x="744544" y="1288280"/>
            <a:ext cx="14777267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(BIT)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정류장 외부 전광판 도입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기둥형 버스 정류장에도 구현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5B51D-0615-DA44-3450-382FE7C83BF2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262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                                 </a:t>
            </a:r>
            <a:r>
              <a:rPr lang="ko-KR" altLang="en-US" sz="32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서비스 도입 아이디어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4777267" cy="2739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(5).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시내버스 출입구에 라이트 설치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관광버스처럼 시내버스 출입구에도 라이트 설치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승객이 시야가 확보가 안되는 어두운 경우 출입구에서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넘어질 확률 감소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승객이 버스에서 하차를 완벽히 하지 않은 경우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버스가 먼저 출발해도 넘어질 확률 감소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CF1119C4-C8C0-6D27-205B-27D941FF4C00}"/>
              </a:ext>
            </a:extLst>
          </p:cNvPr>
          <p:cNvSpPr/>
          <p:nvPr/>
        </p:nvSpPr>
        <p:spPr>
          <a:xfrm rot="20760000">
            <a:off x="13356072" y="7941038"/>
            <a:ext cx="2520000" cy="720000"/>
          </a:xfrm>
          <a:prstGeom prst="parallelogram">
            <a:avLst>
              <a:gd name="adj" fmla="val 449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6E692AB-7532-994F-FEC5-73E2A51180BA}"/>
              </a:ext>
            </a:extLst>
          </p:cNvPr>
          <p:cNvSpPr/>
          <p:nvPr/>
        </p:nvSpPr>
        <p:spPr>
          <a:xfrm rot="20760000">
            <a:off x="15503519" y="7626471"/>
            <a:ext cx="720000" cy="720000"/>
          </a:xfrm>
          <a:prstGeom prst="triangle">
            <a:avLst>
              <a:gd name="adj" fmla="val 4636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2D90DEF-1513-1AF3-DE3C-FC69469203CB}"/>
              </a:ext>
            </a:extLst>
          </p:cNvPr>
          <p:cNvSpPr/>
          <p:nvPr/>
        </p:nvSpPr>
        <p:spPr>
          <a:xfrm rot="20760000">
            <a:off x="13356233" y="8169141"/>
            <a:ext cx="756000" cy="756000"/>
          </a:xfrm>
          <a:prstGeom prst="triangle">
            <a:avLst>
              <a:gd name="adj" fmla="val 46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0CEEA03-CE01-0D98-CC5E-22668CA675D3}"/>
              </a:ext>
            </a:extLst>
          </p:cNvPr>
          <p:cNvSpPr/>
          <p:nvPr/>
        </p:nvSpPr>
        <p:spPr>
          <a:xfrm rot="5400000">
            <a:off x="13167083" y="8623389"/>
            <a:ext cx="1344919" cy="540000"/>
          </a:xfrm>
          <a:prstGeom prst="parallelogram">
            <a:avLst>
              <a:gd name="adj" fmla="val 1051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0FC856A7-0412-6443-9B33-43D448BB0261}"/>
              </a:ext>
            </a:extLst>
          </p:cNvPr>
          <p:cNvSpPr/>
          <p:nvPr/>
        </p:nvSpPr>
        <p:spPr>
          <a:xfrm rot="20760000">
            <a:off x="12809785" y="6492707"/>
            <a:ext cx="2520000" cy="720000"/>
          </a:xfrm>
          <a:prstGeom prst="parallelogram">
            <a:avLst>
              <a:gd name="adj" fmla="val 449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40F93E4-2B40-413A-E5CF-CC4054C543E7}"/>
              </a:ext>
            </a:extLst>
          </p:cNvPr>
          <p:cNvSpPr/>
          <p:nvPr/>
        </p:nvSpPr>
        <p:spPr>
          <a:xfrm rot="20700000">
            <a:off x="12768874" y="6720810"/>
            <a:ext cx="756000" cy="756000"/>
          </a:xfrm>
          <a:prstGeom prst="triangle">
            <a:avLst>
              <a:gd name="adj" fmla="val 46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9DD7BDE-F19C-1A36-8B4A-F5DDA907B70D}"/>
              </a:ext>
            </a:extLst>
          </p:cNvPr>
          <p:cNvSpPr/>
          <p:nvPr/>
        </p:nvSpPr>
        <p:spPr>
          <a:xfrm rot="20760000">
            <a:off x="14957232" y="6178140"/>
            <a:ext cx="720000" cy="720000"/>
          </a:xfrm>
          <a:prstGeom prst="triangle">
            <a:avLst>
              <a:gd name="adj" fmla="val 4636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0384F805-B0C3-BC37-6CDC-809A81CFC652}"/>
              </a:ext>
            </a:extLst>
          </p:cNvPr>
          <p:cNvSpPr/>
          <p:nvPr/>
        </p:nvSpPr>
        <p:spPr>
          <a:xfrm rot="5400000">
            <a:off x="12177255" y="7655360"/>
            <a:ext cx="2196000" cy="504000"/>
          </a:xfrm>
          <a:prstGeom prst="parallelogram">
            <a:avLst>
              <a:gd name="adj" fmla="val 1051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16247EC-A8CC-760E-E49E-41C46CE435CB}"/>
              </a:ext>
            </a:extLst>
          </p:cNvPr>
          <p:cNvSpPr/>
          <p:nvPr/>
        </p:nvSpPr>
        <p:spPr>
          <a:xfrm>
            <a:off x="16202350" y="4939670"/>
            <a:ext cx="1524000" cy="732745"/>
          </a:xfrm>
          <a:prstGeom prst="wedgeRectCallout">
            <a:avLst>
              <a:gd name="adj1" fmla="val -66000"/>
              <a:gd name="adj2" fmla="val 130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라이트 설치</a:t>
            </a:r>
            <a:endParaRPr lang="en-US" altLang="ko-KR" dirty="0"/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3062AFDE-F9A0-9C48-CC4A-54724467B65A}"/>
              </a:ext>
            </a:extLst>
          </p:cNvPr>
          <p:cNvSpPr/>
          <p:nvPr/>
        </p:nvSpPr>
        <p:spPr>
          <a:xfrm>
            <a:off x="12731870" y="4872516"/>
            <a:ext cx="1524000" cy="732745"/>
          </a:xfrm>
          <a:prstGeom prst="wedgeRectCallout">
            <a:avLst>
              <a:gd name="adj1" fmla="val 25167"/>
              <a:gd name="adj2" fmla="val 2003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승하차</a:t>
            </a:r>
            <a:r>
              <a:rPr lang="ko-KR" altLang="en-US" dirty="0"/>
              <a:t> 계단</a:t>
            </a:r>
            <a:endParaRPr lang="en-US" altLang="ko-KR" dirty="0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796E3943-121C-3151-ADC4-E6A3AFF911EA}"/>
              </a:ext>
            </a:extLst>
          </p:cNvPr>
          <p:cNvSpPr/>
          <p:nvPr/>
        </p:nvSpPr>
        <p:spPr>
          <a:xfrm rot="17189389">
            <a:off x="16177411" y="7563559"/>
            <a:ext cx="313781" cy="212751"/>
          </a:xfrm>
          <a:prstGeom prst="parallelogram">
            <a:avLst>
              <a:gd name="adj" fmla="val 585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CD67F263-BB67-6CE1-5FE2-55E654FF7666}"/>
              </a:ext>
            </a:extLst>
          </p:cNvPr>
          <p:cNvSpPr/>
          <p:nvPr/>
        </p:nvSpPr>
        <p:spPr>
          <a:xfrm rot="3990706">
            <a:off x="14992165" y="7464655"/>
            <a:ext cx="1207527" cy="1433350"/>
          </a:xfrm>
          <a:prstGeom prst="trapezoid">
            <a:avLst>
              <a:gd name="adj" fmla="val 21879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23000">
                <a:srgbClr val="FFC000">
                  <a:alpha val="30000"/>
                </a:srgbClr>
              </a:gs>
              <a:gs pos="83000">
                <a:srgbClr val="FFC000">
                  <a:alpha val="40000"/>
                </a:srgbClr>
              </a:gs>
              <a:gs pos="100000">
                <a:srgbClr val="FFC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EC069AA4-3CA8-FC07-2256-8ABAC990EA0A}"/>
              </a:ext>
            </a:extLst>
          </p:cNvPr>
          <p:cNvSpPr/>
          <p:nvPr/>
        </p:nvSpPr>
        <p:spPr>
          <a:xfrm rot="20760000">
            <a:off x="14030589" y="8582101"/>
            <a:ext cx="2412000" cy="720000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3DF33C06-BE4F-D891-DE74-553F906447F1}"/>
              </a:ext>
            </a:extLst>
          </p:cNvPr>
          <p:cNvSpPr/>
          <p:nvPr/>
        </p:nvSpPr>
        <p:spPr>
          <a:xfrm rot="3990706">
            <a:off x="14561145" y="5989390"/>
            <a:ext cx="1207527" cy="1433350"/>
          </a:xfrm>
          <a:prstGeom prst="trapezoid">
            <a:avLst>
              <a:gd name="adj" fmla="val 21879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23000">
                <a:srgbClr val="FFC000">
                  <a:alpha val="30000"/>
                </a:srgbClr>
              </a:gs>
              <a:gs pos="83000">
                <a:srgbClr val="FFC000">
                  <a:alpha val="40000"/>
                </a:srgbClr>
              </a:gs>
              <a:gs pos="100000">
                <a:srgbClr val="FFC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B8C80F37-5DC3-7BAE-AD54-75339E0BAFE5}"/>
              </a:ext>
            </a:extLst>
          </p:cNvPr>
          <p:cNvSpPr/>
          <p:nvPr/>
        </p:nvSpPr>
        <p:spPr>
          <a:xfrm rot="20760000">
            <a:off x="13462468" y="7123208"/>
            <a:ext cx="2412000" cy="720000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7F10AD24-64F7-98D4-FCC9-EF379F31C55D}"/>
              </a:ext>
            </a:extLst>
          </p:cNvPr>
          <p:cNvSpPr/>
          <p:nvPr/>
        </p:nvSpPr>
        <p:spPr>
          <a:xfrm rot="17189389">
            <a:off x="15718273" y="6220178"/>
            <a:ext cx="313781" cy="212751"/>
          </a:xfrm>
          <a:prstGeom prst="parallelogram">
            <a:avLst>
              <a:gd name="adj" fmla="val 5853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B9F6C-7A44-8A0B-744C-4403AFD1134E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671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</a:t>
            </a:r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5" y="1288280"/>
            <a:ext cx="11154256" cy="9264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데이터 분석을 통한 시스템의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시범적 도입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 및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우선 적용 지역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 제안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데이터 분석을 통해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(BIT)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승차버튼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또는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기기 업그레이드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정류장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외부 전광판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시범적 도입을 고려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시범적 도입 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긍정적인 결과가 도출된다면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지역의 인구수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버스정류장 개수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고려하여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우선 적용 지역을 검토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1).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인구 밀집 지역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시각화 자료를 토대로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조치원읍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고운동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다정동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종촌동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반곡동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등 총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인구 밀집 지역에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시범적 도입 고려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33778-813C-EC0D-AE28-1194C9A19550}"/>
              </a:ext>
            </a:extLst>
          </p:cNvPr>
          <p:cNvSpPr txBox="1"/>
          <p:nvPr/>
        </p:nvSpPr>
        <p:spPr>
          <a:xfrm>
            <a:off x="12394008" y="124945"/>
            <a:ext cx="589284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예산 절감을 위한</a:t>
            </a:r>
            <a:r>
              <a:rPr kumimoji="0" lang="ko-KR" altLang="en-US" sz="45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 </a:t>
            </a:r>
            <a:endParaRPr kumimoji="0" lang="en-US" altLang="ko-KR" sz="4500" b="1" i="0" u="none" strike="noStrike" kern="0" cap="none" spc="-100" normalizeH="0" baseline="0" noProof="0" dirty="0">
              <a:ln>
                <a:noFill/>
              </a:ln>
              <a:solidFill>
                <a:srgbClr val="4B7455"/>
              </a:solidFill>
              <a:effectLst/>
              <a:uLnTx/>
              <a:uFillTx/>
              <a:latin typeface="나눔고딕 Light"/>
              <a:ea typeface="나눔고딕 Light"/>
              <a:cs typeface="ONE Mobile OTF Bold" pitchFamily="34" charset="0"/>
            </a:endParaRPr>
          </a:p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단계적 또는 시범적 서비스 제안</a:t>
            </a:r>
            <a:endParaRPr lang="ko-KR" altLang="en-US" dirty="0"/>
          </a:p>
        </p:txBody>
      </p:sp>
      <p:pic>
        <p:nvPicPr>
          <p:cNvPr id="6" name="그림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F168344F-41E6-91CF-1387-B037EDA528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9"/>
          <a:stretch/>
        </p:blipFill>
        <p:spPr>
          <a:xfrm>
            <a:off x="12193299" y="1617788"/>
            <a:ext cx="5866101" cy="764051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86F2EBF4-E2D5-C0E5-1DC3-E6487A46C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02" y="5521044"/>
            <a:ext cx="6626037" cy="44992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BE3F6F-83FD-1E40-60D7-A8AD8F596AF6}"/>
              </a:ext>
            </a:extLst>
          </p:cNvPr>
          <p:cNvSpPr/>
          <p:nvPr/>
        </p:nvSpPr>
        <p:spPr>
          <a:xfrm>
            <a:off x="6243600" y="5819044"/>
            <a:ext cx="1224000" cy="404885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1EA8D8-5A7F-6C42-DB03-7B0ADE4E6211}"/>
              </a:ext>
            </a:extLst>
          </p:cNvPr>
          <p:cNvSpPr/>
          <p:nvPr/>
        </p:nvSpPr>
        <p:spPr>
          <a:xfrm>
            <a:off x="14935200" y="4457700"/>
            <a:ext cx="1219200" cy="155427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06DCB9-6758-0E70-6043-9DC6FAC92700}"/>
              </a:ext>
            </a:extLst>
          </p:cNvPr>
          <p:cNvSpPr/>
          <p:nvPr/>
        </p:nvSpPr>
        <p:spPr>
          <a:xfrm>
            <a:off x="14249400" y="6825471"/>
            <a:ext cx="914400" cy="1289829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BEF658-B97D-49D2-936A-E90B06A38529}"/>
              </a:ext>
            </a:extLst>
          </p:cNvPr>
          <p:cNvSpPr/>
          <p:nvPr/>
        </p:nvSpPr>
        <p:spPr>
          <a:xfrm>
            <a:off x="15773400" y="7581900"/>
            <a:ext cx="533400" cy="67802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625E8-A6C7-7B74-4695-5E15A4E26E02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185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</a:t>
            </a:r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6798912" cy="88947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데이터 분석을 통한 시스템의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시범적 도입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 및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우선 적용 지역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 제안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인구 밀집 지역과 버스 정류장 개수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인구 밀집 지역과 버스 정류장 개수가 비교적 적은 지역을 분석한 결과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다정동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종촌동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최종적으로 시범적 도입 지역 선정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다정동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종촌동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인구수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약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2600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명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정류장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개수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약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20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시범적 도입에 적합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한 지역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우선 적용 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은 시범적 도입 결과가 긍정적일 경우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인구수 대비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및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정류장 개수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비교적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적은 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순차적으로 도입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유동 인구 또는 버스 이용 데이터가 있었다면 해당 지역의 승객들이 많은 버스 정류장 선정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하지만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유동 인구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또는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이용 데이터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년 이내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최근 자료 부족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또는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유료 데이터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분석 불가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33778-813C-EC0D-AE28-1194C9A19550}"/>
              </a:ext>
            </a:extLst>
          </p:cNvPr>
          <p:cNvSpPr txBox="1"/>
          <p:nvPr/>
        </p:nvSpPr>
        <p:spPr>
          <a:xfrm>
            <a:off x="12394008" y="124945"/>
            <a:ext cx="589284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예산 절감을 위한</a:t>
            </a:r>
            <a:r>
              <a:rPr kumimoji="0" lang="ko-KR" altLang="en-US" sz="45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 </a:t>
            </a:r>
            <a:endParaRPr kumimoji="0" lang="en-US" altLang="ko-KR" sz="4500" b="1" i="0" u="none" strike="noStrike" kern="0" cap="none" spc="-100" normalizeH="0" baseline="0" noProof="0" dirty="0">
              <a:ln>
                <a:noFill/>
              </a:ln>
              <a:solidFill>
                <a:srgbClr val="4B7455"/>
              </a:solidFill>
              <a:effectLst/>
              <a:uLnTx/>
              <a:uFillTx/>
              <a:latin typeface="나눔고딕 Light"/>
              <a:ea typeface="나눔고딕 Light"/>
              <a:cs typeface="ONE Mobile OTF Bold" pitchFamily="34" charset="0"/>
            </a:endParaRPr>
          </a:p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단계적 또는 시범적 서비스 제안</a:t>
            </a:r>
            <a:endParaRPr lang="ko-KR" altLang="en-US" dirty="0"/>
          </a:p>
        </p:txBody>
      </p:sp>
      <p:pic>
        <p:nvPicPr>
          <p:cNvPr id="9" name="그림 8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58098420-FC6E-0455-D381-5F7C7675A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2" y="5600700"/>
            <a:ext cx="6491527" cy="44079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그림 14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5EF06205-5492-1E64-45DD-2D89B4457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87" y="5578741"/>
            <a:ext cx="6402913" cy="44298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1631F-2482-F036-8CBA-E8691F93CA68}"/>
              </a:ext>
            </a:extLst>
          </p:cNvPr>
          <p:cNvSpPr/>
          <p:nvPr/>
        </p:nvSpPr>
        <p:spPr>
          <a:xfrm>
            <a:off x="1600200" y="6825472"/>
            <a:ext cx="457200" cy="299263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F61B1-CB02-7C5F-1D31-59F8EF5DA202}"/>
              </a:ext>
            </a:extLst>
          </p:cNvPr>
          <p:cNvSpPr/>
          <p:nvPr/>
        </p:nvSpPr>
        <p:spPr>
          <a:xfrm>
            <a:off x="9448800" y="8648700"/>
            <a:ext cx="228600" cy="114982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5D8D6C-C373-D921-1A70-DB9333E12003}"/>
              </a:ext>
            </a:extLst>
          </p:cNvPr>
          <p:cNvSpPr/>
          <p:nvPr/>
        </p:nvSpPr>
        <p:spPr>
          <a:xfrm>
            <a:off x="9982200" y="8648700"/>
            <a:ext cx="228600" cy="114982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지도, 평면도이(가) 표시된 사진&#10;&#10;자동 생성된 설명">
            <a:extLst>
              <a:ext uri="{FF2B5EF4-FFF2-40B4-BE49-F238E27FC236}">
                <a16:creationId xmlns:a16="http://schemas.microsoft.com/office/drawing/2014/main" id="{0AAABEDD-63BA-F5D5-FB43-C8AE0AB44C6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3"/>
          <a:stretch/>
        </p:blipFill>
        <p:spPr>
          <a:xfrm>
            <a:off x="13887238" y="6470326"/>
            <a:ext cx="3340978" cy="25593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그림 21" descr="지도, 텍스트, 아틀라스, 평면도이(가) 표시된 사진&#10;&#10;자동 생성된 설명">
            <a:extLst>
              <a:ext uri="{FF2B5EF4-FFF2-40B4-BE49-F238E27FC236}">
                <a16:creationId xmlns:a16="http://schemas.microsoft.com/office/drawing/2014/main" id="{08BE42E3-8881-39A2-302B-2F28977DCDF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3"/>
          <a:stretch/>
        </p:blipFill>
        <p:spPr>
          <a:xfrm>
            <a:off x="13880222" y="3316202"/>
            <a:ext cx="3340978" cy="25130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12938A-677E-0E23-8755-4294AD35346D}"/>
              </a:ext>
            </a:extLst>
          </p:cNvPr>
          <p:cNvSpPr txBox="1"/>
          <p:nvPr/>
        </p:nvSpPr>
        <p:spPr>
          <a:xfrm>
            <a:off x="13880222" y="5886440"/>
            <a:ext cx="334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다정동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5049E-0D02-96F8-7925-3D324B99D837}"/>
              </a:ext>
            </a:extLst>
          </p:cNvPr>
          <p:cNvSpPr txBox="1"/>
          <p:nvPr/>
        </p:nvSpPr>
        <p:spPr>
          <a:xfrm>
            <a:off x="13887238" y="9059588"/>
            <a:ext cx="334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종촌</a:t>
            </a:r>
            <a:r>
              <a:rPr lang="ko-KR" altLang="en-US" sz="1800" dirty="0" err="1">
                <a:solidFill>
                  <a:srgbClr val="000000"/>
                </a:solidFill>
                <a:latin typeface="+mn-ea"/>
              </a:rPr>
              <a:t>동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8C9C9-A834-E137-53B7-774030806574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8196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</a:t>
            </a:r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6798912" cy="7417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데이터 분석을 통한 시스템의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시범적 도입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우선 적용 지역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제안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3). 60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 이상 노인 거주 지역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 이상 노인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많이 거주하는 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승차 버튼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외부 전광판 도입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노인 복지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에도 긍정적일 것으로 예상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비교적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젊은 승객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승차앱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을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사용이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편리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하지만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스마트폰 사용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불편한 노인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직관적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인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승차 버튼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편리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할 것으로 예상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노인이 많이 거주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하는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시골 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은 인구수가 적어서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인구수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자체가 아니라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인구수 비율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선정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33778-813C-EC0D-AE28-1194C9A19550}"/>
              </a:ext>
            </a:extLst>
          </p:cNvPr>
          <p:cNvSpPr txBox="1"/>
          <p:nvPr/>
        </p:nvSpPr>
        <p:spPr>
          <a:xfrm>
            <a:off x="12394008" y="124945"/>
            <a:ext cx="589284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예산 절감을 위한</a:t>
            </a:r>
            <a:r>
              <a:rPr kumimoji="0" lang="ko-KR" altLang="en-US" sz="45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 </a:t>
            </a:r>
            <a:endParaRPr kumimoji="0" lang="en-US" altLang="ko-KR" sz="4500" b="1" i="0" u="none" strike="noStrike" kern="0" cap="none" spc="-100" normalizeH="0" baseline="0" noProof="0" dirty="0">
              <a:ln>
                <a:noFill/>
              </a:ln>
              <a:solidFill>
                <a:srgbClr val="4B7455"/>
              </a:solidFill>
              <a:effectLst/>
              <a:uLnTx/>
              <a:uFillTx/>
              <a:latin typeface="나눔고딕 Light"/>
              <a:ea typeface="나눔고딕 Light"/>
              <a:cs typeface="ONE Mobile OTF Bold" pitchFamily="34" charset="0"/>
            </a:endParaRPr>
          </a:p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단계적 또는 시범적 서비스 제안</a:t>
            </a:r>
            <a:endParaRPr lang="ko-KR" altLang="en-US" dirty="0"/>
          </a:p>
        </p:txBody>
      </p:sp>
      <p:pic>
        <p:nvPicPr>
          <p:cNvPr id="6" name="그림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25BD30C4-CAD8-09A0-EA96-3C1A15A7E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59" y="4000499"/>
            <a:ext cx="4299341" cy="5822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그림 13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7B53ECBF-AC51-41C7-13AD-604EA8117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1" y="4000499"/>
            <a:ext cx="4077053" cy="5822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D78A5B3-FA5C-87E1-C49D-05C19DABE2E6}"/>
              </a:ext>
            </a:extLst>
          </p:cNvPr>
          <p:cNvSpPr/>
          <p:nvPr/>
        </p:nvSpPr>
        <p:spPr>
          <a:xfrm>
            <a:off x="6854699" y="6515755"/>
            <a:ext cx="4346701" cy="4565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CB87E-4CEA-9758-8897-27ED26077CD2}"/>
              </a:ext>
            </a:extLst>
          </p:cNvPr>
          <p:cNvSpPr txBox="1"/>
          <p:nvPr/>
        </p:nvSpPr>
        <p:spPr>
          <a:xfrm>
            <a:off x="6736635" y="6000445"/>
            <a:ext cx="1111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인구수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A7E7B-A5DF-AE83-D538-B93A04837168}"/>
              </a:ext>
            </a:extLst>
          </p:cNvPr>
          <p:cNvSpPr txBox="1"/>
          <p:nvPr/>
        </p:nvSpPr>
        <p:spPr>
          <a:xfrm>
            <a:off x="9405219" y="6000444"/>
            <a:ext cx="1796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>
                <a:solidFill>
                  <a:srgbClr val="000000"/>
                </a:solidFill>
                <a:latin typeface="+mn-ea"/>
              </a:rPr>
              <a:t>인구수 비율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D3BCE-2049-3949-0C69-E2B6530FC6FA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254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</a:t>
            </a:r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6798912" cy="7417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데이터 분석을 통한 시스템의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시범적 도입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우선 적용 지역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제안</a:t>
            </a:r>
          </a:p>
          <a:p>
            <a:endParaRPr lang="ko-KR" altLang="en-US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4). 60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 이상 노인 거주 지역과 버스 정류장 개수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 이상 노인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많이 거주하는 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정류장 개수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비교적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적은 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분석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한 결과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소정면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연기면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최종적으로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시범적 도입 지역 선정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소정면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연기면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 이상 인구비율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약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40%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정류장 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약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30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시범적 도입에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적합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한 지역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우선 적용 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은 시범적 도입 결과가 긍정적일 경우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인구비율 대비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및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정류장 개수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비교적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적은 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순차적으로 도입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33778-813C-EC0D-AE28-1194C9A19550}"/>
              </a:ext>
            </a:extLst>
          </p:cNvPr>
          <p:cNvSpPr txBox="1"/>
          <p:nvPr/>
        </p:nvSpPr>
        <p:spPr>
          <a:xfrm>
            <a:off x="12394008" y="124945"/>
            <a:ext cx="589284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예산 절감을 위한</a:t>
            </a:r>
            <a:r>
              <a:rPr kumimoji="0" lang="ko-KR" altLang="en-US" sz="45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 </a:t>
            </a:r>
            <a:endParaRPr kumimoji="0" lang="en-US" altLang="ko-KR" sz="4500" b="1" i="0" u="none" strike="noStrike" kern="0" cap="none" spc="-100" normalizeH="0" baseline="0" noProof="0" dirty="0">
              <a:ln>
                <a:noFill/>
              </a:ln>
              <a:solidFill>
                <a:srgbClr val="4B7455"/>
              </a:solidFill>
              <a:effectLst/>
              <a:uLnTx/>
              <a:uFillTx/>
              <a:latin typeface="나눔고딕 Light"/>
              <a:ea typeface="나눔고딕 Light"/>
              <a:cs typeface="ONE Mobile OTF Bold" pitchFamily="34" charset="0"/>
            </a:endParaRPr>
          </a:p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단계적 또는 시범적 서비스 제안</a:t>
            </a:r>
            <a:endParaRPr lang="ko-KR" altLang="en-US" dirty="0"/>
          </a:p>
        </p:txBody>
      </p:sp>
      <p:pic>
        <p:nvPicPr>
          <p:cNvPr id="8" name="그림 7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5F126244-F851-8AF1-9C4E-0A1F1951D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" y="5761360"/>
            <a:ext cx="5945867" cy="4152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그림 11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5CDC154F-2840-79BF-BB54-04EBDB6D9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4381500"/>
            <a:ext cx="4001995" cy="5715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그림 14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9E1B691E-8DAE-8883-4646-4B5F6DC8E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54" y="5761360"/>
            <a:ext cx="6002562" cy="4152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EFFF0DD-CF59-2A24-773F-BF0082B34CD5}"/>
              </a:ext>
            </a:extLst>
          </p:cNvPr>
          <p:cNvSpPr/>
          <p:nvPr/>
        </p:nvSpPr>
        <p:spPr>
          <a:xfrm>
            <a:off x="12877800" y="4305300"/>
            <a:ext cx="1295400" cy="874671"/>
          </a:xfrm>
          <a:custGeom>
            <a:avLst/>
            <a:gdLst>
              <a:gd name="connsiteX0" fmla="*/ 0 w 1295400"/>
              <a:gd name="connsiteY0" fmla="*/ 437336 h 874671"/>
              <a:gd name="connsiteX1" fmla="*/ 647700 w 1295400"/>
              <a:gd name="connsiteY1" fmla="*/ 0 h 874671"/>
              <a:gd name="connsiteX2" fmla="*/ 1295400 w 1295400"/>
              <a:gd name="connsiteY2" fmla="*/ 437336 h 874671"/>
              <a:gd name="connsiteX3" fmla="*/ 647700 w 1295400"/>
              <a:gd name="connsiteY3" fmla="*/ 874672 h 874671"/>
              <a:gd name="connsiteX4" fmla="*/ 0 w 1295400"/>
              <a:gd name="connsiteY4" fmla="*/ 437336 h 8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874671" extrusionOk="0">
                <a:moveTo>
                  <a:pt x="0" y="437336"/>
                </a:moveTo>
                <a:cubicBezTo>
                  <a:pt x="-52912" y="198065"/>
                  <a:pt x="324125" y="33565"/>
                  <a:pt x="647700" y="0"/>
                </a:cubicBezTo>
                <a:cubicBezTo>
                  <a:pt x="1009457" y="8296"/>
                  <a:pt x="1296780" y="237925"/>
                  <a:pt x="1295400" y="437336"/>
                </a:cubicBezTo>
                <a:cubicBezTo>
                  <a:pt x="1273641" y="646042"/>
                  <a:pt x="1009275" y="879339"/>
                  <a:pt x="647700" y="874672"/>
                </a:cubicBezTo>
                <a:cubicBezTo>
                  <a:pt x="294032" y="859618"/>
                  <a:pt x="21789" y="719494"/>
                  <a:pt x="0" y="43733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8F87BB-BF5C-DCEC-B052-BBA741CA42B9}"/>
              </a:ext>
            </a:extLst>
          </p:cNvPr>
          <p:cNvSpPr/>
          <p:nvPr/>
        </p:nvSpPr>
        <p:spPr>
          <a:xfrm>
            <a:off x="14007234" y="7162800"/>
            <a:ext cx="1295400" cy="874671"/>
          </a:xfrm>
          <a:custGeom>
            <a:avLst/>
            <a:gdLst>
              <a:gd name="connsiteX0" fmla="*/ 0 w 1295400"/>
              <a:gd name="connsiteY0" fmla="*/ 437336 h 874671"/>
              <a:gd name="connsiteX1" fmla="*/ 647700 w 1295400"/>
              <a:gd name="connsiteY1" fmla="*/ 0 h 874671"/>
              <a:gd name="connsiteX2" fmla="*/ 1295400 w 1295400"/>
              <a:gd name="connsiteY2" fmla="*/ 437336 h 874671"/>
              <a:gd name="connsiteX3" fmla="*/ 647700 w 1295400"/>
              <a:gd name="connsiteY3" fmla="*/ 874672 h 874671"/>
              <a:gd name="connsiteX4" fmla="*/ 0 w 1295400"/>
              <a:gd name="connsiteY4" fmla="*/ 437336 h 8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874671" extrusionOk="0">
                <a:moveTo>
                  <a:pt x="0" y="437336"/>
                </a:moveTo>
                <a:cubicBezTo>
                  <a:pt x="-52912" y="198065"/>
                  <a:pt x="324125" y="33565"/>
                  <a:pt x="647700" y="0"/>
                </a:cubicBezTo>
                <a:cubicBezTo>
                  <a:pt x="1009457" y="8296"/>
                  <a:pt x="1296780" y="237925"/>
                  <a:pt x="1295400" y="437336"/>
                </a:cubicBezTo>
                <a:cubicBezTo>
                  <a:pt x="1273641" y="646042"/>
                  <a:pt x="1009275" y="879339"/>
                  <a:pt x="647700" y="874672"/>
                </a:cubicBezTo>
                <a:cubicBezTo>
                  <a:pt x="294032" y="859618"/>
                  <a:pt x="21789" y="719494"/>
                  <a:pt x="0" y="43733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7C4D62-86C8-B318-4784-B6FE0816493B}"/>
              </a:ext>
            </a:extLst>
          </p:cNvPr>
          <p:cNvSpPr/>
          <p:nvPr/>
        </p:nvSpPr>
        <p:spPr>
          <a:xfrm>
            <a:off x="1993800" y="6763173"/>
            <a:ext cx="216000" cy="299263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3BDF78-0C4E-9C92-94A7-946BC3544C1A}"/>
              </a:ext>
            </a:extLst>
          </p:cNvPr>
          <p:cNvSpPr/>
          <p:nvPr/>
        </p:nvSpPr>
        <p:spPr>
          <a:xfrm>
            <a:off x="2416793" y="6746098"/>
            <a:ext cx="216000" cy="299263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0EBB2A-219E-D503-C57B-ADCC201497F6}"/>
              </a:ext>
            </a:extLst>
          </p:cNvPr>
          <p:cNvSpPr/>
          <p:nvPr/>
        </p:nvSpPr>
        <p:spPr>
          <a:xfrm>
            <a:off x="10287000" y="8343900"/>
            <a:ext cx="304800" cy="139483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B83B9B-704E-F25F-5869-0BFD5487C422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80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</a:t>
            </a:r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1512362" cy="8032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예산 문제 절감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제안 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광고 삽입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앱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하단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또는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상단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앱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사용성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보존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하는 범위 내에서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광고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게시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버스정보안내기 하단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또는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상단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시스템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사용성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보존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하는 범위 내에서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광고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게시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해당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방안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들을 통해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유지보수 비용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절감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33778-813C-EC0D-AE28-1194C9A19550}"/>
              </a:ext>
            </a:extLst>
          </p:cNvPr>
          <p:cNvSpPr txBox="1"/>
          <p:nvPr/>
        </p:nvSpPr>
        <p:spPr>
          <a:xfrm>
            <a:off x="12394008" y="124945"/>
            <a:ext cx="589284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예산 절감을 위한</a:t>
            </a:r>
            <a:r>
              <a:rPr kumimoji="0" lang="ko-KR" altLang="en-US" sz="45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 </a:t>
            </a:r>
            <a:endParaRPr kumimoji="0" lang="en-US" altLang="ko-KR" sz="4500" b="1" i="0" u="none" strike="noStrike" kern="0" cap="none" spc="-100" normalizeH="0" baseline="0" noProof="0" dirty="0">
              <a:ln>
                <a:noFill/>
              </a:ln>
              <a:solidFill>
                <a:srgbClr val="4B7455"/>
              </a:solidFill>
              <a:effectLst/>
              <a:uLnTx/>
              <a:uFillTx/>
              <a:latin typeface="나눔고딕 Light"/>
              <a:ea typeface="나눔고딕 Light"/>
              <a:cs typeface="ONE Mobile OTF Bold" pitchFamily="34" charset="0"/>
            </a:endParaRPr>
          </a:p>
          <a:p>
            <a:r>
              <a:rPr kumimoji="0" lang="ko-KR" altLang="en-US" sz="3200" b="1" i="0" u="none" strike="noStrike" kern="0" cap="none" spc="-100" normalizeH="0" baseline="0" noProof="0" dirty="0">
                <a:ln>
                  <a:noFill/>
                </a:ln>
                <a:solidFill>
                  <a:srgbClr val="4B7455"/>
                </a:solidFill>
                <a:effectLst/>
                <a:uLnTx/>
                <a:uFillTx/>
                <a:latin typeface="나눔고딕 Light"/>
                <a:ea typeface="나눔고딕 Light"/>
                <a:cs typeface="ONE Mobile OTF Bold" pitchFamily="34" charset="0"/>
              </a:rPr>
              <a:t>단계적 또는 시범적 서비스 제안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338D26B-5A9E-69EA-4CB8-056B518F4E7E}"/>
              </a:ext>
            </a:extLst>
          </p:cNvPr>
          <p:cNvSpPr/>
          <p:nvPr/>
        </p:nvSpPr>
        <p:spPr>
          <a:xfrm>
            <a:off x="12394008" y="1818269"/>
            <a:ext cx="4279643" cy="81534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50B6BF-BF3D-CE05-2F89-F466230D7F63}"/>
              </a:ext>
            </a:extLst>
          </p:cNvPr>
          <p:cNvSpPr/>
          <p:nvPr/>
        </p:nvSpPr>
        <p:spPr>
          <a:xfrm>
            <a:off x="12694243" y="2467629"/>
            <a:ext cx="3671705" cy="6818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50CD7-D584-E478-A017-4828FE08A36A}"/>
              </a:ext>
            </a:extLst>
          </p:cNvPr>
          <p:cNvSpPr txBox="1"/>
          <p:nvPr/>
        </p:nvSpPr>
        <p:spPr>
          <a:xfrm>
            <a:off x="12694243" y="7815983"/>
            <a:ext cx="3671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00 </a:t>
            </a:r>
            <a:r>
              <a:rPr lang="ko-KR" altLang="en-US" sz="2000" b="1" dirty="0"/>
              <a:t>정류장</a:t>
            </a:r>
            <a:endParaRPr lang="en-US" altLang="ko-KR" sz="2000" b="1" dirty="0"/>
          </a:p>
          <a:p>
            <a:r>
              <a:rPr lang="en-US" altLang="ko-KR" sz="2000" dirty="0"/>
              <a:t>700</a:t>
            </a:r>
            <a:r>
              <a:rPr lang="ko-KR" altLang="en-US" sz="2000" dirty="0"/>
              <a:t>번</a:t>
            </a:r>
            <a:r>
              <a:rPr lang="ko-KR" altLang="en-US" sz="2000" b="1" dirty="0"/>
              <a:t>                           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분 후 도착</a:t>
            </a:r>
            <a:endParaRPr lang="en-US" altLang="ko-KR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751E95-B386-AF53-AC65-83E93EDD0EEB}"/>
              </a:ext>
            </a:extLst>
          </p:cNvPr>
          <p:cNvSpPr/>
          <p:nvPr/>
        </p:nvSpPr>
        <p:spPr>
          <a:xfrm>
            <a:off x="12694243" y="8577983"/>
            <a:ext cx="3671705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승  차</a:t>
            </a:r>
          </a:p>
        </p:txBody>
      </p:sp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990CBF9-DB6F-9502-4C59-B3E193DEE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243" y="2467629"/>
            <a:ext cx="3671706" cy="52990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C245D5-2DA0-CFB9-9509-B2D2E24BF559}"/>
              </a:ext>
            </a:extLst>
          </p:cNvPr>
          <p:cNvSpPr/>
          <p:nvPr/>
        </p:nvSpPr>
        <p:spPr>
          <a:xfrm>
            <a:off x="12710749" y="2449850"/>
            <a:ext cx="3671705" cy="707886"/>
          </a:xfrm>
          <a:prstGeom prst="rect">
            <a:avLst/>
          </a:prstGeom>
          <a:solidFill>
            <a:srgbClr val="EBE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</a:rPr>
              <a:t>광고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B4C97E-E1B9-CFDA-C72C-BD6E942C24AB}"/>
              </a:ext>
            </a:extLst>
          </p:cNvPr>
          <p:cNvSpPr/>
          <p:nvPr/>
        </p:nvSpPr>
        <p:spPr>
          <a:xfrm>
            <a:off x="7275040" y="6009269"/>
            <a:ext cx="4279643" cy="39624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DA9116-1DD8-F3AB-268A-30EC4F86FB5F}"/>
              </a:ext>
            </a:extLst>
          </p:cNvPr>
          <p:cNvSpPr/>
          <p:nvPr/>
        </p:nvSpPr>
        <p:spPr>
          <a:xfrm>
            <a:off x="7275040" y="7696258"/>
            <a:ext cx="4279643" cy="228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AF6CC8-72CE-EF8A-57A3-85FA1BB5A7CD}"/>
              </a:ext>
            </a:extLst>
          </p:cNvPr>
          <p:cNvSpPr/>
          <p:nvPr/>
        </p:nvSpPr>
        <p:spPr>
          <a:xfrm>
            <a:off x="7575275" y="6658629"/>
            <a:ext cx="3671705" cy="27720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8001F8-A6E2-6BEF-3592-DBD8E08912DF}"/>
              </a:ext>
            </a:extLst>
          </p:cNvPr>
          <p:cNvSpPr txBox="1"/>
          <p:nvPr/>
        </p:nvSpPr>
        <p:spPr>
          <a:xfrm>
            <a:off x="8146045" y="6129369"/>
            <a:ext cx="253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EE4DE-E6D3-0185-8457-886B5CA81B5F}"/>
              </a:ext>
            </a:extLst>
          </p:cNvPr>
          <p:cNvSpPr txBox="1"/>
          <p:nvPr/>
        </p:nvSpPr>
        <p:spPr>
          <a:xfrm>
            <a:off x="7557133" y="6669218"/>
            <a:ext cx="370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dirty="0"/>
              <a:t>버스 도착 안내</a:t>
            </a:r>
            <a:endParaRPr lang="en-US" altLang="ko-KR" sz="2000" b="1" u="sng" dirty="0"/>
          </a:p>
        </p:txBody>
      </p:sp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FF0AE913-E5BF-7A0C-DD5B-83337E393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59054"/>
              </p:ext>
            </p:extLst>
          </p:nvPr>
        </p:nvGraphicFramePr>
        <p:xfrm>
          <a:off x="7557132" y="7302959"/>
          <a:ext cx="37079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997">
                  <a:extLst>
                    <a:ext uri="{9D8B030D-6E8A-4147-A177-3AD203B41FA5}">
                      <a16:colId xmlns:a16="http://schemas.microsoft.com/office/drawing/2014/main" val="521392929"/>
                    </a:ext>
                  </a:extLst>
                </a:gridCol>
                <a:gridCol w="926997">
                  <a:extLst>
                    <a:ext uri="{9D8B030D-6E8A-4147-A177-3AD203B41FA5}">
                      <a16:colId xmlns:a16="http://schemas.microsoft.com/office/drawing/2014/main" val="631620075"/>
                    </a:ext>
                  </a:extLst>
                </a:gridCol>
                <a:gridCol w="926997">
                  <a:extLst>
                    <a:ext uri="{9D8B030D-6E8A-4147-A177-3AD203B41FA5}">
                      <a16:colId xmlns:a16="http://schemas.microsoft.com/office/drawing/2014/main" val="4143211222"/>
                    </a:ext>
                  </a:extLst>
                </a:gridCol>
                <a:gridCol w="926997">
                  <a:extLst>
                    <a:ext uri="{9D8B030D-6E8A-4147-A177-3AD203B41FA5}">
                      <a16:colId xmlns:a16="http://schemas.microsoft.com/office/drawing/2014/main" val="2295573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통과위치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예상시간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</a:t>
                      </a:r>
                      <a:r>
                        <a:rPr lang="ko-KR" altLang="en-US" sz="1400" dirty="0"/>
                        <a:t>사거리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3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</a:t>
                      </a:r>
                      <a:r>
                        <a:rPr lang="ko-KR" altLang="en-US" sz="1400" dirty="0"/>
                        <a:t>아파트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r>
                        <a:rPr lang="ko-KR" altLang="en-US" sz="1400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7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2510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A6DF18-8136-A3E6-D8B7-F823351F5CC9}"/>
              </a:ext>
            </a:extLst>
          </p:cNvPr>
          <p:cNvSpPr/>
          <p:nvPr/>
        </p:nvSpPr>
        <p:spPr>
          <a:xfrm>
            <a:off x="7557133" y="8786318"/>
            <a:ext cx="3726130" cy="649625"/>
          </a:xfrm>
          <a:prstGeom prst="rect">
            <a:avLst/>
          </a:prstGeom>
          <a:solidFill>
            <a:srgbClr val="EBE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solidFill>
                  <a:schemeClr val="tx1">
                    <a:lumMod val="95000"/>
                    <a:lumOff val="5000"/>
                  </a:schemeClr>
                </a:solidFill>
              </a:rPr>
              <a:t>광고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5E387-5251-AF26-B97B-5CC292EA3FE7}"/>
              </a:ext>
            </a:extLst>
          </p:cNvPr>
          <p:cNvSpPr txBox="1"/>
          <p:nvPr/>
        </p:nvSpPr>
        <p:spPr>
          <a:xfrm>
            <a:off x="12694243" y="1954567"/>
            <a:ext cx="367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승차벨</a:t>
            </a:r>
            <a:r>
              <a:rPr lang="ko-KR" altLang="en-US" b="1" dirty="0">
                <a:solidFill>
                  <a:schemeClr val="bg1"/>
                </a:solidFill>
              </a:rPr>
              <a:t> 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C70527-3E8B-7B0F-C0F4-D288A310CDAF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545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4.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아이디어의 실현 가능성 및 완성도</a:t>
            </a:r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028700"/>
            <a:ext cx="16552855" cy="9079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(1). '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앱 도입 및 단순화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새로운 영역의 창조가 아닌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증명된 시스템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위험 부담이 적고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충분히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도입 가능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소프트웨어 개발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유지보수 비용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만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필요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하여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예산이 적은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아이디어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(BIT) 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승차 버튼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추가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이론적으로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앱처럼 소프트웨어 개발 및 유지보수 비용이 필요하여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예산이 적은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아이디어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시스템이 구현되어 있을 경우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버스정보안내기에 해당 시스템을 업그레이드 하여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승차 버튼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도입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(BIT) 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기기 업그레이드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및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승차 버튼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도입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버스정보안내기의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새로운 설계와 생산이 필요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승객과 시민의 입장에서는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보안성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편의성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향상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되지만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생산 및 유지보수 비용이 증가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예산 문제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인하여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모든 버스정보안내기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적용 불가능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현실적인 대처 방안은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유동 인구가 많은 몇 개의 지역에만 도입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정류장 외부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'LED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전광판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설치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예산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유지보수 비용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인한 실현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가능성 낮은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아이디어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 정류장의 외부 전광판이라서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외부 환경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그대로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노출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되어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관리 용이성이 낮음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유동인구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많은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버스정류장에만 설치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(5).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시내버스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저상버스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포함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 '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출입구 계단에 라이트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설치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실용성 높지만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모든 시내버스에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동시 설치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는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불가능하고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순차적인 설치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필요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41E9F-69C2-8321-A282-09C62130A92C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196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5.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활용방안 및 기대 효과</a:t>
            </a:r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6629055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아이디어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구체화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및 시급한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해결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필요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분야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아이디어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선정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통해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현실에 적용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유동 인구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대중 교통 이용 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기반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현실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적인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정책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예산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적합한 분석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통해서 해당 아이디어들의 도입 고려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해당 아이디어를 도입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디지털 트윈시티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미래전략수도 등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대회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취지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적합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스마트 버스 시스템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운영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적용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효과가 뛰어나다면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다른 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에서도 해당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아이디어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충분히 검토하여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승객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편의성이 개선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되는 등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긍정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적인 영향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대중교통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편의성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통해 세종시의 긍정적인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홍보 효과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해당 아이디어의 일부라도 시내에 적용할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승객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들의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편의성 향상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노인 거주 비율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높은 시 외곽까지 해당 아이디어를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보편화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할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경우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노인 복지성 향상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0DA4F-2A21-382E-2EEB-7AC58E39E79E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89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3937563" y="2586445"/>
            <a:ext cx="6192548" cy="824870"/>
            <a:chOff x="3937563" y="2586445"/>
            <a:chExt cx="6192548" cy="824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7563" y="2586445"/>
              <a:ext cx="6192548" cy="824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91796" y="2586445"/>
            <a:ext cx="2731034" cy="824870"/>
            <a:chOff x="9091796" y="2586445"/>
            <a:chExt cx="2731034" cy="824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91796" y="2586445"/>
              <a:ext cx="2731034" cy="824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937563" y="3948276"/>
            <a:ext cx="6519750" cy="824870"/>
            <a:chOff x="3937563" y="3948276"/>
            <a:chExt cx="6519750" cy="8248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7563" y="3948276"/>
              <a:ext cx="6519750" cy="8248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93709" y="3948276"/>
            <a:ext cx="2731034" cy="824870"/>
            <a:chOff x="9793709" y="3948276"/>
            <a:chExt cx="2731034" cy="824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93709" y="3948276"/>
              <a:ext cx="2731034" cy="8248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37563" y="5310106"/>
            <a:ext cx="7118805" cy="824870"/>
            <a:chOff x="3937563" y="5310106"/>
            <a:chExt cx="7118805" cy="8248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7563" y="5310106"/>
              <a:ext cx="7118805" cy="8248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54456" y="5310106"/>
            <a:ext cx="2731034" cy="824870"/>
            <a:chOff x="10354456" y="5310106"/>
            <a:chExt cx="2731034" cy="8248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54456" y="5310106"/>
              <a:ext cx="2731034" cy="8248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937563" y="6671937"/>
            <a:ext cx="7782410" cy="824870"/>
            <a:chOff x="3937563" y="6671937"/>
            <a:chExt cx="7782410" cy="8248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37563" y="6671937"/>
              <a:ext cx="7782410" cy="8248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056369" y="6671937"/>
            <a:ext cx="2731034" cy="824870"/>
            <a:chOff x="11056369" y="6671937"/>
            <a:chExt cx="2731034" cy="8248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56369" y="6671937"/>
              <a:ext cx="2731034" cy="82487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937563" y="8033768"/>
            <a:ext cx="8381465" cy="824870"/>
            <a:chOff x="3937563" y="8033768"/>
            <a:chExt cx="8381465" cy="82487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7563" y="8033768"/>
              <a:ext cx="8381465" cy="82487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617116" y="8033768"/>
            <a:ext cx="2731034" cy="824870"/>
            <a:chOff x="11617116" y="8033768"/>
            <a:chExt cx="2731034" cy="82487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17116" y="8033768"/>
              <a:ext cx="2731034" cy="82487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009855" y="1137537"/>
            <a:ext cx="6266006" cy="12059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4B7455"/>
                </a:solidFill>
                <a:latin typeface="ONE Mobile OTF Bold" pitchFamily="34" charset="0"/>
                <a:cs typeface="ONE Mobile OTF Bold" pitchFamily="34" charset="0"/>
              </a:rPr>
              <a:t>CONTENTS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4725738" y="4077107"/>
            <a:ext cx="549161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아이디어 기획 배경 및 필요성</a:t>
            </a:r>
            <a:endParaRPr lang="en-US" sz="2800" b="1" dirty="0"/>
          </a:p>
        </p:txBody>
      </p:sp>
      <p:sp>
        <p:nvSpPr>
          <p:cNvPr id="53" name="Object 53"/>
          <p:cNvSpPr txBox="1"/>
          <p:nvPr/>
        </p:nvSpPr>
        <p:spPr>
          <a:xfrm>
            <a:off x="4725738" y="5438939"/>
            <a:ext cx="74650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기존 서비스와의 차별성 및 독창성</a:t>
            </a:r>
            <a:endParaRPr lang="en-US" sz="2800" b="1" dirty="0"/>
          </a:p>
        </p:txBody>
      </p:sp>
      <p:sp>
        <p:nvSpPr>
          <p:cNvPr id="54" name="Object 54"/>
          <p:cNvSpPr txBox="1"/>
          <p:nvPr/>
        </p:nvSpPr>
        <p:spPr>
          <a:xfrm>
            <a:off x="4725738" y="6800766"/>
            <a:ext cx="64756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아이디어의 실현 가능성 및 완성도</a:t>
            </a:r>
            <a:endParaRPr lang="en-US" sz="1600" b="1" dirty="0"/>
          </a:p>
        </p:txBody>
      </p:sp>
      <p:sp>
        <p:nvSpPr>
          <p:cNvPr id="55" name="Object 55"/>
          <p:cNvSpPr txBox="1"/>
          <p:nvPr/>
        </p:nvSpPr>
        <p:spPr>
          <a:xfrm>
            <a:off x="4725738" y="8162594"/>
            <a:ext cx="6754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활용방안 및 기대효과</a:t>
            </a:r>
            <a:endParaRPr lang="en-US" sz="2800" b="1" dirty="0"/>
          </a:p>
        </p:txBody>
      </p:sp>
      <p:sp>
        <p:nvSpPr>
          <p:cNvPr id="2" name="Object 52">
            <a:extLst>
              <a:ext uri="{FF2B5EF4-FFF2-40B4-BE49-F238E27FC236}">
                <a16:creationId xmlns:a16="http://schemas.microsoft.com/office/drawing/2014/main" id="{A588F4D7-BB6D-A63F-F463-CF800F80DD19}"/>
              </a:ext>
            </a:extLst>
          </p:cNvPr>
          <p:cNvSpPr txBox="1"/>
          <p:nvPr/>
        </p:nvSpPr>
        <p:spPr>
          <a:xfrm>
            <a:off x="4725738" y="2720454"/>
            <a:ext cx="181390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요약</a:t>
            </a:r>
            <a:endParaRPr 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데이터 출처</a:t>
            </a:r>
            <a:endParaRPr lang="ko-KR" altLang="en-US" sz="32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662905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kosis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국가통계포털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행정구역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읍면동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_5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주민등록인구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ea"/>
                <a:hlinkClick r:id="rId5"/>
              </a:rPr>
              <a:t>https://kosis.kr/statHtml/statHtml.do?orgId=101&amp;tblId=DT_1B040A3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공공데이터포털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세종특별자치시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버스노선 및 버스정류장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u="sng" dirty="0">
                <a:solidFill>
                  <a:srgbClr val="000000"/>
                </a:solidFill>
                <a:latin typeface="+mn-ea"/>
                <a:hlinkClick r:id="rId5"/>
              </a:rPr>
              <a:t>https://www.data.go.kr/data/15114229/fileData.do</a:t>
            </a:r>
            <a:endParaRPr lang="en-US" altLang="ko-KR" sz="2400" u="sng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공공데이터포털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국토교통부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_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전국 버스정류장 위치정보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ea"/>
                <a:hlinkClick r:id="rId6"/>
              </a:rPr>
              <a:t>https://www.data.go.kr/data/15067528/fileData.do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0E1BF-D246-4D5A-0B1E-C3D88D0B9A40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189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765943" y="2165164"/>
            <a:ext cx="16607657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목표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시내버스를 사용하는 승객 편의성 개선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r>
              <a:rPr lang="en-US" sz="2800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경기도권 시내버스 </a:t>
            </a:r>
            <a:r>
              <a:rPr lang="ko-KR" altLang="en-US" sz="2800" b="1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앱을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벤치마킹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하여 시내버스 승차 시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편의성을 개선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sz="2800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승차 버튼 추가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하여 세종시의 승객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800" dirty="0" err="1">
                <a:solidFill>
                  <a:srgbClr val="000000"/>
                </a:solidFill>
                <a:latin typeface="+mn-ea"/>
              </a:rPr>
              <a:t>타지역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승객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관광객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교통 약자를 위한 편의성 개선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버스정보안내기에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CCTV,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비상벨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등을 모두 설치하여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관리용이성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유지보수성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보안성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향상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sz="2800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버스기사의 시야에 승객이 확보가 안되더라도 </a:t>
            </a:r>
            <a:r>
              <a:rPr lang="ko-KR" altLang="en-US" sz="2800" dirty="0" err="1">
                <a:solidFill>
                  <a:srgbClr val="000000"/>
                </a:solidFill>
                <a:latin typeface="+mn-ea"/>
              </a:rPr>
              <a:t>승차벨이나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승차버튼을 누를 시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외부 전광판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정차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안내문이 </a:t>
            </a:r>
            <a:r>
              <a:rPr lang="ko-KR" altLang="en-US" sz="2800" dirty="0" err="1">
                <a:solidFill>
                  <a:srgbClr val="000000"/>
                </a:solidFill>
                <a:latin typeface="+mn-ea"/>
              </a:rPr>
              <a:t>표시되서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정차가 가능하도록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외부 전광판 설치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000000"/>
                </a:solidFill>
                <a:latin typeface="+mn-ea"/>
              </a:rPr>
              <a:t>무정차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 방지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sz="2800" dirty="0">
                <a:solidFill>
                  <a:srgbClr val="000000"/>
                </a:solidFill>
                <a:latin typeface="+mn-ea"/>
              </a:rPr>
              <a:t>(5).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늦은 밤 시야 확보가 어려울 경우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승객이 넘어지지 않도록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출입구에 라이트 설치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sz="2800" dirty="0">
                <a:solidFill>
                  <a:srgbClr val="000000"/>
                </a:solidFill>
                <a:latin typeface="+mn-ea"/>
              </a:rPr>
              <a:t>(6).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데이터 분석을 통한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인구 밀집 지역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노인 거주 비율이 높은 지역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에 한하여 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(2).~(4).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번의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시범적 도입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및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우선 지역 적용을 제안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(7).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예산 절감을 위한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광고 삽입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제안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6444" y="800532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1.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요약</a:t>
            </a:r>
            <a:endParaRPr 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9D396-5188-6F9D-DEF0-21DAB82C4429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735464" y="1700153"/>
            <a:ext cx="11993615" cy="79714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버스 배차 간격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신도시 특성상 미개발구역이 많은데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시외권으로 갈수록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 배차 간격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증가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버스 </a:t>
            </a:r>
            <a:r>
              <a:rPr lang="ko-KR" altLang="en-US" sz="2800" b="1" dirty="0" err="1">
                <a:solidFill>
                  <a:srgbClr val="000000"/>
                </a:solidFill>
                <a:latin typeface="+mn-ea"/>
              </a:rPr>
              <a:t>무정차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승차 의사 표시를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안하거나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버스 기사의 시야에 승객이 확보되지 않으면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정류장에 승객이 서있어도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버스가 정차하지 않는 경우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많음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교통사고 위험성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다른 노선 버스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출퇴근용 버스 등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시야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여러 요인들로 인해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방해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받아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도로변에서 버스 승차 의사를 표시하거나 버스를 놓치지 않으려고 뛰어가는 경우 등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무리한 행위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는 교통사고의 위험성 증가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편의성 향상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 승객들의 만족도와 편의성 향상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(5).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이미 증명된 시스템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해당 아이디어 중 일부분은 이미 증명된 시스템을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벤치마킹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함으로 위험부담이 적으며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예산 최적화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(6).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안정성 및 보안성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버스정류장 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CCTV,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비상벨을 설치하여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범죄 예방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위한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보안성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 버스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출입시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안정성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확보 필요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6444" y="800532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아이디어 기획 배경 및 필요성</a:t>
            </a:r>
            <a:endParaRPr lang="en-US" dirty="0"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62E9231-1DD7-4579-62E8-E555C89E5169}"/>
              </a:ext>
            </a:extLst>
          </p:cNvPr>
          <p:cNvSpPr/>
          <p:nvPr/>
        </p:nvSpPr>
        <p:spPr>
          <a:xfrm>
            <a:off x="13338679" y="3848100"/>
            <a:ext cx="3124200" cy="3048000"/>
          </a:xfrm>
          <a:prstGeom prst="round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3B7848C-89C3-AE50-6821-2D4186347BA4}"/>
              </a:ext>
            </a:extLst>
          </p:cNvPr>
          <p:cNvSpPr/>
          <p:nvPr/>
        </p:nvSpPr>
        <p:spPr>
          <a:xfrm>
            <a:off x="16462879" y="4533900"/>
            <a:ext cx="3048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62EC903-6B71-8691-4EB7-85C1917D2A3A}"/>
              </a:ext>
            </a:extLst>
          </p:cNvPr>
          <p:cNvSpPr/>
          <p:nvPr/>
        </p:nvSpPr>
        <p:spPr>
          <a:xfrm>
            <a:off x="13033879" y="4533900"/>
            <a:ext cx="3048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D01BFFA-7339-B542-6B0E-D94FF77B2331}"/>
              </a:ext>
            </a:extLst>
          </p:cNvPr>
          <p:cNvSpPr/>
          <p:nvPr/>
        </p:nvSpPr>
        <p:spPr>
          <a:xfrm>
            <a:off x="13624429" y="4152900"/>
            <a:ext cx="2590800" cy="1524000"/>
          </a:xfrm>
          <a:prstGeom prst="round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20D6B40-D57D-4CE9-4539-53A2CF7ABC60}"/>
              </a:ext>
            </a:extLst>
          </p:cNvPr>
          <p:cNvSpPr/>
          <p:nvPr/>
        </p:nvSpPr>
        <p:spPr>
          <a:xfrm>
            <a:off x="13624429" y="5981700"/>
            <a:ext cx="4191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B56F51-0A92-8F04-83B7-258C169D659B}"/>
              </a:ext>
            </a:extLst>
          </p:cNvPr>
          <p:cNvSpPr/>
          <p:nvPr/>
        </p:nvSpPr>
        <p:spPr>
          <a:xfrm>
            <a:off x="14481679" y="6438900"/>
            <a:ext cx="876300" cy="2286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1A850C-4D01-EA39-8D00-A1462BC2AFC6}"/>
              </a:ext>
            </a:extLst>
          </p:cNvPr>
          <p:cNvSpPr/>
          <p:nvPr/>
        </p:nvSpPr>
        <p:spPr>
          <a:xfrm>
            <a:off x="15796129" y="5981700"/>
            <a:ext cx="4191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1C7734-3BCE-2B1D-788B-3C11B85BDB11}"/>
              </a:ext>
            </a:extLst>
          </p:cNvPr>
          <p:cNvSpPr/>
          <p:nvPr/>
        </p:nvSpPr>
        <p:spPr>
          <a:xfrm>
            <a:off x="13719679" y="6896100"/>
            <a:ext cx="4191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C3A01B4-85A0-8C0A-FF4D-497AB9DC08C8}"/>
              </a:ext>
            </a:extLst>
          </p:cNvPr>
          <p:cNvSpPr/>
          <p:nvPr/>
        </p:nvSpPr>
        <p:spPr>
          <a:xfrm>
            <a:off x="15700879" y="6896100"/>
            <a:ext cx="4191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684E46B-B95E-76FB-072F-1F2A1AD02DE0}"/>
              </a:ext>
            </a:extLst>
          </p:cNvPr>
          <p:cNvSpPr/>
          <p:nvPr/>
        </p:nvSpPr>
        <p:spPr>
          <a:xfrm>
            <a:off x="13719679" y="4229100"/>
            <a:ext cx="24003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700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A5908EB-2B2B-E095-0972-86508495F9FE}"/>
              </a:ext>
            </a:extLst>
          </p:cNvPr>
          <p:cNvSpPr/>
          <p:nvPr/>
        </p:nvSpPr>
        <p:spPr>
          <a:xfrm>
            <a:off x="13841599" y="4457700"/>
            <a:ext cx="3124200" cy="3048000"/>
          </a:xfrm>
          <a:prstGeom prst="round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C87BABF-81E6-DCB2-559E-88CB6FB66DC4}"/>
              </a:ext>
            </a:extLst>
          </p:cNvPr>
          <p:cNvSpPr/>
          <p:nvPr/>
        </p:nvSpPr>
        <p:spPr>
          <a:xfrm>
            <a:off x="16965799" y="5143500"/>
            <a:ext cx="3048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DD544D-EBE5-EF37-7E05-7D0493F907B2}"/>
              </a:ext>
            </a:extLst>
          </p:cNvPr>
          <p:cNvSpPr/>
          <p:nvPr/>
        </p:nvSpPr>
        <p:spPr>
          <a:xfrm>
            <a:off x="13536799" y="5143500"/>
            <a:ext cx="3048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E1F5C7D-EBFE-32F7-CC1F-BD2A2F2F7444}"/>
              </a:ext>
            </a:extLst>
          </p:cNvPr>
          <p:cNvSpPr/>
          <p:nvPr/>
        </p:nvSpPr>
        <p:spPr>
          <a:xfrm>
            <a:off x="14127349" y="4762500"/>
            <a:ext cx="2590800" cy="1524000"/>
          </a:xfrm>
          <a:prstGeom prst="round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879C234-D828-7ECC-C05A-75E17A48FE83}"/>
              </a:ext>
            </a:extLst>
          </p:cNvPr>
          <p:cNvSpPr/>
          <p:nvPr/>
        </p:nvSpPr>
        <p:spPr>
          <a:xfrm>
            <a:off x="14127349" y="6591300"/>
            <a:ext cx="4191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3777AB-63FD-7DCE-6CDD-CBF22E5B72A3}"/>
              </a:ext>
            </a:extLst>
          </p:cNvPr>
          <p:cNvSpPr/>
          <p:nvPr/>
        </p:nvSpPr>
        <p:spPr>
          <a:xfrm>
            <a:off x="14984599" y="7048500"/>
            <a:ext cx="876300" cy="2286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36241B9-88CF-1822-50AC-FC0DC623D251}"/>
              </a:ext>
            </a:extLst>
          </p:cNvPr>
          <p:cNvSpPr/>
          <p:nvPr/>
        </p:nvSpPr>
        <p:spPr>
          <a:xfrm>
            <a:off x="16299049" y="6591300"/>
            <a:ext cx="4191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159B06A-05A7-D06D-2D00-87CADDFCED4E}"/>
              </a:ext>
            </a:extLst>
          </p:cNvPr>
          <p:cNvSpPr/>
          <p:nvPr/>
        </p:nvSpPr>
        <p:spPr>
          <a:xfrm>
            <a:off x="14222599" y="7505700"/>
            <a:ext cx="4191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B0C9DB4-0DD6-1774-D76B-4755F5BDA67E}"/>
              </a:ext>
            </a:extLst>
          </p:cNvPr>
          <p:cNvSpPr/>
          <p:nvPr/>
        </p:nvSpPr>
        <p:spPr>
          <a:xfrm>
            <a:off x="16203799" y="7505700"/>
            <a:ext cx="4191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8E3EFD-4BC0-C2A0-BEB8-E0D7E3104272}"/>
              </a:ext>
            </a:extLst>
          </p:cNvPr>
          <p:cNvSpPr/>
          <p:nvPr/>
        </p:nvSpPr>
        <p:spPr>
          <a:xfrm>
            <a:off x="14222599" y="4838700"/>
            <a:ext cx="24003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600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AE212D2-71B0-2B11-6CB1-0E86F936E26D}"/>
              </a:ext>
            </a:extLst>
          </p:cNvPr>
          <p:cNvSpPr/>
          <p:nvPr/>
        </p:nvSpPr>
        <p:spPr>
          <a:xfrm>
            <a:off x="14291179" y="5097780"/>
            <a:ext cx="3124200" cy="3048000"/>
          </a:xfrm>
          <a:prstGeom prst="round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CE046FC-CBB3-748B-D0A3-64E3DA46A4AB}"/>
              </a:ext>
            </a:extLst>
          </p:cNvPr>
          <p:cNvSpPr/>
          <p:nvPr/>
        </p:nvSpPr>
        <p:spPr>
          <a:xfrm>
            <a:off x="17415379" y="5783580"/>
            <a:ext cx="3048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73635DF-A55C-742B-AA86-13D41F0FBF7F}"/>
              </a:ext>
            </a:extLst>
          </p:cNvPr>
          <p:cNvSpPr/>
          <p:nvPr/>
        </p:nvSpPr>
        <p:spPr>
          <a:xfrm>
            <a:off x="13986379" y="5783580"/>
            <a:ext cx="3048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4F3BF18-2EC7-6589-094F-448900B30804}"/>
              </a:ext>
            </a:extLst>
          </p:cNvPr>
          <p:cNvSpPr/>
          <p:nvPr/>
        </p:nvSpPr>
        <p:spPr>
          <a:xfrm>
            <a:off x="14576929" y="5402580"/>
            <a:ext cx="2590800" cy="1524000"/>
          </a:xfrm>
          <a:prstGeom prst="round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9E8E862-CE99-91BC-743B-43B60D2F8B36}"/>
              </a:ext>
            </a:extLst>
          </p:cNvPr>
          <p:cNvSpPr/>
          <p:nvPr/>
        </p:nvSpPr>
        <p:spPr>
          <a:xfrm>
            <a:off x="14576929" y="7231380"/>
            <a:ext cx="4191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E10743-B7B5-7D23-C140-4F57DCC545CB}"/>
              </a:ext>
            </a:extLst>
          </p:cNvPr>
          <p:cNvSpPr/>
          <p:nvPr/>
        </p:nvSpPr>
        <p:spPr>
          <a:xfrm>
            <a:off x="15434179" y="7688580"/>
            <a:ext cx="876300" cy="2286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타원 959">
            <a:extLst>
              <a:ext uri="{FF2B5EF4-FFF2-40B4-BE49-F238E27FC236}">
                <a16:creationId xmlns:a16="http://schemas.microsoft.com/office/drawing/2014/main" id="{7AEE7905-9727-5D7B-3BB4-B74393469FC1}"/>
              </a:ext>
            </a:extLst>
          </p:cNvPr>
          <p:cNvSpPr/>
          <p:nvPr/>
        </p:nvSpPr>
        <p:spPr>
          <a:xfrm>
            <a:off x="16748629" y="7231380"/>
            <a:ext cx="419100" cy="4572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1" name="사각형: 둥근 모서리 960">
            <a:extLst>
              <a:ext uri="{FF2B5EF4-FFF2-40B4-BE49-F238E27FC236}">
                <a16:creationId xmlns:a16="http://schemas.microsoft.com/office/drawing/2014/main" id="{51EB8ADC-A70E-A04B-3B36-CA03A1639148}"/>
              </a:ext>
            </a:extLst>
          </p:cNvPr>
          <p:cNvSpPr/>
          <p:nvPr/>
        </p:nvSpPr>
        <p:spPr>
          <a:xfrm>
            <a:off x="14672179" y="8145780"/>
            <a:ext cx="4191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2" name="사각형: 둥근 모서리 961">
            <a:extLst>
              <a:ext uri="{FF2B5EF4-FFF2-40B4-BE49-F238E27FC236}">
                <a16:creationId xmlns:a16="http://schemas.microsoft.com/office/drawing/2014/main" id="{D1CC650A-37D7-5B9D-659C-2E069F72A8CD}"/>
              </a:ext>
            </a:extLst>
          </p:cNvPr>
          <p:cNvSpPr/>
          <p:nvPr/>
        </p:nvSpPr>
        <p:spPr>
          <a:xfrm>
            <a:off x="16653379" y="8145780"/>
            <a:ext cx="419100" cy="6096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FD14D1D9-4059-2B6E-900D-4EAA5BBB2A7B}"/>
              </a:ext>
            </a:extLst>
          </p:cNvPr>
          <p:cNvSpPr/>
          <p:nvPr/>
        </p:nvSpPr>
        <p:spPr>
          <a:xfrm>
            <a:off x="14672179" y="5478780"/>
            <a:ext cx="24003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  00</a:t>
            </a:r>
            <a:r>
              <a:rPr lang="ko-KR" altLang="en-US" sz="2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기업 출퇴근 버스</a:t>
            </a:r>
            <a:endParaRPr lang="en-US" altLang="ko-KR" sz="2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1CFF394D-30EC-CECA-564A-3ECBF8EBCB23}"/>
              </a:ext>
            </a:extLst>
          </p:cNvPr>
          <p:cNvSpPr/>
          <p:nvPr/>
        </p:nvSpPr>
        <p:spPr>
          <a:xfrm>
            <a:off x="12729079" y="3467100"/>
            <a:ext cx="5339715" cy="5715000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B9AFB02B-B626-5319-545D-437CE296EDD7}"/>
              </a:ext>
            </a:extLst>
          </p:cNvPr>
          <p:cNvSpPr/>
          <p:nvPr/>
        </p:nvSpPr>
        <p:spPr>
          <a:xfrm>
            <a:off x="12729078" y="2567940"/>
            <a:ext cx="5339715" cy="716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시야 방해 예시</a:t>
            </a:r>
          </a:p>
        </p:txBody>
      </p:sp>
      <p:pic>
        <p:nvPicPr>
          <p:cNvPr id="6" name="그래픽 5" descr="실행 윤곽선">
            <a:extLst>
              <a:ext uri="{FF2B5EF4-FFF2-40B4-BE49-F238E27FC236}">
                <a16:creationId xmlns:a16="http://schemas.microsoft.com/office/drawing/2014/main" id="{B3CB336D-CB2C-978F-B45F-E2F591FB2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39084" y="7331156"/>
            <a:ext cx="1772570" cy="17725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7E152-A22B-8885-BB84-A75458CE7719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59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744544" y="1288280"/>
            <a:ext cx="14777267" cy="7602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서비스 도입 아이디어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endParaRPr lang="en-US" sz="1600" dirty="0">
              <a:solidFill>
                <a:srgbClr val="000000"/>
              </a:solidFill>
              <a:latin typeface="+mn-ea"/>
            </a:endParaRPr>
          </a:p>
          <a:p>
            <a:r>
              <a:rPr lang="en-US" sz="2800" dirty="0">
                <a:solidFill>
                  <a:srgbClr val="000000"/>
                </a:solidFill>
                <a:latin typeface="+mn-ea"/>
              </a:rPr>
              <a:t>(1). '</a:t>
            </a:r>
            <a:r>
              <a:rPr lang="ko-KR" altLang="en-US" sz="2800" b="1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앱 도입 및 단순화</a:t>
            </a:r>
            <a:endParaRPr lang="en-US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(BIT) 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승차 버튼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추가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(BIT) 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기기 업그레이드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및 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승차 버튼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도입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정류장 외부 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'LED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전광판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설치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(5).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시내버스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800" dirty="0" err="1">
                <a:solidFill>
                  <a:srgbClr val="000000"/>
                </a:solidFill>
                <a:latin typeface="+mn-ea"/>
              </a:rPr>
              <a:t>저상버스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포함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) '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출입구 계단에 라이트</a:t>
            </a:r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 설치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예산 절감을 위한 단계적 또는 시범적 서비스 제안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데이터 분석을 통한 시스템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시범 적용 지역 또는 우선 적용 지역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제안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endParaRPr lang="en-US" altLang="ko-KR" sz="2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예산 문제 절감 </a:t>
            </a: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제안</a:t>
            </a:r>
            <a:endParaRPr lang="en-US" altLang="ko-KR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44544" y="26670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</a:t>
            </a:r>
            <a:endParaRPr 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394A20-E6AD-767C-180B-46BE3399ED16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733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                                 </a:t>
            </a:r>
            <a:r>
              <a:rPr lang="ko-KR" altLang="en-US" sz="32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서비스 도입 아이디어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1371255" cy="707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3200" b="1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 앱 도입 및 단순화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ko-KR" sz="1000" b="1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경기도권의 기존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앱 서비스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벤치마킹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이미 증명된 서비스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세종시 전지역에 도입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앱 단순화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단순 모드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의 필요성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단순화의 목적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누구나 쉽게 사용 가능해야 하며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앱 개발의 목적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충실해야 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단순화가 필요한 이유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부가기능을 추가할수록 앱 사용성이 어려워지고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개발비 및 유지보수비 상승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앱의 개발 취지에 어긋남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스마트폰 사용이 어렵고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작은 글씨가 잘 안보이는 노인을 위한 해결 방안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앱 실행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GPS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통하여 주변 버스정류장에서만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사용이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정류장 또는 버스번호 검색 시스템 도입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algn="just"/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승차 버튼을 누르면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 기사에게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'00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정류장에 승차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한다는 알림 메시지와 음성 전송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CC29BD4-3C22-AC9A-5673-7859DCCA06AA}"/>
              </a:ext>
            </a:extLst>
          </p:cNvPr>
          <p:cNvSpPr/>
          <p:nvPr/>
        </p:nvSpPr>
        <p:spPr>
          <a:xfrm>
            <a:off x="12653765" y="1351389"/>
            <a:ext cx="4279643" cy="81534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5F0C7A-DD86-0568-0D87-8973BB110A0F}"/>
              </a:ext>
            </a:extLst>
          </p:cNvPr>
          <p:cNvSpPr/>
          <p:nvPr/>
        </p:nvSpPr>
        <p:spPr>
          <a:xfrm>
            <a:off x="12954000" y="2000749"/>
            <a:ext cx="3671705" cy="6818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EB1B4-A312-99F4-1763-DA50FEE53383}"/>
              </a:ext>
            </a:extLst>
          </p:cNvPr>
          <p:cNvSpPr txBox="1"/>
          <p:nvPr/>
        </p:nvSpPr>
        <p:spPr>
          <a:xfrm>
            <a:off x="12954000" y="7349103"/>
            <a:ext cx="3671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00 </a:t>
            </a:r>
            <a:r>
              <a:rPr lang="ko-KR" altLang="en-US" sz="2000" b="1" dirty="0"/>
              <a:t>정류장</a:t>
            </a:r>
            <a:endParaRPr lang="en-US" altLang="ko-KR" sz="2000" b="1" dirty="0"/>
          </a:p>
          <a:p>
            <a:r>
              <a:rPr lang="en-US" altLang="ko-KR" sz="2000" dirty="0"/>
              <a:t>7</a:t>
            </a:r>
            <a:r>
              <a:rPr lang="ko-KR" altLang="en-US" sz="2000" dirty="0"/>
              <a:t>번</a:t>
            </a:r>
            <a:r>
              <a:rPr lang="ko-KR" altLang="en-US" sz="2000" b="1" dirty="0"/>
              <a:t>                               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분 후 도착</a:t>
            </a:r>
            <a:endParaRPr lang="en-US" altLang="ko-KR" sz="20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4AFC6B-C151-A943-C50C-5FD76CFB9504}"/>
              </a:ext>
            </a:extLst>
          </p:cNvPr>
          <p:cNvSpPr/>
          <p:nvPr/>
        </p:nvSpPr>
        <p:spPr>
          <a:xfrm>
            <a:off x="12954000" y="8111103"/>
            <a:ext cx="3671705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승  차</a:t>
            </a:r>
          </a:p>
        </p:txBody>
      </p:sp>
      <p:pic>
        <p:nvPicPr>
          <p:cNvPr id="25" name="그림 2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0863AC-A6F8-43A6-97F4-BED5E4B0F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2000749"/>
            <a:ext cx="3671706" cy="52990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A1379-8B3F-4AC0-5964-2EE9C59B8ADA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095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                                 </a:t>
            </a:r>
            <a:r>
              <a:rPr lang="ko-KR" altLang="en-US" sz="32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서비스 도입 아이디어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4777267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(BIT)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승차 버튼 도입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스마트폰이 없는 승객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타지역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승객 및 관광객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교통약자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노인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어린이 포함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등을 위한 승차 버튼 도입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버스정보안내기 변경 사항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(BIT)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승차 버튼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(UI)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추가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승차벨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시스템을 버스정보안내기에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적용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승차 버튼을 누른 해당 노선의 버스가 해당 정류장 가까이 진입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음성 알림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DB5C7-C612-C9ED-5745-68F029FF5499}"/>
              </a:ext>
            </a:extLst>
          </p:cNvPr>
          <p:cNvSpPr txBox="1"/>
          <p:nvPr/>
        </p:nvSpPr>
        <p:spPr>
          <a:xfrm>
            <a:off x="3607701" y="4620218"/>
            <a:ext cx="25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EE1D7-7C27-2688-04A5-4D408FAA2EC3}"/>
              </a:ext>
            </a:extLst>
          </p:cNvPr>
          <p:cNvSpPr txBox="1"/>
          <p:nvPr/>
        </p:nvSpPr>
        <p:spPr>
          <a:xfrm>
            <a:off x="12302531" y="4620218"/>
            <a:ext cx="25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42007-B0C0-AC4D-42EB-8308BFF52988}"/>
              </a:ext>
            </a:extLst>
          </p:cNvPr>
          <p:cNvSpPr txBox="1"/>
          <p:nvPr/>
        </p:nvSpPr>
        <p:spPr>
          <a:xfrm>
            <a:off x="3471208" y="9650968"/>
            <a:ext cx="2803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기존 버스정보안내기</a:t>
            </a:r>
            <a:r>
              <a:rPr lang="en-US" altLang="ko-KR" dirty="0"/>
              <a:t>(BIT)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737933-1BC8-1D2C-6020-17D886C64477}"/>
              </a:ext>
            </a:extLst>
          </p:cNvPr>
          <p:cNvSpPr/>
          <p:nvPr/>
        </p:nvSpPr>
        <p:spPr>
          <a:xfrm>
            <a:off x="1439770" y="4811776"/>
            <a:ext cx="6866030" cy="459251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588507-FC94-CB0A-3F1A-D73075DB682D}"/>
              </a:ext>
            </a:extLst>
          </p:cNvPr>
          <p:cNvSpPr/>
          <p:nvPr/>
        </p:nvSpPr>
        <p:spPr>
          <a:xfrm>
            <a:off x="1439770" y="7328052"/>
            <a:ext cx="6866030" cy="228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24C9C8-BBE4-B129-C18C-17B63AF2DE68}"/>
              </a:ext>
            </a:extLst>
          </p:cNvPr>
          <p:cNvSpPr/>
          <p:nvPr/>
        </p:nvSpPr>
        <p:spPr>
          <a:xfrm>
            <a:off x="2053385" y="5701475"/>
            <a:ext cx="5638800" cy="37354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C31F7-37FE-B9C5-EE25-B149B8D7F9E0}"/>
              </a:ext>
            </a:extLst>
          </p:cNvPr>
          <p:cNvSpPr txBox="1"/>
          <p:nvPr/>
        </p:nvSpPr>
        <p:spPr>
          <a:xfrm>
            <a:off x="2296827" y="5817144"/>
            <a:ext cx="515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/>
              <a:t>버스 도착 안내</a:t>
            </a:r>
            <a:endParaRPr lang="en-US" altLang="ko-KR" sz="2800" b="1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93ACBC-6111-C78F-85C5-8D12F78F1574}"/>
              </a:ext>
            </a:extLst>
          </p:cNvPr>
          <p:cNvSpPr txBox="1"/>
          <p:nvPr/>
        </p:nvSpPr>
        <p:spPr>
          <a:xfrm>
            <a:off x="3607701" y="5025793"/>
            <a:ext cx="25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D3C619D-E7D8-9AE0-5613-EB81C4B05DBF}"/>
              </a:ext>
            </a:extLst>
          </p:cNvPr>
          <p:cNvSpPr/>
          <p:nvPr/>
        </p:nvSpPr>
        <p:spPr>
          <a:xfrm>
            <a:off x="10134600" y="4811776"/>
            <a:ext cx="6866030" cy="459251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52BD43-CFB4-D296-03BD-28EE675C3521}"/>
              </a:ext>
            </a:extLst>
          </p:cNvPr>
          <p:cNvSpPr/>
          <p:nvPr/>
        </p:nvSpPr>
        <p:spPr>
          <a:xfrm>
            <a:off x="10134600" y="7328052"/>
            <a:ext cx="6866030" cy="228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A0AF2B-C00A-EA37-84FE-23BE4A837595}"/>
              </a:ext>
            </a:extLst>
          </p:cNvPr>
          <p:cNvSpPr/>
          <p:nvPr/>
        </p:nvSpPr>
        <p:spPr>
          <a:xfrm>
            <a:off x="10748215" y="5701475"/>
            <a:ext cx="5638800" cy="37354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EE2E-2F1D-6B32-1665-F2947724627D}"/>
              </a:ext>
            </a:extLst>
          </p:cNvPr>
          <p:cNvSpPr txBox="1"/>
          <p:nvPr/>
        </p:nvSpPr>
        <p:spPr>
          <a:xfrm>
            <a:off x="10991657" y="5817144"/>
            <a:ext cx="515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/>
              <a:t>버스 도착 안내</a:t>
            </a:r>
            <a:endParaRPr lang="en-US" altLang="ko-KR" sz="2800" b="1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85DCF7-65B3-D1B3-A453-7621F2CC1C5E}"/>
              </a:ext>
            </a:extLst>
          </p:cNvPr>
          <p:cNvSpPr txBox="1"/>
          <p:nvPr/>
        </p:nvSpPr>
        <p:spPr>
          <a:xfrm>
            <a:off x="12302531" y="5025793"/>
            <a:ext cx="25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C23C1A-55E3-9AC7-2C96-C34666B9976E}"/>
              </a:ext>
            </a:extLst>
          </p:cNvPr>
          <p:cNvSpPr txBox="1"/>
          <p:nvPr/>
        </p:nvSpPr>
        <p:spPr>
          <a:xfrm>
            <a:off x="12166038" y="9650968"/>
            <a:ext cx="2803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신규 버스정보안내기</a:t>
            </a:r>
            <a:r>
              <a:rPr lang="en-US" altLang="ko-KR" dirty="0"/>
              <a:t>(BIT)</a:t>
            </a:r>
          </a:p>
        </p:txBody>
      </p:sp>
      <p:pic>
        <p:nvPicPr>
          <p:cNvPr id="42" name="그래픽 41" descr="오른쪽 화살표 윤곽선">
            <a:extLst>
              <a:ext uri="{FF2B5EF4-FFF2-40B4-BE49-F238E27FC236}">
                <a16:creationId xmlns:a16="http://schemas.microsoft.com/office/drawing/2014/main" id="{B3C5E28E-46C8-C5CC-AA41-CDAE3F24D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4332" y="6961752"/>
            <a:ext cx="914400" cy="9144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61158B-070C-A748-02BB-D69D9958C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64529"/>
              </p:ext>
            </p:extLst>
          </p:nvPr>
        </p:nvGraphicFramePr>
        <p:xfrm>
          <a:off x="2038315" y="6437168"/>
          <a:ext cx="56689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9645">
                  <a:extLst>
                    <a:ext uri="{9D8B030D-6E8A-4147-A177-3AD203B41FA5}">
                      <a16:colId xmlns:a16="http://schemas.microsoft.com/office/drawing/2014/main" val="4276070139"/>
                    </a:ext>
                  </a:extLst>
                </a:gridCol>
                <a:gridCol w="1889645">
                  <a:extLst>
                    <a:ext uri="{9D8B030D-6E8A-4147-A177-3AD203B41FA5}">
                      <a16:colId xmlns:a16="http://schemas.microsoft.com/office/drawing/2014/main" val="239804575"/>
                    </a:ext>
                  </a:extLst>
                </a:gridCol>
                <a:gridCol w="1889645">
                  <a:extLst>
                    <a:ext uri="{9D8B030D-6E8A-4147-A177-3AD203B41FA5}">
                      <a16:colId xmlns:a16="http://schemas.microsoft.com/office/drawing/2014/main" val="335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통과위치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5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사거리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21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아파트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05209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72EEBA7A-A04C-F09C-1CD9-63F99BF2E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04595"/>
              </p:ext>
            </p:extLst>
          </p:nvPr>
        </p:nvGraphicFramePr>
        <p:xfrm>
          <a:off x="10672527" y="6437168"/>
          <a:ext cx="57144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622">
                  <a:extLst>
                    <a:ext uri="{9D8B030D-6E8A-4147-A177-3AD203B41FA5}">
                      <a16:colId xmlns:a16="http://schemas.microsoft.com/office/drawing/2014/main" val="521392929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631620075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4143211222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2295573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통과위치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사거리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3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아파트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7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251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684F3F-E911-6C7B-D155-6623480C1C23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694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                                 </a:t>
            </a:r>
            <a:r>
              <a:rPr lang="ko-KR" altLang="en-US" sz="32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서비스 도입 아이디어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4777267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(BIT)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승차 버튼 도입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버스정보안내기에 승차 버튼 도입 시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이점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스마트폰 앱보다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직관적인 확인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승차 앱 존재를 모르는 승객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타지역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승객 및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관광객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스마트폰이 없거나 사용이 불편한 승객들의 만족도 및 편의성 향상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무정차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확률 감소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개발비 및 유지보수비 적음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DB5C7-C612-C9ED-5745-68F029FF5499}"/>
              </a:ext>
            </a:extLst>
          </p:cNvPr>
          <p:cNvSpPr txBox="1"/>
          <p:nvPr/>
        </p:nvSpPr>
        <p:spPr>
          <a:xfrm>
            <a:off x="3607701" y="4620218"/>
            <a:ext cx="25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EE1D7-7C27-2688-04A5-4D408FAA2EC3}"/>
              </a:ext>
            </a:extLst>
          </p:cNvPr>
          <p:cNvSpPr txBox="1"/>
          <p:nvPr/>
        </p:nvSpPr>
        <p:spPr>
          <a:xfrm>
            <a:off x="12302531" y="4620218"/>
            <a:ext cx="25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42007-B0C0-AC4D-42EB-8308BFF52988}"/>
              </a:ext>
            </a:extLst>
          </p:cNvPr>
          <p:cNvSpPr txBox="1"/>
          <p:nvPr/>
        </p:nvSpPr>
        <p:spPr>
          <a:xfrm>
            <a:off x="3471208" y="9650968"/>
            <a:ext cx="2803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기존 버스정보안내기</a:t>
            </a:r>
            <a:r>
              <a:rPr lang="en-US" altLang="ko-KR" dirty="0"/>
              <a:t>(BIT)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737933-1BC8-1D2C-6020-17D886C64477}"/>
              </a:ext>
            </a:extLst>
          </p:cNvPr>
          <p:cNvSpPr/>
          <p:nvPr/>
        </p:nvSpPr>
        <p:spPr>
          <a:xfrm>
            <a:off x="1439770" y="4811776"/>
            <a:ext cx="6866030" cy="459251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588507-FC94-CB0A-3F1A-D73075DB682D}"/>
              </a:ext>
            </a:extLst>
          </p:cNvPr>
          <p:cNvSpPr/>
          <p:nvPr/>
        </p:nvSpPr>
        <p:spPr>
          <a:xfrm>
            <a:off x="1439770" y="7328052"/>
            <a:ext cx="6866030" cy="228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24C9C8-BBE4-B129-C18C-17B63AF2DE68}"/>
              </a:ext>
            </a:extLst>
          </p:cNvPr>
          <p:cNvSpPr/>
          <p:nvPr/>
        </p:nvSpPr>
        <p:spPr>
          <a:xfrm>
            <a:off x="2053385" y="5701475"/>
            <a:ext cx="5638800" cy="37354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C31F7-37FE-B9C5-EE25-B149B8D7F9E0}"/>
              </a:ext>
            </a:extLst>
          </p:cNvPr>
          <p:cNvSpPr txBox="1"/>
          <p:nvPr/>
        </p:nvSpPr>
        <p:spPr>
          <a:xfrm>
            <a:off x="2296827" y="5817144"/>
            <a:ext cx="515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/>
              <a:t>버스 도착 안내</a:t>
            </a:r>
            <a:endParaRPr lang="en-US" altLang="ko-KR" sz="2800" b="1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93ACBC-6111-C78F-85C5-8D12F78F1574}"/>
              </a:ext>
            </a:extLst>
          </p:cNvPr>
          <p:cNvSpPr txBox="1"/>
          <p:nvPr/>
        </p:nvSpPr>
        <p:spPr>
          <a:xfrm>
            <a:off x="3607701" y="5025793"/>
            <a:ext cx="25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D3C619D-E7D8-9AE0-5613-EB81C4B05DBF}"/>
              </a:ext>
            </a:extLst>
          </p:cNvPr>
          <p:cNvSpPr/>
          <p:nvPr/>
        </p:nvSpPr>
        <p:spPr>
          <a:xfrm>
            <a:off x="10134600" y="4811776"/>
            <a:ext cx="6866030" cy="459251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52BD43-CFB4-D296-03BD-28EE675C3521}"/>
              </a:ext>
            </a:extLst>
          </p:cNvPr>
          <p:cNvSpPr/>
          <p:nvPr/>
        </p:nvSpPr>
        <p:spPr>
          <a:xfrm>
            <a:off x="10134600" y="7328052"/>
            <a:ext cx="6866030" cy="228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A0AF2B-C00A-EA37-84FE-23BE4A837595}"/>
              </a:ext>
            </a:extLst>
          </p:cNvPr>
          <p:cNvSpPr/>
          <p:nvPr/>
        </p:nvSpPr>
        <p:spPr>
          <a:xfrm>
            <a:off x="10748215" y="5701475"/>
            <a:ext cx="5638800" cy="37354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7EE2E-2F1D-6B32-1665-F2947724627D}"/>
              </a:ext>
            </a:extLst>
          </p:cNvPr>
          <p:cNvSpPr txBox="1"/>
          <p:nvPr/>
        </p:nvSpPr>
        <p:spPr>
          <a:xfrm>
            <a:off x="10991657" y="5817144"/>
            <a:ext cx="515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/>
              <a:t>버스 도착 안내</a:t>
            </a:r>
            <a:endParaRPr lang="en-US" altLang="ko-KR" sz="2800" b="1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85DCF7-65B3-D1B3-A453-7621F2CC1C5E}"/>
              </a:ext>
            </a:extLst>
          </p:cNvPr>
          <p:cNvSpPr txBox="1"/>
          <p:nvPr/>
        </p:nvSpPr>
        <p:spPr>
          <a:xfrm>
            <a:off x="12302531" y="5025793"/>
            <a:ext cx="2530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C23C1A-55E3-9AC7-2C96-C34666B9976E}"/>
              </a:ext>
            </a:extLst>
          </p:cNvPr>
          <p:cNvSpPr txBox="1"/>
          <p:nvPr/>
        </p:nvSpPr>
        <p:spPr>
          <a:xfrm>
            <a:off x="12166038" y="9650968"/>
            <a:ext cx="2803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신규 버스정보안내기</a:t>
            </a:r>
            <a:r>
              <a:rPr lang="en-US" altLang="ko-KR" dirty="0"/>
              <a:t>(BIT)</a:t>
            </a:r>
          </a:p>
        </p:txBody>
      </p:sp>
      <p:pic>
        <p:nvPicPr>
          <p:cNvPr id="42" name="그래픽 41" descr="오른쪽 화살표 윤곽선">
            <a:extLst>
              <a:ext uri="{FF2B5EF4-FFF2-40B4-BE49-F238E27FC236}">
                <a16:creationId xmlns:a16="http://schemas.microsoft.com/office/drawing/2014/main" id="{B3C5E28E-46C8-C5CC-AA41-CDAE3F24D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4332" y="6961752"/>
            <a:ext cx="914400" cy="9144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51D91D1-B62C-AF27-43A5-5BEFCA688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14070"/>
              </p:ext>
            </p:extLst>
          </p:nvPr>
        </p:nvGraphicFramePr>
        <p:xfrm>
          <a:off x="2038315" y="6437168"/>
          <a:ext cx="56689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9645">
                  <a:extLst>
                    <a:ext uri="{9D8B030D-6E8A-4147-A177-3AD203B41FA5}">
                      <a16:colId xmlns:a16="http://schemas.microsoft.com/office/drawing/2014/main" val="4276070139"/>
                    </a:ext>
                  </a:extLst>
                </a:gridCol>
                <a:gridCol w="1889645">
                  <a:extLst>
                    <a:ext uri="{9D8B030D-6E8A-4147-A177-3AD203B41FA5}">
                      <a16:colId xmlns:a16="http://schemas.microsoft.com/office/drawing/2014/main" val="239804575"/>
                    </a:ext>
                  </a:extLst>
                </a:gridCol>
                <a:gridCol w="1889645">
                  <a:extLst>
                    <a:ext uri="{9D8B030D-6E8A-4147-A177-3AD203B41FA5}">
                      <a16:colId xmlns:a16="http://schemas.microsoft.com/office/drawing/2014/main" val="335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통과위치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5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사거리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21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아파트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0520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84F9E99-2F51-E91A-D897-39245E62B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55340"/>
              </p:ext>
            </p:extLst>
          </p:nvPr>
        </p:nvGraphicFramePr>
        <p:xfrm>
          <a:off x="10672527" y="6437168"/>
          <a:ext cx="57144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622">
                  <a:extLst>
                    <a:ext uri="{9D8B030D-6E8A-4147-A177-3AD203B41FA5}">
                      <a16:colId xmlns:a16="http://schemas.microsoft.com/office/drawing/2014/main" val="521392929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631620075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4143211222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2295573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통과위치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사거리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3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아파트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7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r>
                        <a:rPr lang="ko-KR" altLang="en-US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251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0F42A1-1821-33F1-93E4-8DFCAC36B5CB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159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6">
            <a:extLst>
              <a:ext uri="{FF2B5EF4-FFF2-40B4-BE49-F238E27FC236}">
                <a16:creationId xmlns:a16="http://schemas.microsoft.com/office/drawing/2014/main" id="{F826982F-7E10-ACC5-24A7-07E4B3835D76}"/>
              </a:ext>
            </a:extLst>
          </p:cNvPr>
          <p:cNvSpPr txBox="1"/>
          <p:nvPr/>
        </p:nvSpPr>
        <p:spPr>
          <a:xfrm>
            <a:off x="744544" y="266700"/>
            <a:ext cx="17162456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기존 서비스와의 차별성 및 독창성                                 </a:t>
            </a:r>
            <a:r>
              <a:rPr lang="ko-KR" altLang="en-US" sz="32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서비스 도입 아이디어</a:t>
            </a:r>
          </a:p>
          <a:p>
            <a:endParaRPr lang="en-US" dirty="0">
              <a:latin typeface="+mn-ea"/>
            </a:endParaRPr>
          </a:p>
        </p:txBody>
      </p:sp>
      <p:sp>
        <p:nvSpPr>
          <p:cNvPr id="3" name="Object 75">
            <a:extLst>
              <a:ext uri="{FF2B5EF4-FFF2-40B4-BE49-F238E27FC236}">
                <a16:creationId xmlns:a16="http://schemas.microsoft.com/office/drawing/2014/main" id="{CAB850E3-1D3D-296F-19B6-9718CCA23F17}"/>
              </a:ext>
            </a:extLst>
          </p:cNvPr>
          <p:cNvSpPr txBox="1"/>
          <p:nvPr/>
        </p:nvSpPr>
        <p:spPr>
          <a:xfrm>
            <a:off x="744544" y="1288280"/>
            <a:ext cx="10885505" cy="575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(BIT)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기기 업그레이드 및 통합 시스템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승차버튼 도입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((2).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승차 버튼 도입과 같음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비상벨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카메라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cctv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버스정보안내기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에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통합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하여 설치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장점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CCTV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와 비상벨을 효율적으로 관리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긴급 상황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비상벨을 누르면 경찰서로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CCTV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바로 연결되어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범죄 예방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과 승객의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안정성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보안성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확보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단점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버스정보안내기의 설계 및 제작 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개발 비용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버스정보안내기 재설치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비용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기존 버스정보안내기보다 유지보수비 및 인건비 증가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D320799-8972-8479-A9AD-4A247274C6C8}"/>
              </a:ext>
            </a:extLst>
          </p:cNvPr>
          <p:cNvSpPr/>
          <p:nvPr/>
        </p:nvSpPr>
        <p:spPr>
          <a:xfrm>
            <a:off x="11810049" y="1866900"/>
            <a:ext cx="4279643" cy="81534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AA7A9D-899F-A3B1-534C-2744349CEF8F}"/>
              </a:ext>
            </a:extLst>
          </p:cNvPr>
          <p:cNvSpPr/>
          <p:nvPr/>
        </p:nvSpPr>
        <p:spPr>
          <a:xfrm>
            <a:off x="11810049" y="7734300"/>
            <a:ext cx="4279643" cy="2286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40EC19-47C7-D65D-2D95-74870AFFB9B3}"/>
              </a:ext>
            </a:extLst>
          </p:cNvPr>
          <p:cNvSpPr/>
          <p:nvPr/>
        </p:nvSpPr>
        <p:spPr>
          <a:xfrm>
            <a:off x="12110284" y="2516260"/>
            <a:ext cx="3671705" cy="27720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6103D-2F9B-7DF2-B46C-283F98EC8B27}"/>
              </a:ext>
            </a:extLst>
          </p:cNvPr>
          <p:cNvSpPr txBox="1"/>
          <p:nvPr/>
        </p:nvSpPr>
        <p:spPr>
          <a:xfrm>
            <a:off x="12681054" y="1987000"/>
            <a:ext cx="253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버스정보안내기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50D6C4-875E-286A-C46A-75EE7FC68EBF}"/>
              </a:ext>
            </a:extLst>
          </p:cNvPr>
          <p:cNvSpPr txBox="1"/>
          <p:nvPr/>
        </p:nvSpPr>
        <p:spPr>
          <a:xfrm>
            <a:off x="12092142" y="2526849"/>
            <a:ext cx="370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u="sng" dirty="0"/>
              <a:t>버스 도착 안내</a:t>
            </a:r>
            <a:endParaRPr lang="en-US" altLang="ko-KR" sz="2000" b="1" u="sng" dirty="0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3737FA69-37B6-752D-70E5-8195DCC23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50538"/>
              </p:ext>
            </p:extLst>
          </p:nvPr>
        </p:nvGraphicFramePr>
        <p:xfrm>
          <a:off x="12092141" y="3160590"/>
          <a:ext cx="37079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997">
                  <a:extLst>
                    <a:ext uri="{9D8B030D-6E8A-4147-A177-3AD203B41FA5}">
                      <a16:colId xmlns:a16="http://schemas.microsoft.com/office/drawing/2014/main" val="521392929"/>
                    </a:ext>
                  </a:extLst>
                </a:gridCol>
                <a:gridCol w="926997">
                  <a:extLst>
                    <a:ext uri="{9D8B030D-6E8A-4147-A177-3AD203B41FA5}">
                      <a16:colId xmlns:a16="http://schemas.microsoft.com/office/drawing/2014/main" val="631620075"/>
                    </a:ext>
                  </a:extLst>
                </a:gridCol>
                <a:gridCol w="926997">
                  <a:extLst>
                    <a:ext uri="{9D8B030D-6E8A-4147-A177-3AD203B41FA5}">
                      <a16:colId xmlns:a16="http://schemas.microsoft.com/office/drawing/2014/main" val="4143211222"/>
                    </a:ext>
                  </a:extLst>
                </a:gridCol>
                <a:gridCol w="926997">
                  <a:extLst>
                    <a:ext uri="{9D8B030D-6E8A-4147-A177-3AD203B41FA5}">
                      <a16:colId xmlns:a16="http://schemas.microsoft.com/office/drawing/2014/main" val="2295573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통과위치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예상시간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1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</a:t>
                      </a:r>
                      <a:r>
                        <a:rPr lang="ko-KR" altLang="en-US" sz="1400" dirty="0"/>
                        <a:t>사거리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3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</a:t>
                      </a:r>
                      <a:r>
                        <a:rPr lang="ko-KR" altLang="en-US" sz="1400" dirty="0"/>
                        <a:t>아파트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r>
                        <a:rPr lang="ko-KR" altLang="en-US" sz="1400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7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승차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25108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BAC1D561-C167-E2B4-E551-022939F69536}"/>
              </a:ext>
            </a:extLst>
          </p:cNvPr>
          <p:cNvSpPr>
            <a:spLocks noChangeAspect="1"/>
          </p:cNvSpPr>
          <p:nvPr/>
        </p:nvSpPr>
        <p:spPr>
          <a:xfrm>
            <a:off x="15031221" y="2009943"/>
            <a:ext cx="360000" cy="360000"/>
          </a:xfrm>
          <a:prstGeom prst="ellipse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7AD009F-22A1-352B-7FDD-CFC8A41DD00D}"/>
              </a:ext>
            </a:extLst>
          </p:cNvPr>
          <p:cNvSpPr>
            <a:spLocks noChangeAspect="1"/>
          </p:cNvSpPr>
          <p:nvPr/>
        </p:nvSpPr>
        <p:spPr>
          <a:xfrm>
            <a:off x="15121221" y="2099943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968FAF6-FFF0-E3B5-B093-3FE6E3D75116}"/>
              </a:ext>
            </a:extLst>
          </p:cNvPr>
          <p:cNvSpPr>
            <a:spLocks noChangeAspect="1"/>
          </p:cNvSpPr>
          <p:nvPr/>
        </p:nvSpPr>
        <p:spPr>
          <a:xfrm>
            <a:off x="13426225" y="6433103"/>
            <a:ext cx="1176841" cy="1176841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399B4AC-9A1B-5BF5-D9CF-1B507A95890A}"/>
              </a:ext>
            </a:extLst>
          </p:cNvPr>
          <p:cNvSpPr>
            <a:spLocks noChangeAspect="1"/>
          </p:cNvSpPr>
          <p:nvPr/>
        </p:nvSpPr>
        <p:spPr>
          <a:xfrm>
            <a:off x="13524944" y="6531822"/>
            <a:ext cx="979401" cy="979401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F0164F4-8E5B-7D02-B5E5-73E678AA5EDC}"/>
              </a:ext>
            </a:extLst>
          </p:cNvPr>
          <p:cNvSpPr>
            <a:spLocks noChangeAspect="1"/>
          </p:cNvSpPr>
          <p:nvPr/>
        </p:nvSpPr>
        <p:spPr>
          <a:xfrm>
            <a:off x="13575092" y="6581970"/>
            <a:ext cx="879104" cy="87910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2410D0BD-DB80-2826-D26C-DC62E9E77288}"/>
              </a:ext>
            </a:extLst>
          </p:cNvPr>
          <p:cNvSpPr/>
          <p:nvPr/>
        </p:nvSpPr>
        <p:spPr>
          <a:xfrm>
            <a:off x="16179692" y="1028700"/>
            <a:ext cx="1828800" cy="838200"/>
          </a:xfrm>
          <a:prstGeom prst="wedgeRectCallout">
            <a:avLst>
              <a:gd name="adj1" fmla="val -92500"/>
              <a:gd name="adj2" fmla="val 752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  <a:r>
              <a:rPr lang="en-US" altLang="ko-KR" dirty="0"/>
              <a:t>(CCTV)</a:t>
            </a:r>
            <a:endParaRPr lang="ko-KR" altLang="en-US" dirty="0"/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C855531F-4D78-355A-A078-C9B5655F330F}"/>
              </a:ext>
            </a:extLst>
          </p:cNvPr>
          <p:cNvSpPr/>
          <p:nvPr/>
        </p:nvSpPr>
        <p:spPr>
          <a:xfrm>
            <a:off x="16219242" y="6531822"/>
            <a:ext cx="1828800" cy="838200"/>
          </a:xfrm>
          <a:prstGeom prst="wedgeRectCallout">
            <a:avLst>
              <a:gd name="adj1" fmla="val -135833"/>
              <a:gd name="adj2" fmla="val 6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비상벨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6DDBC-2074-7B7A-0DCC-E44BFA1ED5EB}"/>
              </a:ext>
            </a:extLst>
          </p:cNvPr>
          <p:cNvSpPr txBox="1"/>
          <p:nvPr/>
        </p:nvSpPr>
        <p:spPr>
          <a:xfrm>
            <a:off x="17144999" y="9663181"/>
            <a:ext cx="97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+mn-ea"/>
              </a:rPr>
              <a:t>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197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나눔스퀘어 Bold"/>
        <a:cs typeface=""/>
      </a:majorFont>
      <a:minorFont>
        <a:latin typeface="Calibri"/>
        <a:ea typeface="나눔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2055</Words>
  <Application>Microsoft Office PowerPoint</Application>
  <PresentationFormat>사용자 지정</PresentationFormat>
  <Paragraphs>482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NanumSquare Bold</vt:lpstr>
      <vt:lpstr>ONE Mobile OTF Bold</vt:lpstr>
      <vt:lpstr>ONE Mobile OTF Regular</vt:lpstr>
      <vt:lpstr>나눔고딕 Light</vt:lpstr>
      <vt:lpstr>나눔스퀘어 ExtraBold</vt:lpstr>
      <vt:lpstr>나눔스퀘어라운드 Regular</vt:lpstr>
      <vt:lpstr>나눔스퀘어라운드OTF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theswings500</cp:lastModifiedBy>
  <cp:revision>67</cp:revision>
  <dcterms:created xsi:type="dcterms:W3CDTF">2023-08-21T15:45:30Z</dcterms:created>
  <dcterms:modified xsi:type="dcterms:W3CDTF">2023-09-29T17:03:16Z</dcterms:modified>
</cp:coreProperties>
</file>