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0" r:id="rId8"/>
  </p:sldIdLst>
  <p:sldSz cx="12192000" cy="6858000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EA4"/>
    <a:srgbClr val="C9C1FB"/>
    <a:srgbClr val="130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29566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432291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31912" y="1785147"/>
            <a:ext cx="6333110" cy="413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-  Ministry of Corporate Affairs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- 25035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Sentiment Analysis of comments received through E-consultation module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__Coders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– Tarun S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C-16604</a:t>
            </a:r>
            <a:b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SSN College of Engineering, Chennai.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 </a:t>
            </a:r>
            <a:r>
              <a:rPr lang="en-US" dirty="0">
                <a:solidFill>
                  <a:srgbClr val="13075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- Miscellaneous</a:t>
            </a:r>
            <a:endParaRPr lang="en-US" dirty="0">
              <a:solidFill>
                <a:srgbClr val="1307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019E6-AFB1-FFD0-8455-D7221247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1"/>
          <a:stretch>
            <a:fillRect/>
          </a:stretch>
        </p:blipFill>
        <p:spPr>
          <a:xfrm>
            <a:off x="1335696" y="73152"/>
            <a:ext cx="4049912" cy="1997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8011" y="117987"/>
            <a:ext cx="4068686" cy="63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28011" y="866946"/>
            <a:ext cx="5294965" cy="5634438"/>
          </a:xfrm>
          <a:custGeom>
            <a:avLst/>
            <a:gdLst>
              <a:gd name="connsiteX0" fmla="*/ 0 w 5294965"/>
              <a:gd name="connsiteY0" fmla="*/ 0 h 5634438"/>
              <a:gd name="connsiteX1" fmla="*/ 641279 w 5294965"/>
              <a:gd name="connsiteY1" fmla="*/ 0 h 5634438"/>
              <a:gd name="connsiteX2" fmla="*/ 1282558 w 5294965"/>
              <a:gd name="connsiteY2" fmla="*/ 0 h 5634438"/>
              <a:gd name="connsiteX3" fmla="*/ 1976787 w 5294965"/>
              <a:gd name="connsiteY3" fmla="*/ 0 h 5634438"/>
              <a:gd name="connsiteX4" fmla="*/ 2618066 w 5294965"/>
              <a:gd name="connsiteY4" fmla="*/ 0 h 5634438"/>
              <a:gd name="connsiteX5" fmla="*/ 3047547 w 5294965"/>
              <a:gd name="connsiteY5" fmla="*/ 0 h 5634438"/>
              <a:gd name="connsiteX6" fmla="*/ 3582926 w 5294965"/>
              <a:gd name="connsiteY6" fmla="*/ 0 h 5634438"/>
              <a:gd name="connsiteX7" fmla="*/ 4118306 w 5294965"/>
              <a:gd name="connsiteY7" fmla="*/ 0 h 5634438"/>
              <a:gd name="connsiteX8" fmla="*/ 4706636 w 5294965"/>
              <a:gd name="connsiteY8" fmla="*/ 0 h 5634438"/>
              <a:gd name="connsiteX9" fmla="*/ 5294965 w 5294965"/>
              <a:gd name="connsiteY9" fmla="*/ 0 h 5634438"/>
              <a:gd name="connsiteX10" fmla="*/ 5294965 w 5294965"/>
              <a:gd name="connsiteY10" fmla="*/ 450755 h 5634438"/>
              <a:gd name="connsiteX11" fmla="*/ 5294965 w 5294965"/>
              <a:gd name="connsiteY11" fmla="*/ 957854 h 5634438"/>
              <a:gd name="connsiteX12" fmla="*/ 5294965 w 5294965"/>
              <a:gd name="connsiteY12" fmla="*/ 1577643 h 5634438"/>
              <a:gd name="connsiteX13" fmla="*/ 5294965 w 5294965"/>
              <a:gd name="connsiteY13" fmla="*/ 2197431 h 5634438"/>
              <a:gd name="connsiteX14" fmla="*/ 5294965 w 5294965"/>
              <a:gd name="connsiteY14" fmla="*/ 2817219 h 5634438"/>
              <a:gd name="connsiteX15" fmla="*/ 5294965 w 5294965"/>
              <a:gd name="connsiteY15" fmla="*/ 3493352 h 5634438"/>
              <a:gd name="connsiteX16" fmla="*/ 5294965 w 5294965"/>
              <a:gd name="connsiteY16" fmla="*/ 4056795 h 5634438"/>
              <a:gd name="connsiteX17" fmla="*/ 5294965 w 5294965"/>
              <a:gd name="connsiteY17" fmla="*/ 4451206 h 5634438"/>
              <a:gd name="connsiteX18" fmla="*/ 5294965 w 5294965"/>
              <a:gd name="connsiteY18" fmla="*/ 5127339 h 5634438"/>
              <a:gd name="connsiteX19" fmla="*/ 5294965 w 5294965"/>
              <a:gd name="connsiteY19" fmla="*/ 5634438 h 5634438"/>
              <a:gd name="connsiteX20" fmla="*/ 4600736 w 5294965"/>
              <a:gd name="connsiteY20" fmla="*/ 5634438 h 5634438"/>
              <a:gd name="connsiteX21" fmla="*/ 4171256 w 5294965"/>
              <a:gd name="connsiteY21" fmla="*/ 5634438 h 5634438"/>
              <a:gd name="connsiteX22" fmla="*/ 3688826 w 5294965"/>
              <a:gd name="connsiteY22" fmla="*/ 5634438 h 5634438"/>
              <a:gd name="connsiteX23" fmla="*/ 3153446 w 5294965"/>
              <a:gd name="connsiteY23" fmla="*/ 5634438 h 5634438"/>
              <a:gd name="connsiteX24" fmla="*/ 2671016 w 5294965"/>
              <a:gd name="connsiteY24" fmla="*/ 5634438 h 5634438"/>
              <a:gd name="connsiteX25" fmla="*/ 2241535 w 5294965"/>
              <a:gd name="connsiteY25" fmla="*/ 5634438 h 5634438"/>
              <a:gd name="connsiteX26" fmla="*/ 1812055 w 5294965"/>
              <a:gd name="connsiteY26" fmla="*/ 5634438 h 5634438"/>
              <a:gd name="connsiteX27" fmla="*/ 1117826 w 5294965"/>
              <a:gd name="connsiteY27" fmla="*/ 5634438 h 5634438"/>
              <a:gd name="connsiteX28" fmla="*/ 0 w 5294965"/>
              <a:gd name="connsiteY28" fmla="*/ 5634438 h 5634438"/>
              <a:gd name="connsiteX29" fmla="*/ 0 w 5294965"/>
              <a:gd name="connsiteY29" fmla="*/ 4958305 h 5634438"/>
              <a:gd name="connsiteX30" fmla="*/ 0 w 5294965"/>
              <a:gd name="connsiteY30" fmla="*/ 4282173 h 5634438"/>
              <a:gd name="connsiteX31" fmla="*/ 0 w 5294965"/>
              <a:gd name="connsiteY31" fmla="*/ 3831418 h 5634438"/>
              <a:gd name="connsiteX32" fmla="*/ 0 w 5294965"/>
              <a:gd name="connsiteY32" fmla="*/ 3380663 h 5634438"/>
              <a:gd name="connsiteX33" fmla="*/ 0 w 5294965"/>
              <a:gd name="connsiteY33" fmla="*/ 2929908 h 5634438"/>
              <a:gd name="connsiteX34" fmla="*/ 0 w 5294965"/>
              <a:gd name="connsiteY34" fmla="*/ 2310120 h 5634438"/>
              <a:gd name="connsiteX35" fmla="*/ 0 w 5294965"/>
              <a:gd name="connsiteY35" fmla="*/ 1633987 h 5634438"/>
              <a:gd name="connsiteX36" fmla="*/ 0 w 5294965"/>
              <a:gd name="connsiteY36" fmla="*/ 1014199 h 5634438"/>
              <a:gd name="connsiteX37" fmla="*/ 0 w 5294965"/>
              <a:gd name="connsiteY37" fmla="*/ 563444 h 5634438"/>
              <a:gd name="connsiteX38" fmla="*/ 0 w 5294965"/>
              <a:gd name="connsiteY38" fmla="*/ 0 h 563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294965" h="5634438" fill="none" extrusionOk="0">
                <a:moveTo>
                  <a:pt x="0" y="0"/>
                </a:moveTo>
                <a:cubicBezTo>
                  <a:pt x="181075" y="-8200"/>
                  <a:pt x="485196" y="45926"/>
                  <a:pt x="641279" y="0"/>
                </a:cubicBezTo>
                <a:cubicBezTo>
                  <a:pt x="797362" y="-45926"/>
                  <a:pt x="1018350" y="74126"/>
                  <a:pt x="1282558" y="0"/>
                </a:cubicBezTo>
                <a:cubicBezTo>
                  <a:pt x="1546766" y="-74126"/>
                  <a:pt x="1720245" y="13297"/>
                  <a:pt x="1976787" y="0"/>
                </a:cubicBezTo>
                <a:cubicBezTo>
                  <a:pt x="2233329" y="-13297"/>
                  <a:pt x="2344743" y="22546"/>
                  <a:pt x="2618066" y="0"/>
                </a:cubicBezTo>
                <a:cubicBezTo>
                  <a:pt x="2891389" y="-22546"/>
                  <a:pt x="2879320" y="400"/>
                  <a:pt x="3047547" y="0"/>
                </a:cubicBezTo>
                <a:cubicBezTo>
                  <a:pt x="3215774" y="-400"/>
                  <a:pt x="3369582" y="2581"/>
                  <a:pt x="3582926" y="0"/>
                </a:cubicBezTo>
                <a:cubicBezTo>
                  <a:pt x="3796270" y="-2581"/>
                  <a:pt x="3864729" y="60858"/>
                  <a:pt x="4118306" y="0"/>
                </a:cubicBezTo>
                <a:cubicBezTo>
                  <a:pt x="4371883" y="-60858"/>
                  <a:pt x="4477660" y="19510"/>
                  <a:pt x="4706636" y="0"/>
                </a:cubicBezTo>
                <a:cubicBezTo>
                  <a:pt x="4935612" y="-19510"/>
                  <a:pt x="5116177" y="39878"/>
                  <a:pt x="5294965" y="0"/>
                </a:cubicBezTo>
                <a:cubicBezTo>
                  <a:pt x="5327350" y="154024"/>
                  <a:pt x="5255844" y="353450"/>
                  <a:pt x="5294965" y="450755"/>
                </a:cubicBezTo>
                <a:cubicBezTo>
                  <a:pt x="5334086" y="548060"/>
                  <a:pt x="5238608" y="740430"/>
                  <a:pt x="5294965" y="957854"/>
                </a:cubicBezTo>
                <a:cubicBezTo>
                  <a:pt x="5351322" y="1175278"/>
                  <a:pt x="5232586" y="1330526"/>
                  <a:pt x="5294965" y="1577643"/>
                </a:cubicBezTo>
                <a:cubicBezTo>
                  <a:pt x="5357344" y="1824760"/>
                  <a:pt x="5236669" y="1913845"/>
                  <a:pt x="5294965" y="2197431"/>
                </a:cubicBezTo>
                <a:cubicBezTo>
                  <a:pt x="5353261" y="2481017"/>
                  <a:pt x="5228296" y="2684422"/>
                  <a:pt x="5294965" y="2817219"/>
                </a:cubicBezTo>
                <a:cubicBezTo>
                  <a:pt x="5361634" y="2950016"/>
                  <a:pt x="5226167" y="3189408"/>
                  <a:pt x="5294965" y="3493352"/>
                </a:cubicBezTo>
                <a:cubicBezTo>
                  <a:pt x="5363763" y="3797296"/>
                  <a:pt x="5290977" y="3845931"/>
                  <a:pt x="5294965" y="4056795"/>
                </a:cubicBezTo>
                <a:cubicBezTo>
                  <a:pt x="5298953" y="4267659"/>
                  <a:pt x="5257174" y="4369535"/>
                  <a:pt x="5294965" y="4451206"/>
                </a:cubicBezTo>
                <a:cubicBezTo>
                  <a:pt x="5332756" y="4532877"/>
                  <a:pt x="5215491" y="4983451"/>
                  <a:pt x="5294965" y="5127339"/>
                </a:cubicBezTo>
                <a:cubicBezTo>
                  <a:pt x="5374439" y="5271227"/>
                  <a:pt x="5271689" y="5531100"/>
                  <a:pt x="5294965" y="5634438"/>
                </a:cubicBezTo>
                <a:cubicBezTo>
                  <a:pt x="4948672" y="5669220"/>
                  <a:pt x="4834414" y="5564389"/>
                  <a:pt x="4600736" y="5634438"/>
                </a:cubicBezTo>
                <a:cubicBezTo>
                  <a:pt x="4367058" y="5704487"/>
                  <a:pt x="4348770" y="5621885"/>
                  <a:pt x="4171256" y="5634438"/>
                </a:cubicBezTo>
                <a:cubicBezTo>
                  <a:pt x="3993742" y="5646991"/>
                  <a:pt x="3827428" y="5618209"/>
                  <a:pt x="3688826" y="5634438"/>
                </a:cubicBezTo>
                <a:cubicBezTo>
                  <a:pt x="3550224" y="5650667"/>
                  <a:pt x="3395691" y="5614552"/>
                  <a:pt x="3153446" y="5634438"/>
                </a:cubicBezTo>
                <a:cubicBezTo>
                  <a:pt x="2911201" y="5654324"/>
                  <a:pt x="2784570" y="5585999"/>
                  <a:pt x="2671016" y="5634438"/>
                </a:cubicBezTo>
                <a:cubicBezTo>
                  <a:pt x="2557462" y="5682877"/>
                  <a:pt x="2363529" y="5621882"/>
                  <a:pt x="2241535" y="5634438"/>
                </a:cubicBezTo>
                <a:cubicBezTo>
                  <a:pt x="2119541" y="5646994"/>
                  <a:pt x="1981549" y="5615549"/>
                  <a:pt x="1812055" y="5634438"/>
                </a:cubicBezTo>
                <a:cubicBezTo>
                  <a:pt x="1642561" y="5653327"/>
                  <a:pt x="1387618" y="5581974"/>
                  <a:pt x="1117826" y="5634438"/>
                </a:cubicBezTo>
                <a:cubicBezTo>
                  <a:pt x="848034" y="5686902"/>
                  <a:pt x="423789" y="5583468"/>
                  <a:pt x="0" y="5634438"/>
                </a:cubicBezTo>
                <a:cubicBezTo>
                  <a:pt x="-68452" y="5400311"/>
                  <a:pt x="79810" y="5126975"/>
                  <a:pt x="0" y="4958305"/>
                </a:cubicBezTo>
                <a:cubicBezTo>
                  <a:pt x="-79810" y="4789635"/>
                  <a:pt x="12982" y="4530394"/>
                  <a:pt x="0" y="4282173"/>
                </a:cubicBezTo>
                <a:cubicBezTo>
                  <a:pt x="-12982" y="4033952"/>
                  <a:pt x="12430" y="3949554"/>
                  <a:pt x="0" y="3831418"/>
                </a:cubicBezTo>
                <a:cubicBezTo>
                  <a:pt x="-12430" y="3713283"/>
                  <a:pt x="31909" y="3545858"/>
                  <a:pt x="0" y="3380663"/>
                </a:cubicBezTo>
                <a:cubicBezTo>
                  <a:pt x="-31909" y="3215468"/>
                  <a:pt x="13812" y="3021565"/>
                  <a:pt x="0" y="2929908"/>
                </a:cubicBezTo>
                <a:cubicBezTo>
                  <a:pt x="-13812" y="2838251"/>
                  <a:pt x="72316" y="2484699"/>
                  <a:pt x="0" y="2310120"/>
                </a:cubicBezTo>
                <a:cubicBezTo>
                  <a:pt x="-72316" y="2135541"/>
                  <a:pt x="1093" y="1780762"/>
                  <a:pt x="0" y="1633987"/>
                </a:cubicBezTo>
                <a:cubicBezTo>
                  <a:pt x="-1093" y="1487212"/>
                  <a:pt x="30312" y="1309017"/>
                  <a:pt x="0" y="1014199"/>
                </a:cubicBezTo>
                <a:cubicBezTo>
                  <a:pt x="-30312" y="719381"/>
                  <a:pt x="14559" y="752368"/>
                  <a:pt x="0" y="563444"/>
                </a:cubicBezTo>
                <a:cubicBezTo>
                  <a:pt x="-14559" y="374521"/>
                  <a:pt x="37587" y="207351"/>
                  <a:pt x="0" y="0"/>
                </a:cubicBezTo>
                <a:close/>
              </a:path>
              <a:path w="5294965" h="5634438" stroke="0" extrusionOk="0">
                <a:moveTo>
                  <a:pt x="0" y="0"/>
                </a:moveTo>
                <a:cubicBezTo>
                  <a:pt x="203936" y="-10376"/>
                  <a:pt x="373612" y="4754"/>
                  <a:pt x="535380" y="0"/>
                </a:cubicBezTo>
                <a:cubicBezTo>
                  <a:pt x="697148" y="-4754"/>
                  <a:pt x="979676" y="64577"/>
                  <a:pt x="1229609" y="0"/>
                </a:cubicBezTo>
                <a:cubicBezTo>
                  <a:pt x="1479542" y="-64577"/>
                  <a:pt x="1610239" y="61893"/>
                  <a:pt x="1764988" y="0"/>
                </a:cubicBezTo>
                <a:cubicBezTo>
                  <a:pt x="1919737" y="-61893"/>
                  <a:pt x="2206875" y="10978"/>
                  <a:pt x="2459217" y="0"/>
                </a:cubicBezTo>
                <a:cubicBezTo>
                  <a:pt x="2711559" y="-10978"/>
                  <a:pt x="2845012" y="42899"/>
                  <a:pt x="3047547" y="0"/>
                </a:cubicBezTo>
                <a:cubicBezTo>
                  <a:pt x="3250082" y="-42899"/>
                  <a:pt x="3318395" y="43168"/>
                  <a:pt x="3582926" y="0"/>
                </a:cubicBezTo>
                <a:cubicBezTo>
                  <a:pt x="3847457" y="-43168"/>
                  <a:pt x="4010877" y="10736"/>
                  <a:pt x="4277155" y="0"/>
                </a:cubicBezTo>
                <a:cubicBezTo>
                  <a:pt x="4543433" y="-10736"/>
                  <a:pt x="5082333" y="22285"/>
                  <a:pt x="5294965" y="0"/>
                </a:cubicBezTo>
                <a:cubicBezTo>
                  <a:pt x="5312295" y="167211"/>
                  <a:pt x="5241992" y="286481"/>
                  <a:pt x="5294965" y="450755"/>
                </a:cubicBezTo>
                <a:cubicBezTo>
                  <a:pt x="5347938" y="615029"/>
                  <a:pt x="5268115" y="780352"/>
                  <a:pt x="5294965" y="901510"/>
                </a:cubicBezTo>
                <a:cubicBezTo>
                  <a:pt x="5321815" y="1022669"/>
                  <a:pt x="5274423" y="1116122"/>
                  <a:pt x="5294965" y="1295921"/>
                </a:cubicBezTo>
                <a:cubicBezTo>
                  <a:pt x="5315507" y="1475720"/>
                  <a:pt x="5260931" y="1634256"/>
                  <a:pt x="5294965" y="1803020"/>
                </a:cubicBezTo>
                <a:cubicBezTo>
                  <a:pt x="5328999" y="1971784"/>
                  <a:pt x="5249502" y="2012885"/>
                  <a:pt x="5294965" y="2197431"/>
                </a:cubicBezTo>
                <a:cubicBezTo>
                  <a:pt x="5340428" y="2381977"/>
                  <a:pt x="5281095" y="2539269"/>
                  <a:pt x="5294965" y="2817219"/>
                </a:cubicBezTo>
                <a:cubicBezTo>
                  <a:pt x="5308835" y="3095169"/>
                  <a:pt x="5286226" y="3113712"/>
                  <a:pt x="5294965" y="3380663"/>
                </a:cubicBezTo>
                <a:cubicBezTo>
                  <a:pt x="5303704" y="3647614"/>
                  <a:pt x="5277815" y="3663220"/>
                  <a:pt x="5294965" y="3887762"/>
                </a:cubicBezTo>
                <a:cubicBezTo>
                  <a:pt x="5312115" y="4112304"/>
                  <a:pt x="5245519" y="4157193"/>
                  <a:pt x="5294965" y="4394862"/>
                </a:cubicBezTo>
                <a:cubicBezTo>
                  <a:pt x="5344411" y="4632531"/>
                  <a:pt x="5290495" y="4703866"/>
                  <a:pt x="5294965" y="4958305"/>
                </a:cubicBezTo>
                <a:cubicBezTo>
                  <a:pt x="5299435" y="5212744"/>
                  <a:pt x="5266384" y="5386450"/>
                  <a:pt x="5294965" y="5634438"/>
                </a:cubicBezTo>
                <a:cubicBezTo>
                  <a:pt x="5030048" y="5651727"/>
                  <a:pt x="4898022" y="5613142"/>
                  <a:pt x="4706636" y="5634438"/>
                </a:cubicBezTo>
                <a:cubicBezTo>
                  <a:pt x="4515250" y="5655734"/>
                  <a:pt x="4342306" y="5607273"/>
                  <a:pt x="4224205" y="5634438"/>
                </a:cubicBezTo>
                <a:cubicBezTo>
                  <a:pt x="4106104" y="5661603"/>
                  <a:pt x="3711697" y="5578971"/>
                  <a:pt x="3529977" y="5634438"/>
                </a:cubicBezTo>
                <a:cubicBezTo>
                  <a:pt x="3348257" y="5689905"/>
                  <a:pt x="3276011" y="5633081"/>
                  <a:pt x="3047547" y="5634438"/>
                </a:cubicBezTo>
                <a:cubicBezTo>
                  <a:pt x="2819083" y="5635795"/>
                  <a:pt x="2759608" y="5611565"/>
                  <a:pt x="2565116" y="5634438"/>
                </a:cubicBezTo>
                <a:cubicBezTo>
                  <a:pt x="2370624" y="5657311"/>
                  <a:pt x="2242518" y="5609564"/>
                  <a:pt x="2135636" y="5634438"/>
                </a:cubicBezTo>
                <a:cubicBezTo>
                  <a:pt x="2028754" y="5659312"/>
                  <a:pt x="1794536" y="5589123"/>
                  <a:pt x="1547306" y="5634438"/>
                </a:cubicBezTo>
                <a:cubicBezTo>
                  <a:pt x="1300076" y="5679753"/>
                  <a:pt x="1058902" y="5588104"/>
                  <a:pt x="853078" y="5634438"/>
                </a:cubicBezTo>
                <a:cubicBezTo>
                  <a:pt x="647254" y="5680772"/>
                  <a:pt x="174741" y="5550626"/>
                  <a:pt x="0" y="5634438"/>
                </a:cubicBezTo>
                <a:cubicBezTo>
                  <a:pt x="-3395" y="5482996"/>
                  <a:pt x="3745" y="5363462"/>
                  <a:pt x="0" y="5183683"/>
                </a:cubicBezTo>
                <a:cubicBezTo>
                  <a:pt x="-3745" y="5003905"/>
                  <a:pt x="21540" y="4747132"/>
                  <a:pt x="0" y="4620239"/>
                </a:cubicBezTo>
                <a:cubicBezTo>
                  <a:pt x="-21540" y="4493346"/>
                  <a:pt x="34299" y="4291472"/>
                  <a:pt x="0" y="4113140"/>
                </a:cubicBezTo>
                <a:cubicBezTo>
                  <a:pt x="-34299" y="3934808"/>
                  <a:pt x="30767" y="3708859"/>
                  <a:pt x="0" y="3437007"/>
                </a:cubicBezTo>
                <a:cubicBezTo>
                  <a:pt x="-30767" y="3165155"/>
                  <a:pt x="6969" y="3080133"/>
                  <a:pt x="0" y="2760875"/>
                </a:cubicBezTo>
                <a:cubicBezTo>
                  <a:pt x="-6969" y="2441617"/>
                  <a:pt x="38628" y="2482316"/>
                  <a:pt x="0" y="2253775"/>
                </a:cubicBezTo>
                <a:cubicBezTo>
                  <a:pt x="-38628" y="2025234"/>
                  <a:pt x="64054" y="1797979"/>
                  <a:pt x="0" y="1633987"/>
                </a:cubicBezTo>
                <a:cubicBezTo>
                  <a:pt x="-64054" y="1469995"/>
                  <a:pt x="566" y="1147762"/>
                  <a:pt x="0" y="957854"/>
                </a:cubicBezTo>
                <a:cubicBezTo>
                  <a:pt x="-566" y="767946"/>
                  <a:pt x="105555" y="202697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tint val="50000"/>
                  <a:satMod val="300000"/>
                  <a:alpha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256672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500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</a:t>
            </a:r>
            <a:r>
              <a:rPr lang="en-US" sz="1300" b="1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Times New Roman"/>
                <a:ea typeface="Franklin Gothic"/>
                <a:cs typeface="Franklin Gothic"/>
                <a:sym typeface="Franklin Gothic"/>
              </a:rPr>
              <a:t>    </a:t>
            </a:r>
            <a:r>
              <a:rPr lang="en-US" b="1" dirty="0">
                <a:solidFill>
                  <a:srgbClr val="00206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</a:effectLst>
                <a:latin typeface="Constantia" panose="02030602050306030303" pitchFamily="18" charset="0"/>
                <a:ea typeface="Franklin Gothic"/>
                <a:cs typeface="Franklin Gothic"/>
                <a:sym typeface="Franklin Gothic"/>
              </a:rPr>
              <a:t>IDEAS</a:t>
            </a:r>
            <a:endParaRPr lang="en-US" b="1" dirty="0">
              <a:solidFill>
                <a:srgbClr val="002060"/>
              </a:solidFill>
              <a:effectLst>
                <a:glow rad="101600">
                  <a:srgbClr val="A7EA52">
                    <a:lumMod val="60000"/>
                    <a:lumOff val="40000"/>
                    <a:alpha val="60000"/>
                  </a:srgbClr>
                </a:glow>
              </a:effectLst>
              <a:latin typeface="Constantia" panose="02030602050306030303" pitchFamily="18" charset="0"/>
            </a:endParaRP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sentiment analysis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stakeholder feedback received through the MCA e-Consultation module – covering both structured comments and suggestions.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Sentiment contrast analytics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sentiment of feedback across different draft legislations or provisions to identify supportive, neutral, and opposing views.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Disparity solution finder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areas of economic, social, or regulatory discontent and recommend focused improvements in draft legislations.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Time-tuned Sentiment Synopsis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how sentiments evolve during the open consultation period.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visualizations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dashboards with charts and graphs for policymakers to easily interpret stakeholder feedback.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Refined Sentiment Scoring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stakeholder type (individual, industry body, NGO, etc.) for weighted scoring to ensure balanced analysis.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Comment Translation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automatic translation of feedback (Hindi ↔ English and other regional languages) to support inclusive consultations.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Generation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frequently used terms in stakeholder feedback to quickly identify focus areas and concerns.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Generation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concise summaries of long stakeholder comments for quicker review.</a:t>
            </a:r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spcBef>
                <a:spcPts val="0"/>
              </a:spcBef>
              <a:buClr>
                <a:srgbClr val="000000"/>
              </a:buClr>
            </a:pPr>
            <a:endParaRPr lang="en-US" sz="105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5636088" y="3588497"/>
            <a:ext cx="6441837" cy="2848879"/>
          </a:xfrm>
          <a:custGeom>
            <a:avLst/>
            <a:gdLst>
              <a:gd name="connsiteX0" fmla="*/ 0 w 6441837"/>
              <a:gd name="connsiteY0" fmla="*/ 0 h 2848879"/>
              <a:gd name="connsiteX1" fmla="*/ 392366 w 6441837"/>
              <a:gd name="connsiteY1" fmla="*/ 0 h 2848879"/>
              <a:gd name="connsiteX2" fmla="*/ 784733 w 6441837"/>
              <a:gd name="connsiteY2" fmla="*/ 0 h 2848879"/>
              <a:gd name="connsiteX3" fmla="*/ 1177099 w 6441837"/>
              <a:gd name="connsiteY3" fmla="*/ 0 h 2848879"/>
              <a:gd name="connsiteX4" fmla="*/ 1569466 w 6441837"/>
              <a:gd name="connsiteY4" fmla="*/ 0 h 2848879"/>
              <a:gd name="connsiteX5" fmla="*/ 2155087 w 6441837"/>
              <a:gd name="connsiteY5" fmla="*/ 0 h 2848879"/>
              <a:gd name="connsiteX6" fmla="*/ 2869546 w 6441837"/>
              <a:gd name="connsiteY6" fmla="*/ 0 h 2848879"/>
              <a:gd name="connsiteX7" fmla="*/ 3519585 w 6441837"/>
              <a:gd name="connsiteY7" fmla="*/ 0 h 2848879"/>
              <a:gd name="connsiteX8" fmla="*/ 4105207 w 6441837"/>
              <a:gd name="connsiteY8" fmla="*/ 0 h 2848879"/>
              <a:gd name="connsiteX9" fmla="*/ 4690829 w 6441837"/>
              <a:gd name="connsiteY9" fmla="*/ 0 h 2848879"/>
              <a:gd name="connsiteX10" fmla="*/ 5276450 w 6441837"/>
              <a:gd name="connsiteY10" fmla="*/ 0 h 2848879"/>
              <a:gd name="connsiteX11" fmla="*/ 5668817 w 6441837"/>
              <a:gd name="connsiteY11" fmla="*/ 0 h 2848879"/>
              <a:gd name="connsiteX12" fmla="*/ 6441837 w 6441837"/>
              <a:gd name="connsiteY12" fmla="*/ 0 h 2848879"/>
              <a:gd name="connsiteX13" fmla="*/ 6441837 w 6441837"/>
              <a:gd name="connsiteY13" fmla="*/ 569776 h 2848879"/>
              <a:gd name="connsiteX14" fmla="*/ 6441837 w 6441837"/>
              <a:gd name="connsiteY14" fmla="*/ 1111063 h 2848879"/>
              <a:gd name="connsiteX15" fmla="*/ 6441837 w 6441837"/>
              <a:gd name="connsiteY15" fmla="*/ 1623861 h 2848879"/>
              <a:gd name="connsiteX16" fmla="*/ 6441837 w 6441837"/>
              <a:gd name="connsiteY16" fmla="*/ 2165148 h 2848879"/>
              <a:gd name="connsiteX17" fmla="*/ 6441837 w 6441837"/>
              <a:gd name="connsiteY17" fmla="*/ 2848879 h 2848879"/>
              <a:gd name="connsiteX18" fmla="*/ 5727379 w 6441837"/>
              <a:gd name="connsiteY18" fmla="*/ 2848879 h 2848879"/>
              <a:gd name="connsiteX19" fmla="*/ 5012920 w 6441837"/>
              <a:gd name="connsiteY19" fmla="*/ 2848879 h 2848879"/>
              <a:gd name="connsiteX20" fmla="*/ 4298462 w 6441837"/>
              <a:gd name="connsiteY20" fmla="*/ 2848879 h 2848879"/>
              <a:gd name="connsiteX21" fmla="*/ 3777259 w 6441837"/>
              <a:gd name="connsiteY21" fmla="*/ 2848879 h 2848879"/>
              <a:gd name="connsiteX22" fmla="*/ 3191637 w 6441837"/>
              <a:gd name="connsiteY22" fmla="*/ 2848879 h 2848879"/>
              <a:gd name="connsiteX23" fmla="*/ 2541598 w 6441837"/>
              <a:gd name="connsiteY23" fmla="*/ 2848879 h 2848879"/>
              <a:gd name="connsiteX24" fmla="*/ 1955976 w 6441837"/>
              <a:gd name="connsiteY24" fmla="*/ 2848879 h 2848879"/>
              <a:gd name="connsiteX25" fmla="*/ 1434773 w 6441837"/>
              <a:gd name="connsiteY25" fmla="*/ 2848879 h 2848879"/>
              <a:gd name="connsiteX26" fmla="*/ 977988 w 6441837"/>
              <a:gd name="connsiteY26" fmla="*/ 2848879 h 2848879"/>
              <a:gd name="connsiteX27" fmla="*/ 0 w 6441837"/>
              <a:gd name="connsiteY27" fmla="*/ 2848879 h 2848879"/>
              <a:gd name="connsiteX28" fmla="*/ 0 w 6441837"/>
              <a:gd name="connsiteY28" fmla="*/ 2250614 h 2848879"/>
              <a:gd name="connsiteX29" fmla="*/ 0 w 6441837"/>
              <a:gd name="connsiteY29" fmla="*/ 1623861 h 2848879"/>
              <a:gd name="connsiteX30" fmla="*/ 0 w 6441837"/>
              <a:gd name="connsiteY30" fmla="*/ 1082574 h 2848879"/>
              <a:gd name="connsiteX31" fmla="*/ 0 w 6441837"/>
              <a:gd name="connsiteY31" fmla="*/ 0 h 284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41837" h="2848879" fill="none" extrusionOk="0">
                <a:moveTo>
                  <a:pt x="0" y="0"/>
                </a:moveTo>
                <a:cubicBezTo>
                  <a:pt x="188004" y="-12614"/>
                  <a:pt x="249756" y="12443"/>
                  <a:pt x="392366" y="0"/>
                </a:cubicBezTo>
                <a:cubicBezTo>
                  <a:pt x="534976" y="-12443"/>
                  <a:pt x="602443" y="6639"/>
                  <a:pt x="784733" y="0"/>
                </a:cubicBezTo>
                <a:cubicBezTo>
                  <a:pt x="967023" y="-6639"/>
                  <a:pt x="981910" y="15779"/>
                  <a:pt x="1177099" y="0"/>
                </a:cubicBezTo>
                <a:cubicBezTo>
                  <a:pt x="1372288" y="-15779"/>
                  <a:pt x="1470019" y="31218"/>
                  <a:pt x="1569466" y="0"/>
                </a:cubicBezTo>
                <a:cubicBezTo>
                  <a:pt x="1668913" y="-31218"/>
                  <a:pt x="1947037" y="9779"/>
                  <a:pt x="2155087" y="0"/>
                </a:cubicBezTo>
                <a:cubicBezTo>
                  <a:pt x="2363137" y="-9779"/>
                  <a:pt x="2611623" y="69078"/>
                  <a:pt x="2869546" y="0"/>
                </a:cubicBezTo>
                <a:cubicBezTo>
                  <a:pt x="3127469" y="-69078"/>
                  <a:pt x="3303293" y="15989"/>
                  <a:pt x="3519585" y="0"/>
                </a:cubicBezTo>
                <a:cubicBezTo>
                  <a:pt x="3735877" y="-15989"/>
                  <a:pt x="3949946" y="23881"/>
                  <a:pt x="4105207" y="0"/>
                </a:cubicBezTo>
                <a:cubicBezTo>
                  <a:pt x="4260468" y="-23881"/>
                  <a:pt x="4443639" y="68007"/>
                  <a:pt x="4690829" y="0"/>
                </a:cubicBezTo>
                <a:cubicBezTo>
                  <a:pt x="4938019" y="-68007"/>
                  <a:pt x="5125933" y="40833"/>
                  <a:pt x="5276450" y="0"/>
                </a:cubicBezTo>
                <a:cubicBezTo>
                  <a:pt x="5426967" y="-40833"/>
                  <a:pt x="5530372" y="1000"/>
                  <a:pt x="5668817" y="0"/>
                </a:cubicBezTo>
                <a:cubicBezTo>
                  <a:pt x="5807262" y="-1000"/>
                  <a:pt x="6083913" y="3516"/>
                  <a:pt x="6441837" y="0"/>
                </a:cubicBezTo>
                <a:cubicBezTo>
                  <a:pt x="6451636" y="167453"/>
                  <a:pt x="6441139" y="449896"/>
                  <a:pt x="6441837" y="569776"/>
                </a:cubicBezTo>
                <a:cubicBezTo>
                  <a:pt x="6442535" y="689656"/>
                  <a:pt x="6405708" y="882031"/>
                  <a:pt x="6441837" y="1111063"/>
                </a:cubicBezTo>
                <a:cubicBezTo>
                  <a:pt x="6477966" y="1340095"/>
                  <a:pt x="6412165" y="1454560"/>
                  <a:pt x="6441837" y="1623861"/>
                </a:cubicBezTo>
                <a:cubicBezTo>
                  <a:pt x="6471509" y="1793162"/>
                  <a:pt x="6385596" y="1972912"/>
                  <a:pt x="6441837" y="2165148"/>
                </a:cubicBezTo>
                <a:cubicBezTo>
                  <a:pt x="6498078" y="2357384"/>
                  <a:pt x="6414593" y="2668451"/>
                  <a:pt x="6441837" y="2848879"/>
                </a:cubicBezTo>
                <a:cubicBezTo>
                  <a:pt x="6178593" y="2931703"/>
                  <a:pt x="5924204" y="2816365"/>
                  <a:pt x="5727379" y="2848879"/>
                </a:cubicBezTo>
                <a:cubicBezTo>
                  <a:pt x="5530554" y="2881393"/>
                  <a:pt x="5248635" y="2763770"/>
                  <a:pt x="5012920" y="2848879"/>
                </a:cubicBezTo>
                <a:cubicBezTo>
                  <a:pt x="4777205" y="2933988"/>
                  <a:pt x="4621178" y="2824213"/>
                  <a:pt x="4298462" y="2848879"/>
                </a:cubicBezTo>
                <a:cubicBezTo>
                  <a:pt x="3975746" y="2873545"/>
                  <a:pt x="3889922" y="2800547"/>
                  <a:pt x="3777259" y="2848879"/>
                </a:cubicBezTo>
                <a:cubicBezTo>
                  <a:pt x="3664596" y="2897211"/>
                  <a:pt x="3462631" y="2788136"/>
                  <a:pt x="3191637" y="2848879"/>
                </a:cubicBezTo>
                <a:cubicBezTo>
                  <a:pt x="2920643" y="2909622"/>
                  <a:pt x="2849440" y="2775758"/>
                  <a:pt x="2541598" y="2848879"/>
                </a:cubicBezTo>
                <a:cubicBezTo>
                  <a:pt x="2233756" y="2922000"/>
                  <a:pt x="2157837" y="2796874"/>
                  <a:pt x="1955976" y="2848879"/>
                </a:cubicBezTo>
                <a:cubicBezTo>
                  <a:pt x="1754115" y="2900884"/>
                  <a:pt x="1568279" y="2826079"/>
                  <a:pt x="1434773" y="2848879"/>
                </a:cubicBezTo>
                <a:cubicBezTo>
                  <a:pt x="1301267" y="2871679"/>
                  <a:pt x="1089850" y="2841887"/>
                  <a:pt x="977988" y="2848879"/>
                </a:cubicBezTo>
                <a:cubicBezTo>
                  <a:pt x="866127" y="2855871"/>
                  <a:pt x="249383" y="2736341"/>
                  <a:pt x="0" y="2848879"/>
                </a:cubicBezTo>
                <a:cubicBezTo>
                  <a:pt x="-71290" y="2564281"/>
                  <a:pt x="39843" y="2525882"/>
                  <a:pt x="0" y="2250614"/>
                </a:cubicBezTo>
                <a:cubicBezTo>
                  <a:pt x="-39843" y="1975347"/>
                  <a:pt x="69571" y="1816015"/>
                  <a:pt x="0" y="1623861"/>
                </a:cubicBezTo>
                <a:cubicBezTo>
                  <a:pt x="-69571" y="1431707"/>
                  <a:pt x="48412" y="1270762"/>
                  <a:pt x="0" y="1082574"/>
                </a:cubicBezTo>
                <a:cubicBezTo>
                  <a:pt x="-48412" y="894386"/>
                  <a:pt x="41837" y="443675"/>
                  <a:pt x="0" y="0"/>
                </a:cubicBezTo>
                <a:close/>
              </a:path>
              <a:path w="6441837" h="2848879" stroke="0" extrusionOk="0">
                <a:moveTo>
                  <a:pt x="0" y="0"/>
                </a:moveTo>
                <a:cubicBezTo>
                  <a:pt x="139968" y="-54216"/>
                  <a:pt x="240404" y="24276"/>
                  <a:pt x="456785" y="0"/>
                </a:cubicBezTo>
                <a:cubicBezTo>
                  <a:pt x="673167" y="-24276"/>
                  <a:pt x="658260" y="15753"/>
                  <a:pt x="849151" y="0"/>
                </a:cubicBezTo>
                <a:cubicBezTo>
                  <a:pt x="1040042" y="-15753"/>
                  <a:pt x="1278051" y="38517"/>
                  <a:pt x="1434773" y="0"/>
                </a:cubicBezTo>
                <a:cubicBezTo>
                  <a:pt x="1591495" y="-38517"/>
                  <a:pt x="1780686" y="43792"/>
                  <a:pt x="1891558" y="0"/>
                </a:cubicBezTo>
                <a:cubicBezTo>
                  <a:pt x="2002430" y="-43792"/>
                  <a:pt x="2239986" y="28048"/>
                  <a:pt x="2477179" y="0"/>
                </a:cubicBezTo>
                <a:cubicBezTo>
                  <a:pt x="2714372" y="-28048"/>
                  <a:pt x="2787944" y="29574"/>
                  <a:pt x="2933964" y="0"/>
                </a:cubicBezTo>
                <a:cubicBezTo>
                  <a:pt x="3079985" y="-29574"/>
                  <a:pt x="3242579" y="6674"/>
                  <a:pt x="3326330" y="0"/>
                </a:cubicBezTo>
                <a:cubicBezTo>
                  <a:pt x="3410081" y="-6674"/>
                  <a:pt x="3752641" y="48761"/>
                  <a:pt x="3976370" y="0"/>
                </a:cubicBezTo>
                <a:cubicBezTo>
                  <a:pt x="4200099" y="-48761"/>
                  <a:pt x="4392822" y="8448"/>
                  <a:pt x="4561992" y="0"/>
                </a:cubicBezTo>
                <a:cubicBezTo>
                  <a:pt x="4731162" y="-8448"/>
                  <a:pt x="5011505" y="64329"/>
                  <a:pt x="5276450" y="0"/>
                </a:cubicBezTo>
                <a:cubicBezTo>
                  <a:pt x="5541395" y="-64329"/>
                  <a:pt x="5521080" y="50"/>
                  <a:pt x="5733235" y="0"/>
                </a:cubicBezTo>
                <a:cubicBezTo>
                  <a:pt x="5945391" y="-50"/>
                  <a:pt x="6098301" y="33783"/>
                  <a:pt x="6441837" y="0"/>
                </a:cubicBezTo>
                <a:cubicBezTo>
                  <a:pt x="6475974" y="199751"/>
                  <a:pt x="6388487" y="318024"/>
                  <a:pt x="6441837" y="541287"/>
                </a:cubicBezTo>
                <a:cubicBezTo>
                  <a:pt x="6495187" y="764550"/>
                  <a:pt x="6416794" y="881498"/>
                  <a:pt x="6441837" y="1025596"/>
                </a:cubicBezTo>
                <a:cubicBezTo>
                  <a:pt x="6466880" y="1169694"/>
                  <a:pt x="6400413" y="1458587"/>
                  <a:pt x="6441837" y="1623861"/>
                </a:cubicBezTo>
                <a:cubicBezTo>
                  <a:pt x="6483261" y="1789136"/>
                  <a:pt x="6426281" y="1937000"/>
                  <a:pt x="6441837" y="2222126"/>
                </a:cubicBezTo>
                <a:cubicBezTo>
                  <a:pt x="6457393" y="2507253"/>
                  <a:pt x="6393610" y="2555742"/>
                  <a:pt x="6441837" y="2848879"/>
                </a:cubicBezTo>
                <a:cubicBezTo>
                  <a:pt x="6295947" y="2870401"/>
                  <a:pt x="5985957" y="2793327"/>
                  <a:pt x="5791797" y="2848879"/>
                </a:cubicBezTo>
                <a:cubicBezTo>
                  <a:pt x="5597637" y="2904431"/>
                  <a:pt x="5451657" y="2797595"/>
                  <a:pt x="5141757" y="2848879"/>
                </a:cubicBezTo>
                <a:cubicBezTo>
                  <a:pt x="4831857" y="2900163"/>
                  <a:pt x="4809712" y="2809249"/>
                  <a:pt x="4491717" y="2848879"/>
                </a:cubicBezTo>
                <a:cubicBezTo>
                  <a:pt x="4173722" y="2888509"/>
                  <a:pt x="4209943" y="2808367"/>
                  <a:pt x="4099351" y="2848879"/>
                </a:cubicBezTo>
                <a:cubicBezTo>
                  <a:pt x="3988759" y="2889391"/>
                  <a:pt x="3693631" y="2798409"/>
                  <a:pt x="3578148" y="2848879"/>
                </a:cubicBezTo>
                <a:cubicBezTo>
                  <a:pt x="3462665" y="2899349"/>
                  <a:pt x="3298157" y="2824023"/>
                  <a:pt x="3056944" y="2848879"/>
                </a:cubicBezTo>
                <a:cubicBezTo>
                  <a:pt x="2815731" y="2873735"/>
                  <a:pt x="2773836" y="2827143"/>
                  <a:pt x="2664578" y="2848879"/>
                </a:cubicBezTo>
                <a:cubicBezTo>
                  <a:pt x="2555320" y="2870615"/>
                  <a:pt x="2275905" y="2781384"/>
                  <a:pt x="2078956" y="2848879"/>
                </a:cubicBezTo>
                <a:cubicBezTo>
                  <a:pt x="1882007" y="2916374"/>
                  <a:pt x="1641801" y="2846229"/>
                  <a:pt x="1493335" y="2848879"/>
                </a:cubicBezTo>
                <a:cubicBezTo>
                  <a:pt x="1344869" y="2851529"/>
                  <a:pt x="1129146" y="2815015"/>
                  <a:pt x="1036550" y="2848879"/>
                </a:cubicBezTo>
                <a:cubicBezTo>
                  <a:pt x="943955" y="2882743"/>
                  <a:pt x="429289" y="2771326"/>
                  <a:pt x="0" y="2848879"/>
                </a:cubicBezTo>
                <a:cubicBezTo>
                  <a:pt x="-33943" y="2677265"/>
                  <a:pt x="39933" y="2447962"/>
                  <a:pt x="0" y="2279103"/>
                </a:cubicBezTo>
                <a:cubicBezTo>
                  <a:pt x="-39933" y="2110244"/>
                  <a:pt x="45020" y="1911031"/>
                  <a:pt x="0" y="1680839"/>
                </a:cubicBezTo>
                <a:cubicBezTo>
                  <a:pt x="-45020" y="1450647"/>
                  <a:pt x="33175" y="1298423"/>
                  <a:pt x="0" y="1196529"/>
                </a:cubicBezTo>
                <a:cubicBezTo>
                  <a:pt x="-33175" y="1094635"/>
                  <a:pt x="60696" y="887055"/>
                  <a:pt x="0" y="626753"/>
                </a:cubicBezTo>
                <a:cubicBezTo>
                  <a:pt x="-60696" y="366451"/>
                  <a:pt x="7424" y="13466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4314221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			</a:t>
            </a:r>
            <a:r>
              <a:rPr lang="en-IN" sz="1600" b="1" dirty="0">
                <a:latin typeface="Constantia" panose="02030602050306030303" pitchFamily="18" charset="0"/>
              </a:rPr>
              <a:t>TECH STACK</a:t>
            </a:r>
            <a:endParaRPr lang="en-IN" b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Structured comments from MCA21 portal (API or CSV download if         provided).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NLTK, </a:t>
            </a:r>
            <a:r>
              <a:rPr lang="en-IN" sz="13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(if voice comments added in     future)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Relational databases, NoSQL DB, data lakes, and secure government cloud (MeitY empanelled).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Transformers (BERT, GPT-3/4), LSTM, and Ensemble models for sentiment &amp; summarization.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/D3.js/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/Tableau dashboards for policymakers.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HTML, CSS, JavaScript, React/Angular, with possible integration into MCA21 portal.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8233-2217-E6ED-67A7-9718CF10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9"/>
          <a:stretch>
            <a:fillRect/>
          </a:stretch>
        </p:blipFill>
        <p:spPr>
          <a:xfrm>
            <a:off x="5636089" y="338328"/>
            <a:ext cx="5918160" cy="2931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72563" y="902363"/>
            <a:ext cx="6804308" cy="4629757"/>
          </a:xfrm>
          <a:custGeom>
            <a:avLst/>
            <a:gdLst>
              <a:gd name="connsiteX0" fmla="*/ 0 w 6804308"/>
              <a:gd name="connsiteY0" fmla="*/ 0 h 4629757"/>
              <a:gd name="connsiteX1" fmla="*/ 430940 w 6804308"/>
              <a:gd name="connsiteY1" fmla="*/ 0 h 4629757"/>
              <a:gd name="connsiteX2" fmla="*/ 861879 w 6804308"/>
              <a:gd name="connsiteY2" fmla="*/ 0 h 4629757"/>
              <a:gd name="connsiteX3" fmla="*/ 1428905 w 6804308"/>
              <a:gd name="connsiteY3" fmla="*/ 0 h 4629757"/>
              <a:gd name="connsiteX4" fmla="*/ 1927887 w 6804308"/>
              <a:gd name="connsiteY4" fmla="*/ 0 h 4629757"/>
              <a:gd name="connsiteX5" fmla="*/ 2494913 w 6804308"/>
              <a:gd name="connsiteY5" fmla="*/ 0 h 4629757"/>
              <a:gd name="connsiteX6" fmla="*/ 2857809 w 6804308"/>
              <a:gd name="connsiteY6" fmla="*/ 0 h 4629757"/>
              <a:gd name="connsiteX7" fmla="*/ 3220706 w 6804308"/>
              <a:gd name="connsiteY7" fmla="*/ 0 h 4629757"/>
              <a:gd name="connsiteX8" fmla="*/ 3583602 w 6804308"/>
              <a:gd name="connsiteY8" fmla="*/ 0 h 4629757"/>
              <a:gd name="connsiteX9" fmla="*/ 4286714 w 6804308"/>
              <a:gd name="connsiteY9" fmla="*/ 0 h 4629757"/>
              <a:gd name="connsiteX10" fmla="*/ 4853740 w 6804308"/>
              <a:gd name="connsiteY10" fmla="*/ 0 h 4629757"/>
              <a:gd name="connsiteX11" fmla="*/ 5216636 w 6804308"/>
              <a:gd name="connsiteY11" fmla="*/ 0 h 4629757"/>
              <a:gd name="connsiteX12" fmla="*/ 5783662 w 6804308"/>
              <a:gd name="connsiteY12" fmla="*/ 0 h 4629757"/>
              <a:gd name="connsiteX13" fmla="*/ 6804308 w 6804308"/>
              <a:gd name="connsiteY13" fmla="*/ 0 h 4629757"/>
              <a:gd name="connsiteX14" fmla="*/ 6804308 w 6804308"/>
              <a:gd name="connsiteY14" fmla="*/ 532422 h 4629757"/>
              <a:gd name="connsiteX15" fmla="*/ 6804308 w 6804308"/>
              <a:gd name="connsiteY15" fmla="*/ 1111142 h 4629757"/>
              <a:gd name="connsiteX16" fmla="*/ 6804308 w 6804308"/>
              <a:gd name="connsiteY16" fmla="*/ 1689861 h 4629757"/>
              <a:gd name="connsiteX17" fmla="*/ 6804308 w 6804308"/>
              <a:gd name="connsiteY17" fmla="*/ 2361176 h 4629757"/>
              <a:gd name="connsiteX18" fmla="*/ 6804308 w 6804308"/>
              <a:gd name="connsiteY18" fmla="*/ 2986193 h 4629757"/>
              <a:gd name="connsiteX19" fmla="*/ 6804308 w 6804308"/>
              <a:gd name="connsiteY19" fmla="*/ 3564913 h 4629757"/>
              <a:gd name="connsiteX20" fmla="*/ 6804308 w 6804308"/>
              <a:gd name="connsiteY20" fmla="*/ 4051037 h 4629757"/>
              <a:gd name="connsiteX21" fmla="*/ 6804308 w 6804308"/>
              <a:gd name="connsiteY21" fmla="*/ 4629757 h 4629757"/>
              <a:gd name="connsiteX22" fmla="*/ 6373368 w 6804308"/>
              <a:gd name="connsiteY22" fmla="*/ 4629757 h 4629757"/>
              <a:gd name="connsiteX23" fmla="*/ 6010472 w 6804308"/>
              <a:gd name="connsiteY23" fmla="*/ 4629757 h 4629757"/>
              <a:gd name="connsiteX24" fmla="*/ 5307360 w 6804308"/>
              <a:gd name="connsiteY24" fmla="*/ 4629757 h 4629757"/>
              <a:gd name="connsiteX25" fmla="*/ 4876421 w 6804308"/>
              <a:gd name="connsiteY25" fmla="*/ 4629757 h 4629757"/>
              <a:gd name="connsiteX26" fmla="*/ 4445481 w 6804308"/>
              <a:gd name="connsiteY26" fmla="*/ 4629757 h 4629757"/>
              <a:gd name="connsiteX27" fmla="*/ 3946499 w 6804308"/>
              <a:gd name="connsiteY27" fmla="*/ 4629757 h 4629757"/>
              <a:gd name="connsiteX28" fmla="*/ 3379473 w 6804308"/>
              <a:gd name="connsiteY28" fmla="*/ 4629757 h 4629757"/>
              <a:gd name="connsiteX29" fmla="*/ 2744404 w 6804308"/>
              <a:gd name="connsiteY29" fmla="*/ 4629757 h 4629757"/>
              <a:gd name="connsiteX30" fmla="*/ 2041292 w 6804308"/>
              <a:gd name="connsiteY30" fmla="*/ 4629757 h 4629757"/>
              <a:gd name="connsiteX31" fmla="*/ 1338181 w 6804308"/>
              <a:gd name="connsiteY31" fmla="*/ 4629757 h 4629757"/>
              <a:gd name="connsiteX32" fmla="*/ 771155 w 6804308"/>
              <a:gd name="connsiteY32" fmla="*/ 4629757 h 4629757"/>
              <a:gd name="connsiteX33" fmla="*/ 0 w 6804308"/>
              <a:gd name="connsiteY33" fmla="*/ 4629757 h 4629757"/>
              <a:gd name="connsiteX34" fmla="*/ 0 w 6804308"/>
              <a:gd name="connsiteY34" fmla="*/ 4097335 h 4629757"/>
              <a:gd name="connsiteX35" fmla="*/ 0 w 6804308"/>
              <a:gd name="connsiteY35" fmla="*/ 3472318 h 4629757"/>
              <a:gd name="connsiteX36" fmla="*/ 0 w 6804308"/>
              <a:gd name="connsiteY36" fmla="*/ 2986193 h 4629757"/>
              <a:gd name="connsiteX37" fmla="*/ 0 w 6804308"/>
              <a:gd name="connsiteY37" fmla="*/ 2453771 h 4629757"/>
              <a:gd name="connsiteX38" fmla="*/ 0 w 6804308"/>
              <a:gd name="connsiteY38" fmla="*/ 2013944 h 4629757"/>
              <a:gd name="connsiteX39" fmla="*/ 0 w 6804308"/>
              <a:gd name="connsiteY39" fmla="*/ 1527820 h 4629757"/>
              <a:gd name="connsiteX40" fmla="*/ 0 w 6804308"/>
              <a:gd name="connsiteY40" fmla="*/ 995398 h 4629757"/>
              <a:gd name="connsiteX41" fmla="*/ 0 w 6804308"/>
              <a:gd name="connsiteY41" fmla="*/ 0 h 462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04308" h="4629757" fill="none" extrusionOk="0">
                <a:moveTo>
                  <a:pt x="0" y="0"/>
                </a:moveTo>
                <a:cubicBezTo>
                  <a:pt x="120004" y="-3346"/>
                  <a:pt x="329963" y="43244"/>
                  <a:pt x="430940" y="0"/>
                </a:cubicBezTo>
                <a:cubicBezTo>
                  <a:pt x="531917" y="-43244"/>
                  <a:pt x="687734" y="7331"/>
                  <a:pt x="861879" y="0"/>
                </a:cubicBezTo>
                <a:cubicBezTo>
                  <a:pt x="1036024" y="-7331"/>
                  <a:pt x="1186742" y="30198"/>
                  <a:pt x="1428905" y="0"/>
                </a:cubicBezTo>
                <a:cubicBezTo>
                  <a:pt x="1671068" y="-30198"/>
                  <a:pt x="1790941" y="31912"/>
                  <a:pt x="1927887" y="0"/>
                </a:cubicBezTo>
                <a:cubicBezTo>
                  <a:pt x="2064833" y="-31912"/>
                  <a:pt x="2371583" y="32155"/>
                  <a:pt x="2494913" y="0"/>
                </a:cubicBezTo>
                <a:cubicBezTo>
                  <a:pt x="2618243" y="-32155"/>
                  <a:pt x="2688210" y="5370"/>
                  <a:pt x="2857809" y="0"/>
                </a:cubicBezTo>
                <a:cubicBezTo>
                  <a:pt x="3027408" y="-5370"/>
                  <a:pt x="3053428" y="23356"/>
                  <a:pt x="3220706" y="0"/>
                </a:cubicBezTo>
                <a:cubicBezTo>
                  <a:pt x="3387984" y="-23356"/>
                  <a:pt x="3416710" y="14388"/>
                  <a:pt x="3583602" y="0"/>
                </a:cubicBezTo>
                <a:cubicBezTo>
                  <a:pt x="3750494" y="-14388"/>
                  <a:pt x="4010714" y="43305"/>
                  <a:pt x="4286714" y="0"/>
                </a:cubicBezTo>
                <a:cubicBezTo>
                  <a:pt x="4562714" y="-43305"/>
                  <a:pt x="4646293" y="46429"/>
                  <a:pt x="4853740" y="0"/>
                </a:cubicBezTo>
                <a:cubicBezTo>
                  <a:pt x="5061187" y="-46429"/>
                  <a:pt x="5106748" y="42079"/>
                  <a:pt x="5216636" y="0"/>
                </a:cubicBezTo>
                <a:cubicBezTo>
                  <a:pt x="5326524" y="-42079"/>
                  <a:pt x="5662775" y="48870"/>
                  <a:pt x="5783662" y="0"/>
                </a:cubicBezTo>
                <a:cubicBezTo>
                  <a:pt x="5904549" y="-48870"/>
                  <a:pt x="6321938" y="22916"/>
                  <a:pt x="6804308" y="0"/>
                </a:cubicBezTo>
                <a:cubicBezTo>
                  <a:pt x="6857329" y="246993"/>
                  <a:pt x="6781104" y="305844"/>
                  <a:pt x="6804308" y="532422"/>
                </a:cubicBezTo>
                <a:cubicBezTo>
                  <a:pt x="6827512" y="759000"/>
                  <a:pt x="6804062" y="934710"/>
                  <a:pt x="6804308" y="1111142"/>
                </a:cubicBezTo>
                <a:cubicBezTo>
                  <a:pt x="6804554" y="1287574"/>
                  <a:pt x="6764167" y="1478684"/>
                  <a:pt x="6804308" y="1689861"/>
                </a:cubicBezTo>
                <a:cubicBezTo>
                  <a:pt x="6844449" y="1901038"/>
                  <a:pt x="6734323" y="2209240"/>
                  <a:pt x="6804308" y="2361176"/>
                </a:cubicBezTo>
                <a:cubicBezTo>
                  <a:pt x="6874293" y="2513112"/>
                  <a:pt x="6770650" y="2696147"/>
                  <a:pt x="6804308" y="2986193"/>
                </a:cubicBezTo>
                <a:cubicBezTo>
                  <a:pt x="6837966" y="3276239"/>
                  <a:pt x="6760382" y="3415789"/>
                  <a:pt x="6804308" y="3564913"/>
                </a:cubicBezTo>
                <a:cubicBezTo>
                  <a:pt x="6848234" y="3714037"/>
                  <a:pt x="6752784" y="3921826"/>
                  <a:pt x="6804308" y="4051037"/>
                </a:cubicBezTo>
                <a:cubicBezTo>
                  <a:pt x="6855832" y="4180248"/>
                  <a:pt x="6781628" y="4513506"/>
                  <a:pt x="6804308" y="4629757"/>
                </a:cubicBezTo>
                <a:cubicBezTo>
                  <a:pt x="6617628" y="4637626"/>
                  <a:pt x="6531013" y="4588682"/>
                  <a:pt x="6373368" y="4629757"/>
                </a:cubicBezTo>
                <a:cubicBezTo>
                  <a:pt x="6215723" y="4670832"/>
                  <a:pt x="6163503" y="4588320"/>
                  <a:pt x="6010472" y="4629757"/>
                </a:cubicBezTo>
                <a:cubicBezTo>
                  <a:pt x="5857441" y="4671194"/>
                  <a:pt x="5632956" y="4558819"/>
                  <a:pt x="5307360" y="4629757"/>
                </a:cubicBezTo>
                <a:cubicBezTo>
                  <a:pt x="4981764" y="4700695"/>
                  <a:pt x="5079967" y="4582956"/>
                  <a:pt x="4876421" y="4629757"/>
                </a:cubicBezTo>
                <a:cubicBezTo>
                  <a:pt x="4672875" y="4676558"/>
                  <a:pt x="4592798" y="4622048"/>
                  <a:pt x="4445481" y="4629757"/>
                </a:cubicBezTo>
                <a:cubicBezTo>
                  <a:pt x="4298164" y="4637466"/>
                  <a:pt x="4115993" y="4582956"/>
                  <a:pt x="3946499" y="4629757"/>
                </a:cubicBezTo>
                <a:cubicBezTo>
                  <a:pt x="3777005" y="4676558"/>
                  <a:pt x="3590419" y="4567834"/>
                  <a:pt x="3379473" y="4629757"/>
                </a:cubicBezTo>
                <a:cubicBezTo>
                  <a:pt x="3168527" y="4691680"/>
                  <a:pt x="2986936" y="4600545"/>
                  <a:pt x="2744404" y="4629757"/>
                </a:cubicBezTo>
                <a:cubicBezTo>
                  <a:pt x="2501872" y="4658969"/>
                  <a:pt x="2221909" y="4569316"/>
                  <a:pt x="2041292" y="4629757"/>
                </a:cubicBezTo>
                <a:cubicBezTo>
                  <a:pt x="1860675" y="4690198"/>
                  <a:pt x="1538674" y="4585361"/>
                  <a:pt x="1338181" y="4629757"/>
                </a:cubicBezTo>
                <a:cubicBezTo>
                  <a:pt x="1137688" y="4674153"/>
                  <a:pt x="1001700" y="4590584"/>
                  <a:pt x="771155" y="4629757"/>
                </a:cubicBezTo>
                <a:cubicBezTo>
                  <a:pt x="540610" y="4668930"/>
                  <a:pt x="229473" y="4547348"/>
                  <a:pt x="0" y="4629757"/>
                </a:cubicBezTo>
                <a:cubicBezTo>
                  <a:pt x="-8932" y="4465019"/>
                  <a:pt x="26587" y="4207055"/>
                  <a:pt x="0" y="4097335"/>
                </a:cubicBezTo>
                <a:cubicBezTo>
                  <a:pt x="-26587" y="3987615"/>
                  <a:pt x="8993" y="3741644"/>
                  <a:pt x="0" y="3472318"/>
                </a:cubicBezTo>
                <a:cubicBezTo>
                  <a:pt x="-8993" y="3202992"/>
                  <a:pt x="35597" y="3196122"/>
                  <a:pt x="0" y="2986193"/>
                </a:cubicBezTo>
                <a:cubicBezTo>
                  <a:pt x="-35597" y="2776265"/>
                  <a:pt x="58577" y="2574391"/>
                  <a:pt x="0" y="2453771"/>
                </a:cubicBezTo>
                <a:cubicBezTo>
                  <a:pt x="-58577" y="2333151"/>
                  <a:pt x="13850" y="2127932"/>
                  <a:pt x="0" y="2013944"/>
                </a:cubicBezTo>
                <a:cubicBezTo>
                  <a:pt x="-13850" y="1899956"/>
                  <a:pt x="770" y="1755002"/>
                  <a:pt x="0" y="1527820"/>
                </a:cubicBezTo>
                <a:cubicBezTo>
                  <a:pt x="-770" y="1300638"/>
                  <a:pt x="10613" y="1131523"/>
                  <a:pt x="0" y="995398"/>
                </a:cubicBezTo>
                <a:cubicBezTo>
                  <a:pt x="-10613" y="859273"/>
                  <a:pt x="4127" y="297545"/>
                  <a:pt x="0" y="0"/>
                </a:cubicBezTo>
                <a:close/>
              </a:path>
              <a:path w="6804308" h="4629757" stroke="0" extrusionOk="0">
                <a:moveTo>
                  <a:pt x="0" y="0"/>
                </a:moveTo>
                <a:cubicBezTo>
                  <a:pt x="213548" y="-290"/>
                  <a:pt x="406657" y="51974"/>
                  <a:pt x="567026" y="0"/>
                </a:cubicBezTo>
                <a:cubicBezTo>
                  <a:pt x="727395" y="-51974"/>
                  <a:pt x="786113" y="32785"/>
                  <a:pt x="997965" y="0"/>
                </a:cubicBezTo>
                <a:cubicBezTo>
                  <a:pt x="1209817" y="-32785"/>
                  <a:pt x="1371980" y="14239"/>
                  <a:pt x="1496948" y="0"/>
                </a:cubicBezTo>
                <a:cubicBezTo>
                  <a:pt x="1621916" y="-14239"/>
                  <a:pt x="1679714" y="18327"/>
                  <a:pt x="1859844" y="0"/>
                </a:cubicBezTo>
                <a:cubicBezTo>
                  <a:pt x="2039974" y="-18327"/>
                  <a:pt x="2228132" y="49354"/>
                  <a:pt x="2358827" y="0"/>
                </a:cubicBezTo>
                <a:cubicBezTo>
                  <a:pt x="2489522" y="-49354"/>
                  <a:pt x="2749362" y="43625"/>
                  <a:pt x="2857809" y="0"/>
                </a:cubicBezTo>
                <a:cubicBezTo>
                  <a:pt x="2966256" y="-43625"/>
                  <a:pt x="3289140" y="62573"/>
                  <a:pt x="3560921" y="0"/>
                </a:cubicBezTo>
                <a:cubicBezTo>
                  <a:pt x="3832702" y="-62573"/>
                  <a:pt x="3822071" y="14635"/>
                  <a:pt x="3991861" y="0"/>
                </a:cubicBezTo>
                <a:cubicBezTo>
                  <a:pt x="4161651" y="-14635"/>
                  <a:pt x="4404036" y="67961"/>
                  <a:pt x="4558886" y="0"/>
                </a:cubicBezTo>
                <a:cubicBezTo>
                  <a:pt x="4713737" y="-67961"/>
                  <a:pt x="4973082" y="27240"/>
                  <a:pt x="5125912" y="0"/>
                </a:cubicBezTo>
                <a:cubicBezTo>
                  <a:pt x="5278742" y="-27240"/>
                  <a:pt x="5506369" y="50127"/>
                  <a:pt x="5760981" y="0"/>
                </a:cubicBezTo>
                <a:cubicBezTo>
                  <a:pt x="6015593" y="-50127"/>
                  <a:pt x="6469904" y="23353"/>
                  <a:pt x="6804308" y="0"/>
                </a:cubicBezTo>
                <a:cubicBezTo>
                  <a:pt x="6833846" y="215882"/>
                  <a:pt x="6777552" y="318791"/>
                  <a:pt x="6804308" y="486124"/>
                </a:cubicBezTo>
                <a:cubicBezTo>
                  <a:pt x="6831064" y="653457"/>
                  <a:pt x="6800812" y="804822"/>
                  <a:pt x="6804308" y="1111142"/>
                </a:cubicBezTo>
                <a:cubicBezTo>
                  <a:pt x="6807804" y="1417462"/>
                  <a:pt x="6798711" y="1511882"/>
                  <a:pt x="6804308" y="1782456"/>
                </a:cubicBezTo>
                <a:cubicBezTo>
                  <a:pt x="6809905" y="2053030"/>
                  <a:pt x="6797974" y="2122681"/>
                  <a:pt x="6804308" y="2268581"/>
                </a:cubicBezTo>
                <a:cubicBezTo>
                  <a:pt x="6810642" y="2414481"/>
                  <a:pt x="6727353" y="2697616"/>
                  <a:pt x="6804308" y="2939896"/>
                </a:cubicBezTo>
                <a:cubicBezTo>
                  <a:pt x="6881263" y="3182176"/>
                  <a:pt x="6732866" y="3389467"/>
                  <a:pt x="6804308" y="3611210"/>
                </a:cubicBezTo>
                <a:cubicBezTo>
                  <a:pt x="6875750" y="3832953"/>
                  <a:pt x="6783059" y="3931712"/>
                  <a:pt x="6804308" y="4097335"/>
                </a:cubicBezTo>
                <a:cubicBezTo>
                  <a:pt x="6825557" y="4262959"/>
                  <a:pt x="6802595" y="4394921"/>
                  <a:pt x="6804308" y="4629757"/>
                </a:cubicBezTo>
                <a:cubicBezTo>
                  <a:pt x="6610706" y="4669541"/>
                  <a:pt x="6495520" y="4579839"/>
                  <a:pt x="6237282" y="4629757"/>
                </a:cubicBezTo>
                <a:cubicBezTo>
                  <a:pt x="5979044" y="4679675"/>
                  <a:pt x="5971427" y="4589707"/>
                  <a:pt x="5806343" y="4629757"/>
                </a:cubicBezTo>
                <a:cubicBezTo>
                  <a:pt x="5641259" y="4669807"/>
                  <a:pt x="5499094" y="4587701"/>
                  <a:pt x="5375403" y="4629757"/>
                </a:cubicBezTo>
                <a:cubicBezTo>
                  <a:pt x="5251712" y="4671813"/>
                  <a:pt x="4940724" y="4584380"/>
                  <a:pt x="4808378" y="4629757"/>
                </a:cubicBezTo>
                <a:cubicBezTo>
                  <a:pt x="4676032" y="4675134"/>
                  <a:pt x="4593688" y="4605448"/>
                  <a:pt x="4445481" y="4629757"/>
                </a:cubicBezTo>
                <a:cubicBezTo>
                  <a:pt x="4297274" y="4654066"/>
                  <a:pt x="4196067" y="4596681"/>
                  <a:pt x="4014542" y="4629757"/>
                </a:cubicBezTo>
                <a:cubicBezTo>
                  <a:pt x="3833017" y="4662833"/>
                  <a:pt x="3771123" y="4608834"/>
                  <a:pt x="3583602" y="4629757"/>
                </a:cubicBezTo>
                <a:cubicBezTo>
                  <a:pt x="3396081" y="4650680"/>
                  <a:pt x="3367050" y="4589771"/>
                  <a:pt x="3220706" y="4629757"/>
                </a:cubicBezTo>
                <a:cubicBezTo>
                  <a:pt x="3074362" y="4669743"/>
                  <a:pt x="2807069" y="4561763"/>
                  <a:pt x="2517594" y="4629757"/>
                </a:cubicBezTo>
                <a:cubicBezTo>
                  <a:pt x="2228119" y="4697751"/>
                  <a:pt x="2226897" y="4619811"/>
                  <a:pt x="2086654" y="4629757"/>
                </a:cubicBezTo>
                <a:cubicBezTo>
                  <a:pt x="1946411" y="4639703"/>
                  <a:pt x="1774946" y="4629342"/>
                  <a:pt x="1587672" y="4629757"/>
                </a:cubicBezTo>
                <a:cubicBezTo>
                  <a:pt x="1400398" y="4630172"/>
                  <a:pt x="1254011" y="4597635"/>
                  <a:pt x="1156732" y="4629757"/>
                </a:cubicBezTo>
                <a:cubicBezTo>
                  <a:pt x="1059453" y="4661879"/>
                  <a:pt x="946930" y="4590107"/>
                  <a:pt x="793836" y="4629757"/>
                </a:cubicBezTo>
                <a:cubicBezTo>
                  <a:pt x="640742" y="4669407"/>
                  <a:pt x="223160" y="4547076"/>
                  <a:pt x="0" y="4629757"/>
                </a:cubicBezTo>
                <a:cubicBezTo>
                  <a:pt x="-53400" y="4316403"/>
                  <a:pt x="8642" y="4113529"/>
                  <a:pt x="0" y="3958442"/>
                </a:cubicBezTo>
                <a:cubicBezTo>
                  <a:pt x="-8642" y="3803355"/>
                  <a:pt x="20348" y="3678017"/>
                  <a:pt x="0" y="3518615"/>
                </a:cubicBezTo>
                <a:cubicBezTo>
                  <a:pt x="-20348" y="3359213"/>
                  <a:pt x="60581" y="3071231"/>
                  <a:pt x="0" y="2847301"/>
                </a:cubicBezTo>
                <a:cubicBezTo>
                  <a:pt x="-60581" y="2623371"/>
                  <a:pt x="964" y="2623970"/>
                  <a:pt x="0" y="2407474"/>
                </a:cubicBezTo>
                <a:cubicBezTo>
                  <a:pt x="-964" y="2190978"/>
                  <a:pt x="19612" y="2111043"/>
                  <a:pt x="0" y="1921349"/>
                </a:cubicBezTo>
                <a:cubicBezTo>
                  <a:pt x="-19612" y="1731656"/>
                  <a:pt x="30156" y="1631772"/>
                  <a:pt x="0" y="1481522"/>
                </a:cubicBezTo>
                <a:cubicBezTo>
                  <a:pt x="-30156" y="1331272"/>
                  <a:pt x="38594" y="1038596"/>
                  <a:pt x="0" y="902803"/>
                </a:cubicBezTo>
                <a:cubicBezTo>
                  <a:pt x="-38594" y="767010"/>
                  <a:pt x="91617" y="2448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31307547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</a:rPr>
              <a:t>     		       	 </a:t>
            </a: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USE CASES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Rapid Policy Assessment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/>
                <a:cs typeface="Times New Roman"/>
              </a:rPr>
              <a:t>Quickly gauge the overall public and stakeholder reception (positive, negative, neutral) towards a proposed legislation.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Targeted Legislative Refinement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Isolate specific clauses or sections of a draft law that generate the most significant or controversial feedback, allowing for focused revisions.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Stakeholder Concern Mapping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Analyze and categorize feedback to understand the unique perspectives and key concerns of different stakeholder groups, such as industry associations, non-profits, or the general public.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,Sans-Serif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Automated Feedback Triage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Systematically sort high volumes of comments, enabling policy analysts to prioritize the most critical, complex, or frequently mentioned suggestions for manual review.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Enhanced Public Trust and Transparency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Ensure every submitted comment is processed and categorized, demonstrating a commitment to an inclusive and thorough consultation process.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Noto Sans Symbols,Sans-Serif"/>
              <a:buChar char="⮚"/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Thematic Trend Identification</a:t>
            </a:r>
          </a:p>
          <a:p>
            <a:pPr marL="742950" lvl="1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/>
              <a:buChar char="v"/>
            </a:pPr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Generate summaries and word clouds to instantly identify recurring themes, arguments, and keywords, providing a high-level overview of the entire feedback pool.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F017A-9883-B9CF-879B-F660C90C23F6}"/>
              </a:ext>
            </a:extLst>
          </p:cNvPr>
          <p:cNvSpPr txBox="1"/>
          <p:nvPr/>
        </p:nvSpPr>
        <p:spPr>
          <a:xfrm>
            <a:off x="3171462" y="0"/>
            <a:ext cx="5840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ngsuh" panose="020B0503020000020004" pitchFamily="18" charset="-127"/>
                <a:cs typeface="Times New Roman" panose="02020603050405020304" pitchFamily="18" charset="0"/>
                <a:sym typeface="Franklin Gothic"/>
              </a:rPr>
              <a:t>Use Cases and Dependencies</a:t>
            </a:r>
            <a:endParaRPr lang="en-IN" dirty="0">
              <a:latin typeface="Times New Roman" panose="02020603050405020304" pitchFamily="18" charset="0"/>
              <a:ea typeface="Gungsuh" panose="020B0503020000020004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579296" y="5400571"/>
            <a:ext cx="3990843" cy="1183070"/>
          </a:xfrm>
          <a:custGeom>
            <a:avLst/>
            <a:gdLst>
              <a:gd name="connsiteX0" fmla="*/ 0 w 3990843"/>
              <a:gd name="connsiteY0" fmla="*/ 0 h 1183070"/>
              <a:gd name="connsiteX1" fmla="*/ 610029 w 3990843"/>
              <a:gd name="connsiteY1" fmla="*/ 0 h 1183070"/>
              <a:gd name="connsiteX2" fmla="*/ 1100332 w 3990843"/>
              <a:gd name="connsiteY2" fmla="*/ 0 h 1183070"/>
              <a:gd name="connsiteX3" fmla="*/ 1710361 w 3990843"/>
              <a:gd name="connsiteY3" fmla="*/ 0 h 1183070"/>
              <a:gd name="connsiteX4" fmla="*/ 2320390 w 3990843"/>
              <a:gd name="connsiteY4" fmla="*/ 0 h 1183070"/>
              <a:gd name="connsiteX5" fmla="*/ 2850602 w 3990843"/>
              <a:gd name="connsiteY5" fmla="*/ 0 h 1183070"/>
              <a:gd name="connsiteX6" fmla="*/ 3420723 w 3990843"/>
              <a:gd name="connsiteY6" fmla="*/ 0 h 1183070"/>
              <a:gd name="connsiteX7" fmla="*/ 3990843 w 3990843"/>
              <a:gd name="connsiteY7" fmla="*/ 0 h 1183070"/>
              <a:gd name="connsiteX8" fmla="*/ 3990843 w 3990843"/>
              <a:gd name="connsiteY8" fmla="*/ 567874 h 1183070"/>
              <a:gd name="connsiteX9" fmla="*/ 3990843 w 3990843"/>
              <a:gd name="connsiteY9" fmla="*/ 1183070 h 1183070"/>
              <a:gd name="connsiteX10" fmla="*/ 3340906 w 3990843"/>
              <a:gd name="connsiteY10" fmla="*/ 1183070 h 1183070"/>
              <a:gd name="connsiteX11" fmla="*/ 2770785 w 3990843"/>
              <a:gd name="connsiteY11" fmla="*/ 1183070 h 1183070"/>
              <a:gd name="connsiteX12" fmla="*/ 2120848 w 3990843"/>
              <a:gd name="connsiteY12" fmla="*/ 1183070 h 1183070"/>
              <a:gd name="connsiteX13" fmla="*/ 1590636 w 3990843"/>
              <a:gd name="connsiteY13" fmla="*/ 1183070 h 1183070"/>
              <a:gd name="connsiteX14" fmla="*/ 1140241 w 3990843"/>
              <a:gd name="connsiteY14" fmla="*/ 1183070 h 1183070"/>
              <a:gd name="connsiteX15" fmla="*/ 570120 w 3990843"/>
              <a:gd name="connsiteY15" fmla="*/ 1183070 h 1183070"/>
              <a:gd name="connsiteX16" fmla="*/ 0 w 3990843"/>
              <a:gd name="connsiteY16" fmla="*/ 1183070 h 1183070"/>
              <a:gd name="connsiteX17" fmla="*/ 0 w 3990843"/>
              <a:gd name="connsiteY17" fmla="*/ 579704 h 1183070"/>
              <a:gd name="connsiteX18" fmla="*/ 0 w 3990843"/>
              <a:gd name="connsiteY18" fmla="*/ 0 h 118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0843" h="1183070" fill="none" extrusionOk="0">
                <a:moveTo>
                  <a:pt x="0" y="0"/>
                </a:moveTo>
                <a:cubicBezTo>
                  <a:pt x="187055" y="-53566"/>
                  <a:pt x="338437" y="46141"/>
                  <a:pt x="610029" y="0"/>
                </a:cubicBezTo>
                <a:cubicBezTo>
                  <a:pt x="881621" y="-46141"/>
                  <a:pt x="883569" y="37929"/>
                  <a:pt x="1100332" y="0"/>
                </a:cubicBezTo>
                <a:cubicBezTo>
                  <a:pt x="1317095" y="-37929"/>
                  <a:pt x="1507637" y="17515"/>
                  <a:pt x="1710361" y="0"/>
                </a:cubicBezTo>
                <a:cubicBezTo>
                  <a:pt x="1913085" y="-17515"/>
                  <a:pt x="2119012" y="66206"/>
                  <a:pt x="2320390" y="0"/>
                </a:cubicBezTo>
                <a:cubicBezTo>
                  <a:pt x="2521768" y="-66206"/>
                  <a:pt x="2589949" y="48106"/>
                  <a:pt x="2850602" y="0"/>
                </a:cubicBezTo>
                <a:cubicBezTo>
                  <a:pt x="3111255" y="-48106"/>
                  <a:pt x="3135663" y="47964"/>
                  <a:pt x="3420723" y="0"/>
                </a:cubicBezTo>
                <a:cubicBezTo>
                  <a:pt x="3705783" y="-47964"/>
                  <a:pt x="3733537" y="24516"/>
                  <a:pt x="3990843" y="0"/>
                </a:cubicBezTo>
                <a:cubicBezTo>
                  <a:pt x="3997759" y="250773"/>
                  <a:pt x="3953026" y="408394"/>
                  <a:pt x="3990843" y="567874"/>
                </a:cubicBezTo>
                <a:cubicBezTo>
                  <a:pt x="4028660" y="727354"/>
                  <a:pt x="3933931" y="981222"/>
                  <a:pt x="3990843" y="1183070"/>
                </a:cubicBezTo>
                <a:cubicBezTo>
                  <a:pt x="3687833" y="1255892"/>
                  <a:pt x="3500059" y="1162856"/>
                  <a:pt x="3340906" y="1183070"/>
                </a:cubicBezTo>
                <a:cubicBezTo>
                  <a:pt x="3181753" y="1203284"/>
                  <a:pt x="2930719" y="1122767"/>
                  <a:pt x="2770785" y="1183070"/>
                </a:cubicBezTo>
                <a:cubicBezTo>
                  <a:pt x="2610851" y="1243373"/>
                  <a:pt x="2340459" y="1110075"/>
                  <a:pt x="2120848" y="1183070"/>
                </a:cubicBezTo>
                <a:cubicBezTo>
                  <a:pt x="1901237" y="1256065"/>
                  <a:pt x="1801238" y="1154890"/>
                  <a:pt x="1590636" y="1183070"/>
                </a:cubicBezTo>
                <a:cubicBezTo>
                  <a:pt x="1380034" y="1211250"/>
                  <a:pt x="1335159" y="1167342"/>
                  <a:pt x="1140241" y="1183070"/>
                </a:cubicBezTo>
                <a:cubicBezTo>
                  <a:pt x="945324" y="1198798"/>
                  <a:pt x="805074" y="1120924"/>
                  <a:pt x="570120" y="1183070"/>
                </a:cubicBezTo>
                <a:cubicBezTo>
                  <a:pt x="335166" y="1245216"/>
                  <a:pt x="143406" y="1174590"/>
                  <a:pt x="0" y="1183070"/>
                </a:cubicBezTo>
                <a:cubicBezTo>
                  <a:pt x="-63112" y="1015606"/>
                  <a:pt x="46871" y="723770"/>
                  <a:pt x="0" y="579704"/>
                </a:cubicBezTo>
                <a:cubicBezTo>
                  <a:pt x="-46871" y="435638"/>
                  <a:pt x="24197" y="257754"/>
                  <a:pt x="0" y="0"/>
                </a:cubicBezTo>
                <a:close/>
              </a:path>
              <a:path w="3990843" h="1183070" stroke="0" extrusionOk="0">
                <a:moveTo>
                  <a:pt x="0" y="0"/>
                </a:moveTo>
                <a:cubicBezTo>
                  <a:pt x="126130" y="-3998"/>
                  <a:pt x="304539" y="1993"/>
                  <a:pt x="450395" y="0"/>
                </a:cubicBezTo>
                <a:cubicBezTo>
                  <a:pt x="596251" y="-1993"/>
                  <a:pt x="675771" y="28479"/>
                  <a:pt x="900790" y="0"/>
                </a:cubicBezTo>
                <a:cubicBezTo>
                  <a:pt x="1125810" y="-28479"/>
                  <a:pt x="1242792" y="57246"/>
                  <a:pt x="1470911" y="0"/>
                </a:cubicBezTo>
                <a:cubicBezTo>
                  <a:pt x="1699030" y="-57246"/>
                  <a:pt x="1802223" y="36253"/>
                  <a:pt x="1961214" y="0"/>
                </a:cubicBezTo>
                <a:cubicBezTo>
                  <a:pt x="2120205" y="-36253"/>
                  <a:pt x="2265609" y="32122"/>
                  <a:pt x="2531335" y="0"/>
                </a:cubicBezTo>
                <a:cubicBezTo>
                  <a:pt x="2797061" y="-32122"/>
                  <a:pt x="2892326" y="52290"/>
                  <a:pt x="3181272" y="0"/>
                </a:cubicBezTo>
                <a:cubicBezTo>
                  <a:pt x="3470218" y="-52290"/>
                  <a:pt x="3607903" y="79634"/>
                  <a:pt x="3990843" y="0"/>
                </a:cubicBezTo>
                <a:cubicBezTo>
                  <a:pt x="4042468" y="194338"/>
                  <a:pt x="3958177" y="335956"/>
                  <a:pt x="3990843" y="556043"/>
                </a:cubicBezTo>
                <a:cubicBezTo>
                  <a:pt x="4023509" y="776130"/>
                  <a:pt x="3980816" y="1011250"/>
                  <a:pt x="3990843" y="1183070"/>
                </a:cubicBezTo>
                <a:cubicBezTo>
                  <a:pt x="3767216" y="1233249"/>
                  <a:pt x="3660245" y="1129841"/>
                  <a:pt x="3540448" y="1183070"/>
                </a:cubicBezTo>
                <a:cubicBezTo>
                  <a:pt x="3420652" y="1236299"/>
                  <a:pt x="3246592" y="1128601"/>
                  <a:pt x="3010236" y="1183070"/>
                </a:cubicBezTo>
                <a:cubicBezTo>
                  <a:pt x="2773880" y="1237539"/>
                  <a:pt x="2603522" y="1147599"/>
                  <a:pt x="2480024" y="1183070"/>
                </a:cubicBezTo>
                <a:cubicBezTo>
                  <a:pt x="2356526" y="1218541"/>
                  <a:pt x="2150744" y="1160486"/>
                  <a:pt x="1869995" y="1183070"/>
                </a:cubicBezTo>
                <a:cubicBezTo>
                  <a:pt x="1589246" y="1205654"/>
                  <a:pt x="1372350" y="1147101"/>
                  <a:pt x="1220058" y="1183070"/>
                </a:cubicBezTo>
                <a:cubicBezTo>
                  <a:pt x="1067766" y="1219039"/>
                  <a:pt x="860489" y="1161307"/>
                  <a:pt x="610029" y="1183070"/>
                </a:cubicBezTo>
                <a:cubicBezTo>
                  <a:pt x="359569" y="1204833"/>
                  <a:pt x="172937" y="1113772"/>
                  <a:pt x="0" y="1183070"/>
                </a:cubicBezTo>
                <a:cubicBezTo>
                  <a:pt x="-6842" y="911669"/>
                  <a:pt x="23574" y="765541"/>
                  <a:pt x="0" y="591535"/>
                </a:cubicBezTo>
                <a:cubicBezTo>
                  <a:pt x="-23574" y="417530"/>
                  <a:pt x="65853" y="24604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31563687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600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  <a:ea typeface="Franklin Gothic"/>
                <a:cs typeface="Franklin Gothic"/>
                <a:sym typeface="Franklin Gothic"/>
              </a:rPr>
              <a:t>DEPENDENCIES / SHOW STOPPERS</a:t>
            </a:r>
            <a:endParaRPr lang="en-US" sz="1600" b="1" dirty="0">
              <a:solidFill>
                <a:schemeClr val="dk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Integration APIs for MCA21 Portal</a:t>
            </a: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Adequate Computing Resources &amp; GPUs</a:t>
            </a:r>
          </a:p>
          <a:p>
            <a:pPr marL="285750" indent="-285750"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50" dirty="0">
                <a:latin typeface="Times New Roman"/>
                <a:cs typeface="Times New Roman"/>
              </a:rPr>
              <a:t>Anonymized Access to MCA21 Comments</a:t>
            </a:r>
          </a:p>
          <a:p>
            <a:pPr marL="285750" indent="-285750">
              <a:buSzPts val="1600"/>
              <a:buFont typeface="Noto Sans Symbols"/>
              <a:buChar char="⮚"/>
            </a:pP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Legal/Policy Experts (SMEs)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AE977-F4CF-5FCF-5ED5-E36C894A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52" y="692561"/>
            <a:ext cx="2700457" cy="1736008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A4E3D-2808-4696-AE42-CB250841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218" y="2536722"/>
            <a:ext cx="2643473" cy="2081735"/>
          </a:xfrm>
          <a:prstGeom prst="roundRect">
            <a:avLst/>
          </a:prstGeom>
        </p:spPr>
      </p:pic>
      <p:sp>
        <p:nvSpPr>
          <p:cNvPr id="6" name="AutoShape 2" descr="Output image">
            <a:extLst>
              <a:ext uri="{FF2B5EF4-FFF2-40B4-BE49-F238E27FC236}">
                <a16:creationId xmlns:a16="http://schemas.microsoft.com/office/drawing/2014/main" id="{97364BA3-AF69-3F52-3816-2538239B8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DA881C-FB15-E858-3183-5ACB40EB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717" y="4581832"/>
            <a:ext cx="2425291" cy="1818968"/>
          </a:xfrm>
          <a:prstGeom prst="round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1D429-CCFC-EF35-689A-9AA10C2911C4}"/>
              </a:ext>
            </a:extLst>
          </p:cNvPr>
          <p:cNvSpPr txBox="1"/>
          <p:nvPr/>
        </p:nvSpPr>
        <p:spPr>
          <a:xfrm>
            <a:off x="716438" y="1668545"/>
            <a:ext cx="2601798" cy="5245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631597" y="393092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556181" y="1225485"/>
            <a:ext cx="11552961" cy="555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–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Tarun S</a:t>
            </a: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  <a:endParaRPr sz="1400" dirty="0">
              <a:latin typeface="Times New Roman"/>
              <a:cs typeface="Times New Roman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Sanjana Meena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Suganth T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 –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M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T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 –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 S. K.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Branch - BE         	Stream - CSE                                 Year - II</a:t>
            </a:r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4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 – Dr. Rajalakshmi 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/>
                <a:cs typeface="Times New Roman"/>
              </a:rPr>
              <a:t>Category - Academic                 Expertise – AI/ML &amp; Natural language processing	Domain Experience (In years) -   14</a:t>
            </a:r>
          </a:p>
        </p:txBody>
      </p:sp>
    </p:spTree>
    <p:extLst>
      <p:ext uri="{BB962C8B-B14F-4D97-AF65-F5344CB8AC3E}">
        <p14:creationId xmlns:p14="http://schemas.microsoft.com/office/powerpoint/2010/main" val="219334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3acc00-05c4-4641-bcc3-405eb84257f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6995C558684BB30A97BC7117BD48" ma:contentTypeVersion="6" ma:contentTypeDescription="Create a new document." ma:contentTypeScope="" ma:versionID="3c08ef42038a8c16bff6581ab12bd95e">
  <xsd:schema xmlns:xsd="http://www.w3.org/2001/XMLSchema" xmlns:xs="http://www.w3.org/2001/XMLSchema" xmlns:p="http://schemas.microsoft.com/office/2006/metadata/properties" xmlns:ns3="393acc00-05c4-4641-bcc3-405eb84257fd" targetNamespace="http://schemas.microsoft.com/office/2006/metadata/properties" ma:root="true" ma:fieldsID="b8ccd4ff60ab52540037b918810c0f04" ns3:_="">
    <xsd:import namespace="393acc00-05c4-4641-bcc3-405eb84257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acc00-05c4-4641-bcc3-405eb84257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58D62-4FA6-4BF1-9CDB-652ADB5C70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8DF5D-3650-47AE-A27E-D80E8A0F74F6}">
  <ds:schemaRefs>
    <ds:schemaRef ds:uri="http://purl.org/dc/terms/"/>
    <ds:schemaRef ds:uri="393acc00-05c4-4641-bcc3-405eb84257f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03863B-18CD-4DFD-B730-8A027748E1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acc00-05c4-4641-bcc3-405eb8425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710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Noto Sans Symbols,Sans-Serif</vt:lpstr>
      <vt:lpstr>Arial</vt:lpstr>
      <vt:lpstr>Franklin Gothic</vt:lpstr>
      <vt:lpstr>Noto Sans Symbols</vt:lpstr>
      <vt:lpstr>Wingdings</vt:lpstr>
      <vt:lpstr>Libre Franklin</vt:lpstr>
      <vt:lpstr>Times New Roman</vt:lpstr>
      <vt:lpstr>Constantia</vt:lpstr>
      <vt:lpstr>Calibri</vt:lpstr>
      <vt:lpstr>Theme1</vt:lpstr>
      <vt:lpstr>Basic Details of the Team and Problem Statement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thetarunsiva@gmail.com</cp:lastModifiedBy>
  <cp:revision>529</cp:revision>
  <dcterms:created xsi:type="dcterms:W3CDTF">2022-02-11T07:14:46Z</dcterms:created>
  <dcterms:modified xsi:type="dcterms:W3CDTF">2025-09-20T17:31:40Z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0x010100D02D6995C558684BB30A97BC7117BD48</vt:lpwstr>
  </property>
</Properties>
</file>