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68" r:id="rId6"/>
    <p:sldId id="257" r:id="rId7"/>
    <p:sldId id="259" r:id="rId8"/>
    <p:sldId id="258" r:id="rId9"/>
    <p:sldId id="273" r:id="rId10"/>
    <p:sldId id="260" r:id="rId11"/>
    <p:sldId id="261" r:id="rId12"/>
    <p:sldId id="262" r:id="rId13"/>
    <p:sldId id="266" r:id="rId14"/>
    <p:sldId id="265" r:id="rId15"/>
    <p:sldId id="264" r:id="rId16"/>
    <p:sldId id="263" r:id="rId17"/>
    <p:sldId id="267" r:id="rId18"/>
    <p:sldId id="269" r:id="rId19"/>
    <p:sldId id="276" r:id="rId20"/>
    <p:sldId id="275" r:id="rId21"/>
    <p:sldId id="274"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6DBF6-E41D-456D-9E2F-4BFE837120BB}" type="doc">
      <dgm:prSet loTypeId="urn:microsoft.com/office/officeart/2005/8/layout/hProcess11" loCatId="process" qsTypeId="urn:microsoft.com/office/officeart/2005/8/quickstyle/simple1" qsCatId="simple" csTypeId="urn:microsoft.com/office/officeart/2005/8/colors/accent1_2" csCatId="accent1" phldr="1"/>
      <dgm:spPr/>
    </dgm:pt>
    <dgm:pt modelId="{F4180F89-9A22-4179-8B3C-CB711DDBF520}">
      <dgm:prSet phldrT="[Text]"/>
      <dgm:spPr/>
      <dgm:t>
        <a:bodyPr/>
        <a:lstStyle/>
        <a:p>
          <a:r>
            <a:rPr lang="en-US"/>
            <a:t>Data Preprocessing</a:t>
          </a:r>
        </a:p>
      </dgm:t>
    </dgm:pt>
    <dgm:pt modelId="{66CF41D5-F80C-4886-9BF2-1C3C7D0F6D49}" type="parTrans" cxnId="{8FEB3510-C480-409A-9DE5-AD375F7753FB}">
      <dgm:prSet/>
      <dgm:spPr/>
      <dgm:t>
        <a:bodyPr/>
        <a:lstStyle/>
        <a:p>
          <a:endParaRPr lang="en-US"/>
        </a:p>
      </dgm:t>
    </dgm:pt>
    <dgm:pt modelId="{11332CCE-6561-40F9-9EC6-546FB14FC843}" type="sibTrans" cxnId="{8FEB3510-C480-409A-9DE5-AD375F7753FB}">
      <dgm:prSet/>
      <dgm:spPr/>
      <dgm:t>
        <a:bodyPr/>
        <a:lstStyle/>
        <a:p>
          <a:endParaRPr lang="en-US"/>
        </a:p>
      </dgm:t>
    </dgm:pt>
    <dgm:pt modelId="{0CA604E6-D419-4929-A601-9C120343FAD1}">
      <dgm:prSet phldrT="[Text]"/>
      <dgm:spPr/>
      <dgm:t>
        <a:bodyPr/>
        <a:lstStyle/>
        <a:p>
          <a:pPr rtl="0"/>
          <a:r>
            <a:rPr lang="en-US"/>
            <a:t>Data Augmentation Using Different Interpolation</a:t>
          </a:r>
          <a:r>
            <a:rPr lang="en-US">
              <a:latin typeface="Arial" panose="020B0604020202020204"/>
            </a:rPr>
            <a:t> Methods</a:t>
          </a:r>
          <a:endParaRPr lang="en-US" dirty="0"/>
        </a:p>
      </dgm:t>
    </dgm:pt>
    <dgm:pt modelId="{2E071F88-2FEC-4659-8DB3-12D64DB81756}" type="parTrans" cxnId="{3BF06431-4AF3-4346-A2F0-6EACA4034D16}">
      <dgm:prSet/>
      <dgm:spPr/>
      <dgm:t>
        <a:bodyPr/>
        <a:lstStyle/>
        <a:p>
          <a:endParaRPr lang="en-US"/>
        </a:p>
      </dgm:t>
    </dgm:pt>
    <dgm:pt modelId="{63FAEAFC-99D9-4B76-8C0A-105707536296}" type="sibTrans" cxnId="{3BF06431-4AF3-4346-A2F0-6EACA4034D16}">
      <dgm:prSet/>
      <dgm:spPr/>
      <dgm:t>
        <a:bodyPr/>
        <a:lstStyle/>
        <a:p>
          <a:endParaRPr lang="en-US"/>
        </a:p>
      </dgm:t>
    </dgm:pt>
    <dgm:pt modelId="{02B70E05-C206-4CD5-AF1B-E1A71687BA2D}">
      <dgm:prSet phldrT="[Text]"/>
      <dgm:spPr/>
      <dgm:t>
        <a:bodyPr/>
        <a:lstStyle/>
        <a:p>
          <a:pPr rtl="0"/>
          <a:r>
            <a:rPr lang="en-US">
              <a:latin typeface="Arial" panose="020B0604020202020204"/>
            </a:rPr>
            <a:t>Calculation</a:t>
          </a:r>
          <a:r>
            <a:rPr lang="en-US"/>
            <a:t> </a:t>
          </a:r>
          <a:r>
            <a:rPr lang="en-US">
              <a:latin typeface="Arial" panose="020B0604020202020204"/>
            </a:rPr>
            <a:t>of </a:t>
          </a:r>
          <a:r>
            <a:rPr lang="en-US"/>
            <a:t>SSIM, PSNR, MSE</a:t>
          </a:r>
          <a:endParaRPr lang="en-US" dirty="0"/>
        </a:p>
      </dgm:t>
    </dgm:pt>
    <dgm:pt modelId="{DACB7324-5995-4C06-A32C-C091FEFCECBC}" type="parTrans" cxnId="{31B113C9-866D-4AC0-B683-C008CD59DD1F}">
      <dgm:prSet/>
      <dgm:spPr/>
      <dgm:t>
        <a:bodyPr/>
        <a:lstStyle/>
        <a:p>
          <a:endParaRPr lang="en-US"/>
        </a:p>
      </dgm:t>
    </dgm:pt>
    <dgm:pt modelId="{7A54DD60-9393-49FF-AD01-20DC74800156}" type="sibTrans" cxnId="{31B113C9-866D-4AC0-B683-C008CD59DD1F}">
      <dgm:prSet/>
      <dgm:spPr/>
      <dgm:t>
        <a:bodyPr/>
        <a:lstStyle/>
        <a:p>
          <a:endParaRPr lang="en-US"/>
        </a:p>
      </dgm:t>
    </dgm:pt>
    <dgm:pt modelId="{00EA90B7-7A3B-4A53-9D28-2AB30EAAA1D9}">
      <dgm:prSet phldrT="[Text]"/>
      <dgm:spPr/>
      <dgm:t>
        <a:bodyPr/>
        <a:lstStyle/>
        <a:p>
          <a:r>
            <a:rPr lang="en-US">
              <a:latin typeface="Arial" panose="020B0604020202020204"/>
            </a:rPr>
            <a:t>Statistical</a:t>
          </a:r>
          <a:r>
            <a:rPr lang="en-US"/>
            <a:t> Analysis on calculated metrics</a:t>
          </a:r>
          <a:endParaRPr lang="en-US" dirty="0"/>
        </a:p>
      </dgm:t>
    </dgm:pt>
    <dgm:pt modelId="{AF5BD748-922C-4AA2-A7CA-01B96E049F43}" type="parTrans" cxnId="{AA48C4B2-2C4D-45E8-A840-3AE639076C8B}">
      <dgm:prSet/>
      <dgm:spPr/>
      <dgm:t>
        <a:bodyPr/>
        <a:lstStyle/>
        <a:p>
          <a:endParaRPr lang="en-US"/>
        </a:p>
      </dgm:t>
    </dgm:pt>
    <dgm:pt modelId="{0E0AF793-F93E-4FB8-9504-70725DE3B718}" type="sibTrans" cxnId="{AA48C4B2-2C4D-45E8-A840-3AE639076C8B}">
      <dgm:prSet/>
      <dgm:spPr/>
      <dgm:t>
        <a:bodyPr/>
        <a:lstStyle/>
        <a:p>
          <a:endParaRPr lang="en-US"/>
        </a:p>
      </dgm:t>
    </dgm:pt>
    <dgm:pt modelId="{F2373DDA-37BA-4510-804F-A44CE0543835}" type="pres">
      <dgm:prSet presAssocID="{3E36DBF6-E41D-456D-9E2F-4BFE837120BB}" presName="Name0" presStyleCnt="0">
        <dgm:presLayoutVars>
          <dgm:dir/>
          <dgm:resizeHandles val="exact"/>
        </dgm:presLayoutVars>
      </dgm:prSet>
      <dgm:spPr/>
    </dgm:pt>
    <dgm:pt modelId="{12EB7F02-B0F2-4903-8F55-3B7A700A92A9}" type="pres">
      <dgm:prSet presAssocID="{3E36DBF6-E41D-456D-9E2F-4BFE837120BB}" presName="arrow" presStyleLbl="bgShp" presStyleIdx="0" presStyleCnt="1"/>
      <dgm:spPr/>
    </dgm:pt>
    <dgm:pt modelId="{DE242813-6BF4-4FD0-9695-C3E091743E5D}" type="pres">
      <dgm:prSet presAssocID="{3E36DBF6-E41D-456D-9E2F-4BFE837120BB}" presName="points" presStyleCnt="0"/>
      <dgm:spPr/>
    </dgm:pt>
    <dgm:pt modelId="{020A26F7-349E-42A8-A450-56E16AFE739C}" type="pres">
      <dgm:prSet presAssocID="{F4180F89-9A22-4179-8B3C-CB711DDBF520}" presName="compositeA" presStyleCnt="0"/>
      <dgm:spPr/>
    </dgm:pt>
    <dgm:pt modelId="{C186F166-B60B-4F22-9C34-C3E988D0222E}" type="pres">
      <dgm:prSet presAssocID="{F4180F89-9A22-4179-8B3C-CB711DDBF520}" presName="textA" presStyleLbl="revTx" presStyleIdx="0" presStyleCnt="4">
        <dgm:presLayoutVars>
          <dgm:bulletEnabled val="1"/>
        </dgm:presLayoutVars>
      </dgm:prSet>
      <dgm:spPr/>
    </dgm:pt>
    <dgm:pt modelId="{3A02337A-6DB7-4007-9509-90B767B74175}" type="pres">
      <dgm:prSet presAssocID="{F4180F89-9A22-4179-8B3C-CB711DDBF520}" presName="circleA" presStyleLbl="node1" presStyleIdx="0" presStyleCnt="4"/>
      <dgm:spPr/>
    </dgm:pt>
    <dgm:pt modelId="{A377D273-6933-4EB4-990C-23DED972DD51}" type="pres">
      <dgm:prSet presAssocID="{F4180F89-9A22-4179-8B3C-CB711DDBF520}" presName="spaceA" presStyleCnt="0"/>
      <dgm:spPr/>
    </dgm:pt>
    <dgm:pt modelId="{BD2F47C8-F292-419C-8254-B7AE3F3815FC}" type="pres">
      <dgm:prSet presAssocID="{11332CCE-6561-40F9-9EC6-546FB14FC843}" presName="space" presStyleCnt="0"/>
      <dgm:spPr/>
    </dgm:pt>
    <dgm:pt modelId="{45DF82B2-C894-4869-9BDF-E7548B6CB331}" type="pres">
      <dgm:prSet presAssocID="{0CA604E6-D419-4929-A601-9C120343FAD1}" presName="compositeB" presStyleCnt="0"/>
      <dgm:spPr/>
    </dgm:pt>
    <dgm:pt modelId="{84AB3602-EE07-4CD2-B816-12CBEDA5F83F}" type="pres">
      <dgm:prSet presAssocID="{0CA604E6-D419-4929-A601-9C120343FAD1}" presName="textB" presStyleLbl="revTx" presStyleIdx="1" presStyleCnt="4">
        <dgm:presLayoutVars>
          <dgm:bulletEnabled val="1"/>
        </dgm:presLayoutVars>
      </dgm:prSet>
      <dgm:spPr/>
    </dgm:pt>
    <dgm:pt modelId="{DF7C2D24-056A-4953-976D-33AFECAC2C9D}" type="pres">
      <dgm:prSet presAssocID="{0CA604E6-D419-4929-A601-9C120343FAD1}" presName="circleB" presStyleLbl="node1" presStyleIdx="1" presStyleCnt="4"/>
      <dgm:spPr/>
    </dgm:pt>
    <dgm:pt modelId="{FB3A2403-AB27-4621-AB9F-EEA7FF2E6012}" type="pres">
      <dgm:prSet presAssocID="{0CA604E6-D419-4929-A601-9C120343FAD1}" presName="spaceB" presStyleCnt="0"/>
      <dgm:spPr/>
    </dgm:pt>
    <dgm:pt modelId="{09481236-8A58-42A7-A9F0-F3DB001D0F78}" type="pres">
      <dgm:prSet presAssocID="{63FAEAFC-99D9-4B76-8C0A-105707536296}" presName="space" presStyleCnt="0"/>
      <dgm:spPr/>
    </dgm:pt>
    <dgm:pt modelId="{651067A2-3BD9-46F4-8442-8A6558A62167}" type="pres">
      <dgm:prSet presAssocID="{02B70E05-C206-4CD5-AF1B-E1A71687BA2D}" presName="compositeA" presStyleCnt="0"/>
      <dgm:spPr/>
    </dgm:pt>
    <dgm:pt modelId="{8A6DB6EE-8024-4BC6-9F91-17AFF648E2FD}" type="pres">
      <dgm:prSet presAssocID="{02B70E05-C206-4CD5-AF1B-E1A71687BA2D}" presName="textA" presStyleLbl="revTx" presStyleIdx="2" presStyleCnt="4">
        <dgm:presLayoutVars>
          <dgm:bulletEnabled val="1"/>
        </dgm:presLayoutVars>
      </dgm:prSet>
      <dgm:spPr/>
    </dgm:pt>
    <dgm:pt modelId="{691245E6-7366-4987-8C0C-36516A54FCB5}" type="pres">
      <dgm:prSet presAssocID="{02B70E05-C206-4CD5-AF1B-E1A71687BA2D}" presName="circleA" presStyleLbl="node1" presStyleIdx="2" presStyleCnt="4"/>
      <dgm:spPr/>
    </dgm:pt>
    <dgm:pt modelId="{4ED4A85E-9472-44F9-BABF-CED838A9240A}" type="pres">
      <dgm:prSet presAssocID="{02B70E05-C206-4CD5-AF1B-E1A71687BA2D}" presName="spaceA" presStyleCnt="0"/>
      <dgm:spPr/>
    </dgm:pt>
    <dgm:pt modelId="{33D4E59E-FAE3-4BD1-A07F-71DF9A273819}" type="pres">
      <dgm:prSet presAssocID="{7A54DD60-9393-49FF-AD01-20DC74800156}" presName="space" presStyleCnt="0"/>
      <dgm:spPr/>
    </dgm:pt>
    <dgm:pt modelId="{818BA6E8-0223-4130-B6FF-7686D3F6144B}" type="pres">
      <dgm:prSet presAssocID="{00EA90B7-7A3B-4A53-9D28-2AB30EAAA1D9}" presName="compositeB" presStyleCnt="0"/>
      <dgm:spPr/>
    </dgm:pt>
    <dgm:pt modelId="{E90C5BB8-9F7A-4EA3-B713-D8D837AE7440}" type="pres">
      <dgm:prSet presAssocID="{00EA90B7-7A3B-4A53-9D28-2AB30EAAA1D9}" presName="textB" presStyleLbl="revTx" presStyleIdx="3" presStyleCnt="4">
        <dgm:presLayoutVars>
          <dgm:bulletEnabled val="1"/>
        </dgm:presLayoutVars>
      </dgm:prSet>
      <dgm:spPr/>
    </dgm:pt>
    <dgm:pt modelId="{958F4442-60A1-4734-A49D-8D3E188F917B}" type="pres">
      <dgm:prSet presAssocID="{00EA90B7-7A3B-4A53-9D28-2AB30EAAA1D9}" presName="circleB" presStyleLbl="node1" presStyleIdx="3" presStyleCnt="4"/>
      <dgm:spPr/>
    </dgm:pt>
    <dgm:pt modelId="{AC2A75DC-04A7-40B7-9B30-153772982FEA}" type="pres">
      <dgm:prSet presAssocID="{00EA90B7-7A3B-4A53-9D28-2AB30EAAA1D9}" presName="spaceB" presStyleCnt="0"/>
      <dgm:spPr/>
    </dgm:pt>
  </dgm:ptLst>
  <dgm:cxnLst>
    <dgm:cxn modelId="{8FEB3510-C480-409A-9DE5-AD375F7753FB}" srcId="{3E36DBF6-E41D-456D-9E2F-4BFE837120BB}" destId="{F4180F89-9A22-4179-8B3C-CB711DDBF520}" srcOrd="0" destOrd="0" parTransId="{66CF41D5-F80C-4886-9BF2-1C3C7D0F6D49}" sibTransId="{11332CCE-6561-40F9-9EC6-546FB14FC843}"/>
    <dgm:cxn modelId="{3BF06431-4AF3-4346-A2F0-6EACA4034D16}" srcId="{3E36DBF6-E41D-456D-9E2F-4BFE837120BB}" destId="{0CA604E6-D419-4929-A601-9C120343FAD1}" srcOrd="1" destOrd="0" parTransId="{2E071F88-2FEC-4659-8DB3-12D64DB81756}" sibTransId="{63FAEAFC-99D9-4B76-8C0A-105707536296}"/>
    <dgm:cxn modelId="{2ED2DC51-C4E6-4E63-85BD-9AF10F7103BB}" type="presOf" srcId="{00EA90B7-7A3B-4A53-9D28-2AB30EAAA1D9}" destId="{E90C5BB8-9F7A-4EA3-B713-D8D837AE7440}" srcOrd="0" destOrd="0" presId="urn:microsoft.com/office/officeart/2005/8/layout/hProcess11"/>
    <dgm:cxn modelId="{D9056BA5-6E7A-4AC7-90CB-33F559A528B3}" type="presOf" srcId="{3E36DBF6-E41D-456D-9E2F-4BFE837120BB}" destId="{F2373DDA-37BA-4510-804F-A44CE0543835}" srcOrd="0" destOrd="0" presId="urn:microsoft.com/office/officeart/2005/8/layout/hProcess11"/>
    <dgm:cxn modelId="{255917A7-8DE0-4063-8511-99D6E65BDE16}" type="presOf" srcId="{0CA604E6-D419-4929-A601-9C120343FAD1}" destId="{84AB3602-EE07-4CD2-B816-12CBEDA5F83F}" srcOrd="0" destOrd="0" presId="urn:microsoft.com/office/officeart/2005/8/layout/hProcess11"/>
    <dgm:cxn modelId="{AA48C4B2-2C4D-45E8-A840-3AE639076C8B}" srcId="{3E36DBF6-E41D-456D-9E2F-4BFE837120BB}" destId="{00EA90B7-7A3B-4A53-9D28-2AB30EAAA1D9}" srcOrd="3" destOrd="0" parTransId="{AF5BD748-922C-4AA2-A7CA-01B96E049F43}" sibTransId="{0E0AF793-F93E-4FB8-9504-70725DE3B718}"/>
    <dgm:cxn modelId="{31B113C9-866D-4AC0-B683-C008CD59DD1F}" srcId="{3E36DBF6-E41D-456D-9E2F-4BFE837120BB}" destId="{02B70E05-C206-4CD5-AF1B-E1A71687BA2D}" srcOrd="2" destOrd="0" parTransId="{DACB7324-5995-4C06-A32C-C091FEFCECBC}" sibTransId="{7A54DD60-9393-49FF-AD01-20DC74800156}"/>
    <dgm:cxn modelId="{B91A20CF-9D10-4656-AF21-DBF048F5E6C9}" type="presOf" srcId="{02B70E05-C206-4CD5-AF1B-E1A71687BA2D}" destId="{8A6DB6EE-8024-4BC6-9F91-17AFF648E2FD}" srcOrd="0" destOrd="0" presId="urn:microsoft.com/office/officeart/2005/8/layout/hProcess11"/>
    <dgm:cxn modelId="{7364E9E2-60A4-4FA3-9261-5B3F620F6B34}" type="presOf" srcId="{F4180F89-9A22-4179-8B3C-CB711DDBF520}" destId="{C186F166-B60B-4F22-9C34-C3E988D0222E}" srcOrd="0" destOrd="0" presId="urn:microsoft.com/office/officeart/2005/8/layout/hProcess11"/>
    <dgm:cxn modelId="{5DCCCCC2-11F8-4239-B2B1-4B62F71ED273}" type="presParOf" srcId="{F2373DDA-37BA-4510-804F-A44CE0543835}" destId="{12EB7F02-B0F2-4903-8F55-3B7A700A92A9}" srcOrd="0" destOrd="0" presId="urn:microsoft.com/office/officeart/2005/8/layout/hProcess11"/>
    <dgm:cxn modelId="{F7999275-421E-4713-9875-764E3A0925CE}" type="presParOf" srcId="{F2373DDA-37BA-4510-804F-A44CE0543835}" destId="{DE242813-6BF4-4FD0-9695-C3E091743E5D}" srcOrd="1" destOrd="0" presId="urn:microsoft.com/office/officeart/2005/8/layout/hProcess11"/>
    <dgm:cxn modelId="{75BB555E-0976-4753-ACC0-3AE5261878F9}" type="presParOf" srcId="{DE242813-6BF4-4FD0-9695-C3E091743E5D}" destId="{020A26F7-349E-42A8-A450-56E16AFE739C}" srcOrd="0" destOrd="0" presId="urn:microsoft.com/office/officeart/2005/8/layout/hProcess11"/>
    <dgm:cxn modelId="{15990AA9-E818-49A0-A4E4-C4643EC76E38}" type="presParOf" srcId="{020A26F7-349E-42A8-A450-56E16AFE739C}" destId="{C186F166-B60B-4F22-9C34-C3E988D0222E}" srcOrd="0" destOrd="0" presId="urn:microsoft.com/office/officeart/2005/8/layout/hProcess11"/>
    <dgm:cxn modelId="{C2D1B7DD-4A9E-46C3-ABE2-F187A3A8F136}" type="presParOf" srcId="{020A26F7-349E-42A8-A450-56E16AFE739C}" destId="{3A02337A-6DB7-4007-9509-90B767B74175}" srcOrd="1" destOrd="0" presId="urn:microsoft.com/office/officeart/2005/8/layout/hProcess11"/>
    <dgm:cxn modelId="{ECCE2F86-AA5C-47E0-9B0A-E636C2D48ADE}" type="presParOf" srcId="{020A26F7-349E-42A8-A450-56E16AFE739C}" destId="{A377D273-6933-4EB4-990C-23DED972DD51}" srcOrd="2" destOrd="0" presId="urn:microsoft.com/office/officeart/2005/8/layout/hProcess11"/>
    <dgm:cxn modelId="{1D65A5A8-8263-4250-A731-CB8104607331}" type="presParOf" srcId="{DE242813-6BF4-4FD0-9695-C3E091743E5D}" destId="{BD2F47C8-F292-419C-8254-B7AE3F3815FC}" srcOrd="1" destOrd="0" presId="urn:microsoft.com/office/officeart/2005/8/layout/hProcess11"/>
    <dgm:cxn modelId="{D7D2F723-5CDF-4217-B368-8C8E611C9095}" type="presParOf" srcId="{DE242813-6BF4-4FD0-9695-C3E091743E5D}" destId="{45DF82B2-C894-4869-9BDF-E7548B6CB331}" srcOrd="2" destOrd="0" presId="urn:microsoft.com/office/officeart/2005/8/layout/hProcess11"/>
    <dgm:cxn modelId="{496C4AE6-9319-49E7-9B3C-5B96ED98E257}" type="presParOf" srcId="{45DF82B2-C894-4869-9BDF-E7548B6CB331}" destId="{84AB3602-EE07-4CD2-B816-12CBEDA5F83F}" srcOrd="0" destOrd="0" presId="urn:microsoft.com/office/officeart/2005/8/layout/hProcess11"/>
    <dgm:cxn modelId="{4262C2FE-9169-469B-97F3-7CE1622C18B1}" type="presParOf" srcId="{45DF82B2-C894-4869-9BDF-E7548B6CB331}" destId="{DF7C2D24-056A-4953-976D-33AFECAC2C9D}" srcOrd="1" destOrd="0" presId="urn:microsoft.com/office/officeart/2005/8/layout/hProcess11"/>
    <dgm:cxn modelId="{1682FE54-F398-4C16-AA4D-0C2A7B3FA7D6}" type="presParOf" srcId="{45DF82B2-C894-4869-9BDF-E7548B6CB331}" destId="{FB3A2403-AB27-4621-AB9F-EEA7FF2E6012}" srcOrd="2" destOrd="0" presId="urn:microsoft.com/office/officeart/2005/8/layout/hProcess11"/>
    <dgm:cxn modelId="{85416059-C8E3-425A-A900-1998123C78DE}" type="presParOf" srcId="{DE242813-6BF4-4FD0-9695-C3E091743E5D}" destId="{09481236-8A58-42A7-A9F0-F3DB001D0F78}" srcOrd="3" destOrd="0" presId="urn:microsoft.com/office/officeart/2005/8/layout/hProcess11"/>
    <dgm:cxn modelId="{36A9D131-A5CE-4317-A769-91287972CD87}" type="presParOf" srcId="{DE242813-6BF4-4FD0-9695-C3E091743E5D}" destId="{651067A2-3BD9-46F4-8442-8A6558A62167}" srcOrd="4" destOrd="0" presId="urn:microsoft.com/office/officeart/2005/8/layout/hProcess11"/>
    <dgm:cxn modelId="{93A9FFC6-AB54-45E0-BFE1-69A2275632BE}" type="presParOf" srcId="{651067A2-3BD9-46F4-8442-8A6558A62167}" destId="{8A6DB6EE-8024-4BC6-9F91-17AFF648E2FD}" srcOrd="0" destOrd="0" presId="urn:microsoft.com/office/officeart/2005/8/layout/hProcess11"/>
    <dgm:cxn modelId="{2FF1D33B-7A24-42C3-A20F-421682CDE44C}" type="presParOf" srcId="{651067A2-3BD9-46F4-8442-8A6558A62167}" destId="{691245E6-7366-4987-8C0C-36516A54FCB5}" srcOrd="1" destOrd="0" presId="urn:microsoft.com/office/officeart/2005/8/layout/hProcess11"/>
    <dgm:cxn modelId="{96DD8CB7-6F42-4571-A4F1-4D15B7E10231}" type="presParOf" srcId="{651067A2-3BD9-46F4-8442-8A6558A62167}" destId="{4ED4A85E-9472-44F9-BABF-CED838A9240A}" srcOrd="2" destOrd="0" presId="urn:microsoft.com/office/officeart/2005/8/layout/hProcess11"/>
    <dgm:cxn modelId="{C0B1A242-8F4E-4768-A49A-E33068CDE035}" type="presParOf" srcId="{DE242813-6BF4-4FD0-9695-C3E091743E5D}" destId="{33D4E59E-FAE3-4BD1-A07F-71DF9A273819}" srcOrd="5" destOrd="0" presId="urn:microsoft.com/office/officeart/2005/8/layout/hProcess11"/>
    <dgm:cxn modelId="{B1626CA0-9D2F-4947-A743-B97F802CF1EE}" type="presParOf" srcId="{DE242813-6BF4-4FD0-9695-C3E091743E5D}" destId="{818BA6E8-0223-4130-B6FF-7686D3F6144B}" srcOrd="6" destOrd="0" presId="urn:microsoft.com/office/officeart/2005/8/layout/hProcess11"/>
    <dgm:cxn modelId="{148910EE-0B9A-4C4B-89F5-AF150B42D5BC}" type="presParOf" srcId="{818BA6E8-0223-4130-B6FF-7686D3F6144B}" destId="{E90C5BB8-9F7A-4EA3-B713-D8D837AE7440}" srcOrd="0" destOrd="0" presId="urn:microsoft.com/office/officeart/2005/8/layout/hProcess11"/>
    <dgm:cxn modelId="{DEB6C0FB-FA99-4537-A9DC-B025D77715D8}" type="presParOf" srcId="{818BA6E8-0223-4130-B6FF-7686D3F6144B}" destId="{958F4442-60A1-4734-A49D-8D3E188F917B}" srcOrd="1" destOrd="0" presId="urn:microsoft.com/office/officeart/2005/8/layout/hProcess11"/>
    <dgm:cxn modelId="{1A5249A1-EF2F-49BE-BD13-739D5353B106}" type="presParOf" srcId="{818BA6E8-0223-4130-B6FF-7686D3F6144B}" destId="{AC2A75DC-04A7-40B7-9B30-153772982FE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C9A1B-F59F-4290-9ED3-A2981DD7B4E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66DFC0D-B745-4DBF-9392-102245598360}">
      <dgm:prSet/>
      <dgm:spPr/>
      <dgm:t>
        <a:bodyPr/>
        <a:lstStyle/>
        <a:p>
          <a:r>
            <a:rPr lang="en-US"/>
            <a:t>Interpolation Methods</a:t>
          </a:r>
        </a:p>
      </dgm:t>
    </dgm:pt>
    <dgm:pt modelId="{24C87367-A0B2-4847-8134-D841C89482FD}" type="parTrans" cxnId="{03CCE10D-06AD-463E-A63D-7889350414BF}">
      <dgm:prSet/>
      <dgm:spPr/>
      <dgm:t>
        <a:bodyPr/>
        <a:lstStyle/>
        <a:p>
          <a:endParaRPr lang="en-US"/>
        </a:p>
      </dgm:t>
    </dgm:pt>
    <dgm:pt modelId="{4E30F397-6655-438C-B20F-FAE5CBE4868F}" type="sibTrans" cxnId="{03CCE10D-06AD-463E-A63D-7889350414BF}">
      <dgm:prSet/>
      <dgm:spPr/>
      <dgm:t>
        <a:bodyPr/>
        <a:lstStyle/>
        <a:p>
          <a:endParaRPr lang="en-US"/>
        </a:p>
      </dgm:t>
    </dgm:pt>
    <dgm:pt modelId="{F2B5BB47-C1C7-4D46-AE61-9EDEF321C719}">
      <dgm:prSet/>
      <dgm:spPr/>
      <dgm:t>
        <a:bodyPr/>
        <a:lstStyle/>
        <a:p>
          <a:r>
            <a:rPr lang="en-US"/>
            <a:t>Nearest Neighbor</a:t>
          </a:r>
        </a:p>
      </dgm:t>
    </dgm:pt>
    <dgm:pt modelId="{3C80C74F-26CF-4FFA-A803-3C3A9D816A78}" type="parTrans" cxnId="{3D6DA4E7-9C82-4E21-8DC5-42A5DAB0EB40}">
      <dgm:prSet/>
      <dgm:spPr/>
      <dgm:t>
        <a:bodyPr/>
        <a:lstStyle/>
        <a:p>
          <a:endParaRPr lang="en-US"/>
        </a:p>
      </dgm:t>
    </dgm:pt>
    <dgm:pt modelId="{0A1B02FC-E484-474D-8248-E963D4F9A957}" type="sibTrans" cxnId="{3D6DA4E7-9C82-4E21-8DC5-42A5DAB0EB40}">
      <dgm:prSet/>
      <dgm:spPr/>
      <dgm:t>
        <a:bodyPr/>
        <a:lstStyle/>
        <a:p>
          <a:endParaRPr lang="en-US"/>
        </a:p>
      </dgm:t>
    </dgm:pt>
    <dgm:pt modelId="{B64EA6C2-3E0E-4E31-AE77-133360A4A7FC}">
      <dgm:prSet/>
      <dgm:spPr/>
      <dgm:t>
        <a:bodyPr/>
        <a:lstStyle/>
        <a:p>
          <a:r>
            <a:rPr lang="en-US"/>
            <a:t>Bilinear</a:t>
          </a:r>
        </a:p>
      </dgm:t>
    </dgm:pt>
    <dgm:pt modelId="{9BBAA15C-C0C2-4FD7-9FC7-5C199D95B287}" type="parTrans" cxnId="{BB08EB91-76F6-4DA1-BD28-78C8124447D6}">
      <dgm:prSet/>
      <dgm:spPr/>
      <dgm:t>
        <a:bodyPr/>
        <a:lstStyle/>
        <a:p>
          <a:endParaRPr lang="en-US"/>
        </a:p>
      </dgm:t>
    </dgm:pt>
    <dgm:pt modelId="{71F881C8-0C67-463F-B830-E10BA27EC6A6}" type="sibTrans" cxnId="{BB08EB91-76F6-4DA1-BD28-78C8124447D6}">
      <dgm:prSet/>
      <dgm:spPr/>
      <dgm:t>
        <a:bodyPr/>
        <a:lstStyle/>
        <a:p>
          <a:endParaRPr lang="en-US"/>
        </a:p>
      </dgm:t>
    </dgm:pt>
    <dgm:pt modelId="{4E042CB9-76E7-4F93-835D-D8CCD0B27466}">
      <dgm:prSet/>
      <dgm:spPr/>
      <dgm:t>
        <a:bodyPr/>
        <a:lstStyle/>
        <a:p>
          <a:r>
            <a:rPr lang="en-US"/>
            <a:t>Bicubic</a:t>
          </a:r>
        </a:p>
      </dgm:t>
    </dgm:pt>
    <dgm:pt modelId="{C83F85A0-D8C7-41E5-A5C7-F3C2734445FD}" type="parTrans" cxnId="{F27C60AC-37FB-4605-AF57-DB9ABCBA448D}">
      <dgm:prSet/>
      <dgm:spPr/>
      <dgm:t>
        <a:bodyPr/>
        <a:lstStyle/>
        <a:p>
          <a:endParaRPr lang="en-US"/>
        </a:p>
      </dgm:t>
    </dgm:pt>
    <dgm:pt modelId="{90C9E07B-6D76-47D9-977F-2CF129C1F3A4}" type="sibTrans" cxnId="{F27C60AC-37FB-4605-AF57-DB9ABCBA448D}">
      <dgm:prSet/>
      <dgm:spPr/>
      <dgm:t>
        <a:bodyPr/>
        <a:lstStyle/>
        <a:p>
          <a:endParaRPr lang="en-US"/>
        </a:p>
      </dgm:t>
    </dgm:pt>
    <dgm:pt modelId="{604870C7-55BD-4632-B449-564EBEA9E515}">
      <dgm:prSet/>
      <dgm:spPr/>
      <dgm:t>
        <a:bodyPr/>
        <a:lstStyle/>
        <a:p>
          <a:r>
            <a:rPr lang="en-US"/>
            <a:t>Lanczos</a:t>
          </a:r>
        </a:p>
      </dgm:t>
    </dgm:pt>
    <dgm:pt modelId="{19E78E93-9C72-43DF-8D51-133F18E25AF3}" type="parTrans" cxnId="{13E78408-9679-4D21-83BF-BBECAB99850E}">
      <dgm:prSet/>
      <dgm:spPr/>
      <dgm:t>
        <a:bodyPr/>
        <a:lstStyle/>
        <a:p>
          <a:endParaRPr lang="en-US"/>
        </a:p>
      </dgm:t>
    </dgm:pt>
    <dgm:pt modelId="{F3A66142-787C-40D4-B228-D786103A35BB}" type="sibTrans" cxnId="{13E78408-9679-4D21-83BF-BBECAB99850E}">
      <dgm:prSet/>
      <dgm:spPr/>
      <dgm:t>
        <a:bodyPr/>
        <a:lstStyle/>
        <a:p>
          <a:endParaRPr lang="en-US"/>
        </a:p>
      </dgm:t>
    </dgm:pt>
    <dgm:pt modelId="{16BC790F-B8FF-4C1F-86D4-7D3C59EB6282}">
      <dgm:prSet/>
      <dgm:spPr/>
      <dgm:t>
        <a:bodyPr/>
        <a:lstStyle/>
        <a:p>
          <a:r>
            <a:rPr lang="en-US"/>
            <a:t>Different Metrics to compare results</a:t>
          </a:r>
        </a:p>
      </dgm:t>
    </dgm:pt>
    <dgm:pt modelId="{05CE31A9-CC4B-4100-AD24-8918A729BE65}" type="parTrans" cxnId="{B40DC6BE-B251-4138-ABF8-CBA102C1096D}">
      <dgm:prSet/>
      <dgm:spPr/>
      <dgm:t>
        <a:bodyPr/>
        <a:lstStyle/>
        <a:p>
          <a:endParaRPr lang="en-US"/>
        </a:p>
      </dgm:t>
    </dgm:pt>
    <dgm:pt modelId="{87455CB0-407C-4FAF-9E52-6E7509BD6AE8}" type="sibTrans" cxnId="{B40DC6BE-B251-4138-ABF8-CBA102C1096D}">
      <dgm:prSet/>
      <dgm:spPr/>
      <dgm:t>
        <a:bodyPr/>
        <a:lstStyle/>
        <a:p>
          <a:endParaRPr lang="en-US"/>
        </a:p>
      </dgm:t>
    </dgm:pt>
    <dgm:pt modelId="{8BE53AB3-C5DD-4D4E-B972-3658C05B450B}">
      <dgm:prSet/>
      <dgm:spPr/>
      <dgm:t>
        <a:bodyPr/>
        <a:lstStyle/>
        <a:p>
          <a:r>
            <a:rPr lang="en-US"/>
            <a:t>Mean Squared Error (MSE)</a:t>
          </a:r>
        </a:p>
      </dgm:t>
    </dgm:pt>
    <dgm:pt modelId="{D4F7EA6D-4C14-472E-A6A4-D06F49E061D6}" type="parTrans" cxnId="{AE2A4C45-5837-41F9-8942-FEA0BDA7D758}">
      <dgm:prSet/>
      <dgm:spPr/>
      <dgm:t>
        <a:bodyPr/>
        <a:lstStyle/>
        <a:p>
          <a:endParaRPr lang="en-US"/>
        </a:p>
      </dgm:t>
    </dgm:pt>
    <dgm:pt modelId="{29A10D50-6ABB-40B5-A883-A1447839ABB8}" type="sibTrans" cxnId="{AE2A4C45-5837-41F9-8942-FEA0BDA7D758}">
      <dgm:prSet/>
      <dgm:spPr/>
      <dgm:t>
        <a:bodyPr/>
        <a:lstStyle/>
        <a:p>
          <a:endParaRPr lang="en-US"/>
        </a:p>
      </dgm:t>
    </dgm:pt>
    <dgm:pt modelId="{489FFC08-7AC9-4731-AEE8-02BB5D08B841}">
      <dgm:prSet/>
      <dgm:spPr/>
      <dgm:t>
        <a:bodyPr/>
        <a:lstStyle/>
        <a:p>
          <a:r>
            <a:rPr lang="en-US"/>
            <a:t>Peak Signal to Noise Ratio (PSNR)</a:t>
          </a:r>
        </a:p>
      </dgm:t>
    </dgm:pt>
    <dgm:pt modelId="{46AB9A3B-B3FE-47DA-8AE4-8127B6366032}" type="parTrans" cxnId="{5B921007-B689-499B-84E1-DA1186EC6FD3}">
      <dgm:prSet/>
      <dgm:spPr/>
      <dgm:t>
        <a:bodyPr/>
        <a:lstStyle/>
        <a:p>
          <a:endParaRPr lang="en-US"/>
        </a:p>
      </dgm:t>
    </dgm:pt>
    <dgm:pt modelId="{45CC4A23-236D-4ABA-B253-EAB51CDF8183}" type="sibTrans" cxnId="{5B921007-B689-499B-84E1-DA1186EC6FD3}">
      <dgm:prSet/>
      <dgm:spPr/>
      <dgm:t>
        <a:bodyPr/>
        <a:lstStyle/>
        <a:p>
          <a:endParaRPr lang="en-US"/>
        </a:p>
      </dgm:t>
    </dgm:pt>
    <dgm:pt modelId="{333F4045-4DB9-4223-A34E-5A5C1A3C7BBD}">
      <dgm:prSet/>
      <dgm:spPr/>
      <dgm:t>
        <a:bodyPr/>
        <a:lstStyle/>
        <a:p>
          <a:r>
            <a:rPr lang="en-US"/>
            <a:t>Structural Similarity Index (SSIM)</a:t>
          </a:r>
        </a:p>
      </dgm:t>
    </dgm:pt>
    <dgm:pt modelId="{8ECBAB7A-6390-4062-A34E-CB8D48BE1326}" type="parTrans" cxnId="{198D7CF6-161A-4B91-910D-24C1C19659A8}">
      <dgm:prSet/>
      <dgm:spPr/>
      <dgm:t>
        <a:bodyPr/>
        <a:lstStyle/>
        <a:p>
          <a:endParaRPr lang="en-US"/>
        </a:p>
      </dgm:t>
    </dgm:pt>
    <dgm:pt modelId="{6B513658-4608-4B23-96EE-4FA2D7403086}" type="sibTrans" cxnId="{198D7CF6-161A-4B91-910D-24C1C19659A8}">
      <dgm:prSet/>
      <dgm:spPr/>
      <dgm:t>
        <a:bodyPr/>
        <a:lstStyle/>
        <a:p>
          <a:endParaRPr lang="en-US"/>
        </a:p>
      </dgm:t>
    </dgm:pt>
    <dgm:pt modelId="{6540B4BB-960E-431B-9072-271E1FF1F7CE}">
      <dgm:prSet/>
      <dgm:spPr/>
      <dgm:t>
        <a:bodyPr/>
        <a:lstStyle/>
        <a:p>
          <a:r>
            <a:rPr lang="en-US"/>
            <a:t>Statistical Analysis</a:t>
          </a:r>
        </a:p>
      </dgm:t>
    </dgm:pt>
    <dgm:pt modelId="{7242D5EB-6A54-4DE7-A96C-B631553C5784}" type="parTrans" cxnId="{3F5D23EE-2F00-4CA8-AEE7-785A9859127D}">
      <dgm:prSet/>
      <dgm:spPr/>
      <dgm:t>
        <a:bodyPr/>
        <a:lstStyle/>
        <a:p>
          <a:endParaRPr lang="en-US"/>
        </a:p>
      </dgm:t>
    </dgm:pt>
    <dgm:pt modelId="{94B93716-4ED5-4B9F-990B-F872D9F9B617}" type="sibTrans" cxnId="{3F5D23EE-2F00-4CA8-AEE7-785A9859127D}">
      <dgm:prSet/>
      <dgm:spPr/>
      <dgm:t>
        <a:bodyPr/>
        <a:lstStyle/>
        <a:p>
          <a:endParaRPr lang="en-US"/>
        </a:p>
      </dgm:t>
    </dgm:pt>
    <dgm:pt modelId="{E87ABD37-AD03-495C-AD2E-B1A2C54E86C5}">
      <dgm:prSet/>
      <dgm:spPr/>
      <dgm:t>
        <a:bodyPr/>
        <a:lstStyle/>
        <a:p>
          <a:r>
            <a:rPr lang="en-US"/>
            <a:t>Conclusion</a:t>
          </a:r>
        </a:p>
      </dgm:t>
    </dgm:pt>
    <dgm:pt modelId="{B7EBE6F8-9D89-4A8C-B3EB-DEA01157D9E4}" type="parTrans" cxnId="{6A894020-CD18-4090-8EC6-8E988C085E42}">
      <dgm:prSet/>
      <dgm:spPr/>
      <dgm:t>
        <a:bodyPr/>
        <a:lstStyle/>
        <a:p>
          <a:endParaRPr lang="en-US"/>
        </a:p>
      </dgm:t>
    </dgm:pt>
    <dgm:pt modelId="{CD93BC4C-4520-401B-99A1-E6A09EBDD306}" type="sibTrans" cxnId="{6A894020-CD18-4090-8EC6-8E988C085E42}">
      <dgm:prSet/>
      <dgm:spPr/>
      <dgm:t>
        <a:bodyPr/>
        <a:lstStyle/>
        <a:p>
          <a:endParaRPr lang="en-US"/>
        </a:p>
      </dgm:t>
    </dgm:pt>
    <dgm:pt modelId="{D874FC0E-AB16-4F7A-8763-88FC2868C602}" type="pres">
      <dgm:prSet presAssocID="{DACC9A1B-F59F-4290-9ED3-A2981DD7B4EA}" presName="linear" presStyleCnt="0">
        <dgm:presLayoutVars>
          <dgm:animLvl val="lvl"/>
          <dgm:resizeHandles val="exact"/>
        </dgm:presLayoutVars>
      </dgm:prSet>
      <dgm:spPr/>
    </dgm:pt>
    <dgm:pt modelId="{E69D171F-DCD9-4C93-8A08-4FF0097E1FB5}" type="pres">
      <dgm:prSet presAssocID="{766DFC0D-B745-4DBF-9392-102245598360}" presName="parentText" presStyleLbl="node1" presStyleIdx="0" presStyleCnt="4">
        <dgm:presLayoutVars>
          <dgm:chMax val="0"/>
          <dgm:bulletEnabled val="1"/>
        </dgm:presLayoutVars>
      </dgm:prSet>
      <dgm:spPr/>
    </dgm:pt>
    <dgm:pt modelId="{FCCC4371-1F48-4F74-B9CE-536161654B2E}" type="pres">
      <dgm:prSet presAssocID="{766DFC0D-B745-4DBF-9392-102245598360}" presName="childText" presStyleLbl="revTx" presStyleIdx="0" presStyleCnt="2">
        <dgm:presLayoutVars>
          <dgm:bulletEnabled val="1"/>
        </dgm:presLayoutVars>
      </dgm:prSet>
      <dgm:spPr/>
    </dgm:pt>
    <dgm:pt modelId="{CE838AB0-26FE-4ED2-89F2-6AAC649E4CCD}" type="pres">
      <dgm:prSet presAssocID="{16BC790F-B8FF-4C1F-86D4-7D3C59EB6282}" presName="parentText" presStyleLbl="node1" presStyleIdx="1" presStyleCnt="4">
        <dgm:presLayoutVars>
          <dgm:chMax val="0"/>
          <dgm:bulletEnabled val="1"/>
        </dgm:presLayoutVars>
      </dgm:prSet>
      <dgm:spPr/>
    </dgm:pt>
    <dgm:pt modelId="{74E455F5-FA93-4C71-9190-11E76C18187D}" type="pres">
      <dgm:prSet presAssocID="{16BC790F-B8FF-4C1F-86D4-7D3C59EB6282}" presName="childText" presStyleLbl="revTx" presStyleIdx="1" presStyleCnt="2">
        <dgm:presLayoutVars>
          <dgm:bulletEnabled val="1"/>
        </dgm:presLayoutVars>
      </dgm:prSet>
      <dgm:spPr/>
    </dgm:pt>
    <dgm:pt modelId="{537968B3-4B24-41E3-BD08-3E225301B286}" type="pres">
      <dgm:prSet presAssocID="{6540B4BB-960E-431B-9072-271E1FF1F7CE}" presName="parentText" presStyleLbl="node1" presStyleIdx="2" presStyleCnt="4">
        <dgm:presLayoutVars>
          <dgm:chMax val="0"/>
          <dgm:bulletEnabled val="1"/>
        </dgm:presLayoutVars>
      </dgm:prSet>
      <dgm:spPr/>
    </dgm:pt>
    <dgm:pt modelId="{FEE4881E-4CC3-46F0-A77F-C978E422BEC8}" type="pres">
      <dgm:prSet presAssocID="{94B93716-4ED5-4B9F-990B-F872D9F9B617}" presName="spacer" presStyleCnt="0"/>
      <dgm:spPr/>
    </dgm:pt>
    <dgm:pt modelId="{630A7F5F-48AD-46D3-AA93-2AE947E9A47F}" type="pres">
      <dgm:prSet presAssocID="{E87ABD37-AD03-495C-AD2E-B1A2C54E86C5}" presName="parentText" presStyleLbl="node1" presStyleIdx="3" presStyleCnt="4">
        <dgm:presLayoutVars>
          <dgm:chMax val="0"/>
          <dgm:bulletEnabled val="1"/>
        </dgm:presLayoutVars>
      </dgm:prSet>
      <dgm:spPr/>
    </dgm:pt>
  </dgm:ptLst>
  <dgm:cxnLst>
    <dgm:cxn modelId="{CF2DA802-E039-43E9-8814-33C9ED47E82A}" type="presOf" srcId="{B64EA6C2-3E0E-4E31-AE77-133360A4A7FC}" destId="{FCCC4371-1F48-4F74-B9CE-536161654B2E}" srcOrd="0" destOrd="1" presId="urn:microsoft.com/office/officeart/2005/8/layout/vList2"/>
    <dgm:cxn modelId="{5B921007-B689-499B-84E1-DA1186EC6FD3}" srcId="{16BC790F-B8FF-4C1F-86D4-7D3C59EB6282}" destId="{489FFC08-7AC9-4731-AEE8-02BB5D08B841}" srcOrd="1" destOrd="0" parTransId="{46AB9A3B-B3FE-47DA-8AE4-8127B6366032}" sibTransId="{45CC4A23-236D-4ABA-B253-EAB51CDF8183}"/>
    <dgm:cxn modelId="{B3A06907-7B91-499A-BBDF-383A2D435B15}" type="presOf" srcId="{8BE53AB3-C5DD-4D4E-B972-3658C05B450B}" destId="{74E455F5-FA93-4C71-9190-11E76C18187D}" srcOrd="0" destOrd="0" presId="urn:microsoft.com/office/officeart/2005/8/layout/vList2"/>
    <dgm:cxn modelId="{13E78408-9679-4D21-83BF-BBECAB99850E}" srcId="{766DFC0D-B745-4DBF-9392-102245598360}" destId="{604870C7-55BD-4632-B449-564EBEA9E515}" srcOrd="3" destOrd="0" parTransId="{19E78E93-9C72-43DF-8D51-133F18E25AF3}" sibTransId="{F3A66142-787C-40D4-B228-D786103A35BB}"/>
    <dgm:cxn modelId="{03CCE10D-06AD-463E-A63D-7889350414BF}" srcId="{DACC9A1B-F59F-4290-9ED3-A2981DD7B4EA}" destId="{766DFC0D-B745-4DBF-9392-102245598360}" srcOrd="0" destOrd="0" parTransId="{24C87367-A0B2-4847-8134-D841C89482FD}" sibTransId="{4E30F397-6655-438C-B20F-FAE5CBE4868F}"/>
    <dgm:cxn modelId="{6A894020-CD18-4090-8EC6-8E988C085E42}" srcId="{DACC9A1B-F59F-4290-9ED3-A2981DD7B4EA}" destId="{E87ABD37-AD03-495C-AD2E-B1A2C54E86C5}" srcOrd="3" destOrd="0" parTransId="{B7EBE6F8-9D89-4A8C-B3EB-DEA01157D9E4}" sibTransId="{CD93BC4C-4520-401B-99A1-E6A09EBDD306}"/>
    <dgm:cxn modelId="{B6331427-B497-4F2A-827F-42E25AC38EC0}" type="presOf" srcId="{766DFC0D-B745-4DBF-9392-102245598360}" destId="{E69D171F-DCD9-4C93-8A08-4FF0097E1FB5}" srcOrd="0" destOrd="0" presId="urn:microsoft.com/office/officeart/2005/8/layout/vList2"/>
    <dgm:cxn modelId="{9EC9A529-29A6-49AF-BA7A-0383BC4C4F1C}" type="presOf" srcId="{604870C7-55BD-4632-B449-564EBEA9E515}" destId="{FCCC4371-1F48-4F74-B9CE-536161654B2E}" srcOrd="0" destOrd="3" presId="urn:microsoft.com/office/officeart/2005/8/layout/vList2"/>
    <dgm:cxn modelId="{06D44A37-EE2B-4EDC-B468-E2F8E578E30A}" type="presOf" srcId="{DACC9A1B-F59F-4290-9ED3-A2981DD7B4EA}" destId="{D874FC0E-AB16-4F7A-8763-88FC2868C602}" srcOrd="0" destOrd="0" presId="urn:microsoft.com/office/officeart/2005/8/layout/vList2"/>
    <dgm:cxn modelId="{AE2A4C45-5837-41F9-8942-FEA0BDA7D758}" srcId="{16BC790F-B8FF-4C1F-86D4-7D3C59EB6282}" destId="{8BE53AB3-C5DD-4D4E-B972-3658C05B450B}" srcOrd="0" destOrd="0" parTransId="{D4F7EA6D-4C14-472E-A6A4-D06F49E061D6}" sibTransId="{29A10D50-6ABB-40B5-A883-A1447839ABB8}"/>
    <dgm:cxn modelId="{AACF9E45-D487-48A1-ABCE-FC467D5D99C3}" type="presOf" srcId="{F2B5BB47-C1C7-4D46-AE61-9EDEF321C719}" destId="{FCCC4371-1F48-4F74-B9CE-536161654B2E}" srcOrd="0" destOrd="0" presId="urn:microsoft.com/office/officeart/2005/8/layout/vList2"/>
    <dgm:cxn modelId="{566D5868-59A1-4635-812F-7312F44EF607}" type="presOf" srcId="{E87ABD37-AD03-495C-AD2E-B1A2C54E86C5}" destId="{630A7F5F-48AD-46D3-AA93-2AE947E9A47F}" srcOrd="0" destOrd="0" presId="urn:microsoft.com/office/officeart/2005/8/layout/vList2"/>
    <dgm:cxn modelId="{BB08EB91-76F6-4DA1-BD28-78C8124447D6}" srcId="{766DFC0D-B745-4DBF-9392-102245598360}" destId="{B64EA6C2-3E0E-4E31-AE77-133360A4A7FC}" srcOrd="1" destOrd="0" parTransId="{9BBAA15C-C0C2-4FD7-9FC7-5C199D95B287}" sibTransId="{71F881C8-0C67-463F-B830-E10BA27EC6A6}"/>
    <dgm:cxn modelId="{A6170698-CA8D-4A1F-9821-A4CE1B0F70B8}" type="presOf" srcId="{4E042CB9-76E7-4F93-835D-D8CCD0B27466}" destId="{FCCC4371-1F48-4F74-B9CE-536161654B2E}" srcOrd="0" destOrd="2" presId="urn:microsoft.com/office/officeart/2005/8/layout/vList2"/>
    <dgm:cxn modelId="{F27C60AC-37FB-4605-AF57-DB9ABCBA448D}" srcId="{766DFC0D-B745-4DBF-9392-102245598360}" destId="{4E042CB9-76E7-4F93-835D-D8CCD0B27466}" srcOrd="2" destOrd="0" parTransId="{C83F85A0-D8C7-41E5-A5C7-F3C2734445FD}" sibTransId="{90C9E07B-6D76-47D9-977F-2CF129C1F3A4}"/>
    <dgm:cxn modelId="{5E928BB8-1B80-4BEE-A7AE-6313BEE39023}" type="presOf" srcId="{6540B4BB-960E-431B-9072-271E1FF1F7CE}" destId="{537968B3-4B24-41E3-BD08-3E225301B286}" srcOrd="0" destOrd="0" presId="urn:microsoft.com/office/officeart/2005/8/layout/vList2"/>
    <dgm:cxn modelId="{77529DBD-7814-4554-ACC5-90369A246BDC}" type="presOf" srcId="{16BC790F-B8FF-4C1F-86D4-7D3C59EB6282}" destId="{CE838AB0-26FE-4ED2-89F2-6AAC649E4CCD}" srcOrd="0" destOrd="0" presId="urn:microsoft.com/office/officeart/2005/8/layout/vList2"/>
    <dgm:cxn modelId="{B40DC6BE-B251-4138-ABF8-CBA102C1096D}" srcId="{DACC9A1B-F59F-4290-9ED3-A2981DD7B4EA}" destId="{16BC790F-B8FF-4C1F-86D4-7D3C59EB6282}" srcOrd="1" destOrd="0" parTransId="{05CE31A9-CC4B-4100-AD24-8918A729BE65}" sibTransId="{87455CB0-407C-4FAF-9E52-6E7509BD6AE8}"/>
    <dgm:cxn modelId="{82CF1DCE-52C2-4D22-B0CD-C07FBDCD4294}" type="presOf" srcId="{333F4045-4DB9-4223-A34E-5A5C1A3C7BBD}" destId="{74E455F5-FA93-4C71-9190-11E76C18187D}" srcOrd="0" destOrd="2" presId="urn:microsoft.com/office/officeart/2005/8/layout/vList2"/>
    <dgm:cxn modelId="{3D6DA4E7-9C82-4E21-8DC5-42A5DAB0EB40}" srcId="{766DFC0D-B745-4DBF-9392-102245598360}" destId="{F2B5BB47-C1C7-4D46-AE61-9EDEF321C719}" srcOrd="0" destOrd="0" parTransId="{3C80C74F-26CF-4FFA-A803-3C3A9D816A78}" sibTransId="{0A1B02FC-E484-474D-8248-E963D4F9A957}"/>
    <dgm:cxn modelId="{3F5D23EE-2F00-4CA8-AEE7-785A9859127D}" srcId="{DACC9A1B-F59F-4290-9ED3-A2981DD7B4EA}" destId="{6540B4BB-960E-431B-9072-271E1FF1F7CE}" srcOrd="2" destOrd="0" parTransId="{7242D5EB-6A54-4DE7-A96C-B631553C5784}" sibTransId="{94B93716-4ED5-4B9F-990B-F872D9F9B617}"/>
    <dgm:cxn modelId="{198D7CF6-161A-4B91-910D-24C1C19659A8}" srcId="{16BC790F-B8FF-4C1F-86D4-7D3C59EB6282}" destId="{333F4045-4DB9-4223-A34E-5A5C1A3C7BBD}" srcOrd="2" destOrd="0" parTransId="{8ECBAB7A-6390-4062-A34E-CB8D48BE1326}" sibTransId="{6B513658-4608-4B23-96EE-4FA2D7403086}"/>
    <dgm:cxn modelId="{FE2451F9-7963-4D12-98A8-4D1070269045}" type="presOf" srcId="{489FFC08-7AC9-4731-AEE8-02BB5D08B841}" destId="{74E455F5-FA93-4C71-9190-11E76C18187D}" srcOrd="0" destOrd="1" presId="urn:microsoft.com/office/officeart/2005/8/layout/vList2"/>
    <dgm:cxn modelId="{2E8C4A06-53D8-45F8-809E-F1C39559EA83}" type="presParOf" srcId="{D874FC0E-AB16-4F7A-8763-88FC2868C602}" destId="{E69D171F-DCD9-4C93-8A08-4FF0097E1FB5}" srcOrd="0" destOrd="0" presId="urn:microsoft.com/office/officeart/2005/8/layout/vList2"/>
    <dgm:cxn modelId="{03C5DC3C-CBB9-4F04-82CF-1E18B360C3AB}" type="presParOf" srcId="{D874FC0E-AB16-4F7A-8763-88FC2868C602}" destId="{FCCC4371-1F48-4F74-B9CE-536161654B2E}" srcOrd="1" destOrd="0" presId="urn:microsoft.com/office/officeart/2005/8/layout/vList2"/>
    <dgm:cxn modelId="{A5F797D2-38FC-4C02-80E8-101048E3A1F4}" type="presParOf" srcId="{D874FC0E-AB16-4F7A-8763-88FC2868C602}" destId="{CE838AB0-26FE-4ED2-89F2-6AAC649E4CCD}" srcOrd="2" destOrd="0" presId="urn:microsoft.com/office/officeart/2005/8/layout/vList2"/>
    <dgm:cxn modelId="{E6E38013-2D71-464C-9B35-B0E13B9961ED}" type="presParOf" srcId="{D874FC0E-AB16-4F7A-8763-88FC2868C602}" destId="{74E455F5-FA93-4C71-9190-11E76C18187D}" srcOrd="3" destOrd="0" presId="urn:microsoft.com/office/officeart/2005/8/layout/vList2"/>
    <dgm:cxn modelId="{21E08122-0699-4801-9E33-CFEE5A2470DA}" type="presParOf" srcId="{D874FC0E-AB16-4F7A-8763-88FC2868C602}" destId="{537968B3-4B24-41E3-BD08-3E225301B286}" srcOrd="4" destOrd="0" presId="urn:microsoft.com/office/officeart/2005/8/layout/vList2"/>
    <dgm:cxn modelId="{05095CC2-2C5F-47CE-9FF9-73A32FD44696}" type="presParOf" srcId="{D874FC0E-AB16-4F7A-8763-88FC2868C602}" destId="{FEE4881E-4CC3-46F0-A77F-C978E422BEC8}" srcOrd="5" destOrd="0" presId="urn:microsoft.com/office/officeart/2005/8/layout/vList2"/>
    <dgm:cxn modelId="{97B6CEEC-3509-481E-9F12-6AEC2CF03D12}" type="presParOf" srcId="{D874FC0E-AB16-4F7A-8763-88FC2868C602}" destId="{630A7F5F-48AD-46D3-AA93-2AE947E9A47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B7F02-B0F2-4903-8F55-3B7A700A92A9}">
      <dsp:nvSpPr>
        <dsp:cNvPr id="0" name=""/>
        <dsp:cNvSpPr/>
      </dsp:nvSpPr>
      <dsp:spPr>
        <a:xfrm>
          <a:off x="0" y="1199197"/>
          <a:ext cx="7796212" cy="159893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6F166-B60B-4F22-9C34-C3E988D0222E}">
      <dsp:nvSpPr>
        <dsp:cNvPr id="0" name=""/>
        <dsp:cNvSpPr/>
      </dsp:nvSpPr>
      <dsp:spPr>
        <a:xfrm>
          <a:off x="3511" y="0"/>
          <a:ext cx="1689052" cy="159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a:t>Data Preprocessing</a:t>
          </a:r>
        </a:p>
      </dsp:txBody>
      <dsp:txXfrm>
        <a:off x="3511" y="0"/>
        <a:ext cx="1689052" cy="1598930"/>
      </dsp:txXfrm>
    </dsp:sp>
    <dsp:sp modelId="{3A02337A-6DB7-4007-9509-90B767B74175}">
      <dsp:nvSpPr>
        <dsp:cNvPr id="0" name=""/>
        <dsp:cNvSpPr/>
      </dsp:nvSpPr>
      <dsp:spPr>
        <a:xfrm>
          <a:off x="648171" y="1798796"/>
          <a:ext cx="399732" cy="39973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B3602-EE07-4CD2-B816-12CBEDA5F83F}">
      <dsp:nvSpPr>
        <dsp:cNvPr id="0" name=""/>
        <dsp:cNvSpPr/>
      </dsp:nvSpPr>
      <dsp:spPr>
        <a:xfrm>
          <a:off x="1777016" y="2398395"/>
          <a:ext cx="1689052" cy="159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rtl="0">
            <a:lnSpc>
              <a:spcPct val="90000"/>
            </a:lnSpc>
            <a:spcBef>
              <a:spcPct val="0"/>
            </a:spcBef>
            <a:spcAft>
              <a:spcPct val="35000"/>
            </a:spcAft>
            <a:buNone/>
          </a:pPr>
          <a:r>
            <a:rPr lang="en-US" sz="1700" kern="1200"/>
            <a:t>Data Augmentation Using Different Interpolation</a:t>
          </a:r>
          <a:r>
            <a:rPr lang="en-US" sz="1700" kern="1200">
              <a:latin typeface="Arial" panose="020B0604020202020204"/>
            </a:rPr>
            <a:t> Methods</a:t>
          </a:r>
          <a:endParaRPr lang="en-US" sz="1700" kern="1200" dirty="0"/>
        </a:p>
      </dsp:txBody>
      <dsp:txXfrm>
        <a:off x="1777016" y="2398395"/>
        <a:ext cx="1689052" cy="1598930"/>
      </dsp:txXfrm>
    </dsp:sp>
    <dsp:sp modelId="{DF7C2D24-056A-4953-976D-33AFECAC2C9D}">
      <dsp:nvSpPr>
        <dsp:cNvPr id="0" name=""/>
        <dsp:cNvSpPr/>
      </dsp:nvSpPr>
      <dsp:spPr>
        <a:xfrm>
          <a:off x="2421676" y="1798796"/>
          <a:ext cx="399732" cy="39973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6DB6EE-8024-4BC6-9F91-17AFF648E2FD}">
      <dsp:nvSpPr>
        <dsp:cNvPr id="0" name=""/>
        <dsp:cNvSpPr/>
      </dsp:nvSpPr>
      <dsp:spPr>
        <a:xfrm>
          <a:off x="3550521" y="0"/>
          <a:ext cx="1689052" cy="159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a:latin typeface="Arial" panose="020B0604020202020204"/>
            </a:rPr>
            <a:t>Calculation</a:t>
          </a:r>
          <a:r>
            <a:rPr lang="en-US" sz="1700" kern="1200"/>
            <a:t> </a:t>
          </a:r>
          <a:r>
            <a:rPr lang="en-US" sz="1700" kern="1200">
              <a:latin typeface="Arial" panose="020B0604020202020204"/>
            </a:rPr>
            <a:t>of </a:t>
          </a:r>
          <a:r>
            <a:rPr lang="en-US" sz="1700" kern="1200"/>
            <a:t>SSIM, PSNR, MSE</a:t>
          </a:r>
          <a:endParaRPr lang="en-US" sz="1700" kern="1200" dirty="0"/>
        </a:p>
      </dsp:txBody>
      <dsp:txXfrm>
        <a:off x="3550521" y="0"/>
        <a:ext cx="1689052" cy="1598930"/>
      </dsp:txXfrm>
    </dsp:sp>
    <dsp:sp modelId="{691245E6-7366-4987-8C0C-36516A54FCB5}">
      <dsp:nvSpPr>
        <dsp:cNvPr id="0" name=""/>
        <dsp:cNvSpPr/>
      </dsp:nvSpPr>
      <dsp:spPr>
        <a:xfrm>
          <a:off x="4195181" y="1798796"/>
          <a:ext cx="399732" cy="39973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C5BB8-9F7A-4EA3-B713-D8D837AE7440}">
      <dsp:nvSpPr>
        <dsp:cNvPr id="0" name=""/>
        <dsp:cNvSpPr/>
      </dsp:nvSpPr>
      <dsp:spPr>
        <a:xfrm>
          <a:off x="5324026" y="2398395"/>
          <a:ext cx="1689052" cy="159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a:latin typeface="Arial" panose="020B0604020202020204"/>
            </a:rPr>
            <a:t>Statistical</a:t>
          </a:r>
          <a:r>
            <a:rPr lang="en-US" sz="1700" kern="1200"/>
            <a:t> Analysis on calculated metrics</a:t>
          </a:r>
          <a:endParaRPr lang="en-US" sz="1700" kern="1200" dirty="0"/>
        </a:p>
      </dsp:txBody>
      <dsp:txXfrm>
        <a:off x="5324026" y="2398395"/>
        <a:ext cx="1689052" cy="1598930"/>
      </dsp:txXfrm>
    </dsp:sp>
    <dsp:sp modelId="{958F4442-60A1-4734-A49D-8D3E188F917B}">
      <dsp:nvSpPr>
        <dsp:cNvPr id="0" name=""/>
        <dsp:cNvSpPr/>
      </dsp:nvSpPr>
      <dsp:spPr>
        <a:xfrm>
          <a:off x="5968686" y="1798796"/>
          <a:ext cx="399732" cy="39973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D171F-DCD9-4C93-8A08-4FF0097E1FB5}">
      <dsp:nvSpPr>
        <dsp:cNvPr id="0" name=""/>
        <dsp:cNvSpPr/>
      </dsp:nvSpPr>
      <dsp:spPr>
        <a:xfrm>
          <a:off x="0" y="48270"/>
          <a:ext cx="5889686" cy="65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Interpolation Methods</a:t>
          </a:r>
        </a:p>
      </dsp:txBody>
      <dsp:txXfrm>
        <a:off x="31984" y="80254"/>
        <a:ext cx="5825718" cy="591232"/>
      </dsp:txXfrm>
    </dsp:sp>
    <dsp:sp modelId="{FCCC4371-1F48-4F74-B9CE-536161654B2E}">
      <dsp:nvSpPr>
        <dsp:cNvPr id="0" name=""/>
        <dsp:cNvSpPr/>
      </dsp:nvSpPr>
      <dsp:spPr>
        <a:xfrm>
          <a:off x="0" y="703470"/>
          <a:ext cx="5889686"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9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Nearest Neighbor</a:t>
          </a:r>
        </a:p>
        <a:p>
          <a:pPr marL="228600" lvl="1" indent="-228600" algn="l" defTabSz="977900">
            <a:lnSpc>
              <a:spcPct val="90000"/>
            </a:lnSpc>
            <a:spcBef>
              <a:spcPct val="0"/>
            </a:spcBef>
            <a:spcAft>
              <a:spcPct val="20000"/>
            </a:spcAft>
            <a:buChar char="•"/>
          </a:pPr>
          <a:r>
            <a:rPr lang="en-US" sz="2200" kern="1200"/>
            <a:t>Bilinear</a:t>
          </a:r>
        </a:p>
        <a:p>
          <a:pPr marL="228600" lvl="1" indent="-228600" algn="l" defTabSz="977900">
            <a:lnSpc>
              <a:spcPct val="90000"/>
            </a:lnSpc>
            <a:spcBef>
              <a:spcPct val="0"/>
            </a:spcBef>
            <a:spcAft>
              <a:spcPct val="20000"/>
            </a:spcAft>
            <a:buChar char="•"/>
          </a:pPr>
          <a:r>
            <a:rPr lang="en-US" sz="2200" kern="1200"/>
            <a:t>Bicubic</a:t>
          </a:r>
        </a:p>
        <a:p>
          <a:pPr marL="228600" lvl="1" indent="-228600" algn="l" defTabSz="977900">
            <a:lnSpc>
              <a:spcPct val="90000"/>
            </a:lnSpc>
            <a:spcBef>
              <a:spcPct val="0"/>
            </a:spcBef>
            <a:spcAft>
              <a:spcPct val="20000"/>
            </a:spcAft>
            <a:buChar char="•"/>
          </a:pPr>
          <a:r>
            <a:rPr lang="en-US" sz="2200" kern="1200"/>
            <a:t>Lanczos</a:t>
          </a:r>
        </a:p>
      </dsp:txBody>
      <dsp:txXfrm>
        <a:off x="0" y="703470"/>
        <a:ext cx="5889686" cy="1449000"/>
      </dsp:txXfrm>
    </dsp:sp>
    <dsp:sp modelId="{CE838AB0-26FE-4ED2-89F2-6AAC649E4CCD}">
      <dsp:nvSpPr>
        <dsp:cNvPr id="0" name=""/>
        <dsp:cNvSpPr/>
      </dsp:nvSpPr>
      <dsp:spPr>
        <a:xfrm>
          <a:off x="0" y="2152470"/>
          <a:ext cx="5889686" cy="655200"/>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Different Metrics to compare results</a:t>
          </a:r>
        </a:p>
      </dsp:txBody>
      <dsp:txXfrm>
        <a:off x="31984" y="2184454"/>
        <a:ext cx="5825718" cy="591232"/>
      </dsp:txXfrm>
    </dsp:sp>
    <dsp:sp modelId="{74E455F5-FA93-4C71-9190-11E76C18187D}">
      <dsp:nvSpPr>
        <dsp:cNvPr id="0" name=""/>
        <dsp:cNvSpPr/>
      </dsp:nvSpPr>
      <dsp:spPr>
        <a:xfrm>
          <a:off x="0" y="2807670"/>
          <a:ext cx="5889686"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98"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Mean Squared Error (MSE)</a:t>
          </a:r>
        </a:p>
        <a:p>
          <a:pPr marL="228600" lvl="1" indent="-228600" algn="l" defTabSz="977900">
            <a:lnSpc>
              <a:spcPct val="90000"/>
            </a:lnSpc>
            <a:spcBef>
              <a:spcPct val="0"/>
            </a:spcBef>
            <a:spcAft>
              <a:spcPct val="20000"/>
            </a:spcAft>
            <a:buChar char="•"/>
          </a:pPr>
          <a:r>
            <a:rPr lang="en-US" sz="2200" kern="1200"/>
            <a:t>Peak Signal to Noise Ratio (PSNR)</a:t>
          </a:r>
        </a:p>
        <a:p>
          <a:pPr marL="228600" lvl="1" indent="-228600" algn="l" defTabSz="977900">
            <a:lnSpc>
              <a:spcPct val="90000"/>
            </a:lnSpc>
            <a:spcBef>
              <a:spcPct val="0"/>
            </a:spcBef>
            <a:spcAft>
              <a:spcPct val="20000"/>
            </a:spcAft>
            <a:buChar char="•"/>
          </a:pPr>
          <a:r>
            <a:rPr lang="en-US" sz="2200" kern="1200"/>
            <a:t>Structural Similarity Index (SSIM)</a:t>
          </a:r>
        </a:p>
      </dsp:txBody>
      <dsp:txXfrm>
        <a:off x="0" y="2807670"/>
        <a:ext cx="5889686" cy="1072260"/>
      </dsp:txXfrm>
    </dsp:sp>
    <dsp:sp modelId="{537968B3-4B24-41E3-BD08-3E225301B286}">
      <dsp:nvSpPr>
        <dsp:cNvPr id="0" name=""/>
        <dsp:cNvSpPr/>
      </dsp:nvSpPr>
      <dsp:spPr>
        <a:xfrm>
          <a:off x="0" y="3879930"/>
          <a:ext cx="5889686" cy="655200"/>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Statistical Analysis</a:t>
          </a:r>
        </a:p>
      </dsp:txBody>
      <dsp:txXfrm>
        <a:off x="31984" y="3911914"/>
        <a:ext cx="5825718" cy="591232"/>
      </dsp:txXfrm>
    </dsp:sp>
    <dsp:sp modelId="{630A7F5F-48AD-46D3-AA93-2AE947E9A47F}">
      <dsp:nvSpPr>
        <dsp:cNvPr id="0" name=""/>
        <dsp:cNvSpPr/>
      </dsp:nvSpPr>
      <dsp:spPr>
        <a:xfrm>
          <a:off x="0" y="4615770"/>
          <a:ext cx="5889686" cy="65520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Conclusion</a:t>
          </a:r>
        </a:p>
      </dsp:txBody>
      <dsp:txXfrm>
        <a:off x="31984" y="4647754"/>
        <a:ext cx="5825718"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DDFC6-95E3-4329-B8AF-B152D5DDE82D}"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94456-F8C4-4B1D-B7B7-B8896123AB1F}" type="slidenum">
              <a:rPr lang="en-US" smtClean="0"/>
              <a:t>‹#›</a:t>
            </a:fld>
            <a:endParaRPr lang="en-US"/>
          </a:p>
        </p:txBody>
      </p:sp>
    </p:spTree>
    <p:extLst>
      <p:ext uri="{BB962C8B-B14F-4D97-AF65-F5344CB8AC3E}">
        <p14:creationId xmlns:p14="http://schemas.microsoft.com/office/powerpoint/2010/main" val="227396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Luminance comparison function l(</a:t>
            </a:r>
            <a:r>
              <a:rPr lang="en-US" err="1"/>
              <a:t>x,y</a:t>
            </a:r>
            <a:r>
              <a:rPr lang="en-US"/>
              <a:t>) is then a function of mux and </a:t>
            </a:r>
            <a:r>
              <a:rPr lang="en-US" err="1"/>
              <a:t>muy</a:t>
            </a:r>
            <a:br>
              <a:rPr lang="en-US"/>
            </a:br>
            <a:r>
              <a:rPr lang="en-US"/>
              <a:t>Contrast comparison c(</a:t>
            </a:r>
            <a:r>
              <a:rPr lang="en-US" err="1"/>
              <a:t>x,y</a:t>
            </a:r>
            <a:r>
              <a:rPr lang="en-US"/>
              <a:t>) is then the comparison of </a:t>
            </a:r>
            <a:r>
              <a:rPr lang="en-US" err="1"/>
              <a:t>sigmax</a:t>
            </a:r>
            <a:r>
              <a:rPr lang="en-US"/>
              <a:t> and sigma y</a:t>
            </a:r>
          </a:p>
        </p:txBody>
      </p:sp>
      <p:sp>
        <p:nvSpPr>
          <p:cNvPr id="4" name="Slide Number Placeholder 3"/>
          <p:cNvSpPr>
            <a:spLocks noGrp="1"/>
          </p:cNvSpPr>
          <p:nvPr>
            <p:ph type="sldNum" sz="quarter" idx="5"/>
          </p:nvPr>
        </p:nvSpPr>
        <p:spPr/>
        <p:txBody>
          <a:bodyPr/>
          <a:lstStyle/>
          <a:p>
            <a:fld id="{ACD94456-F8C4-4B1D-B7B7-B8896123AB1F}" type="slidenum">
              <a:rPr lang="en-US" smtClean="0"/>
              <a:t>9</a:t>
            </a:fld>
            <a:endParaRPr lang="en-US"/>
          </a:p>
        </p:txBody>
      </p:sp>
    </p:spTree>
    <p:extLst>
      <p:ext uri="{BB962C8B-B14F-4D97-AF65-F5344CB8AC3E}">
        <p14:creationId xmlns:p14="http://schemas.microsoft.com/office/powerpoint/2010/main" val="246989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C80DA3-19FB-4768-B79F-47FA4CA7249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FCD31611-C32C-4D39-85F5-01DF7A929807}"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5496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80DA3-19FB-4768-B79F-47FA4CA7249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315849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80DA3-19FB-4768-B79F-47FA4CA7249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109380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80DA3-19FB-4768-B79F-47FA4CA7249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1611-C32C-4D39-85F5-01DF7A92980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5433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80DA3-19FB-4768-B79F-47FA4CA7249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396462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C80DA3-19FB-4768-B79F-47FA4CA72491}"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1611-C32C-4D39-85F5-01DF7A92980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9763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C80DA3-19FB-4768-B79F-47FA4CA72491}"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424849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C80DA3-19FB-4768-B79F-47FA4CA72491}"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31611-C32C-4D39-85F5-01DF7A92980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160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BC80DA3-19FB-4768-B79F-47FA4CA72491}"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14754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80DA3-19FB-4768-B79F-47FA4CA72491}"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89818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80DA3-19FB-4768-B79F-47FA4CA72491}"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1611-C32C-4D39-85F5-01DF7A929807}" type="slidenum">
              <a:rPr lang="en-US" smtClean="0"/>
              <a:t>‹#›</a:t>
            </a:fld>
            <a:endParaRPr lang="en-US"/>
          </a:p>
        </p:txBody>
      </p:sp>
    </p:spTree>
    <p:extLst>
      <p:ext uri="{BB962C8B-B14F-4D97-AF65-F5344CB8AC3E}">
        <p14:creationId xmlns:p14="http://schemas.microsoft.com/office/powerpoint/2010/main" val="6698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BC80DA3-19FB-4768-B79F-47FA4CA72491}" type="datetimeFigureOut">
              <a:rPr lang="en-US" smtClean="0"/>
              <a:t>4/22/2023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CD31611-C32C-4D39-85F5-01DF7A929807}"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051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E353-95E7-39B6-BCD7-A3CCB3193966}"/>
              </a:ext>
            </a:extLst>
          </p:cNvPr>
          <p:cNvSpPr>
            <a:spLocks noGrp="1"/>
          </p:cNvSpPr>
          <p:nvPr>
            <p:ph type="ctrTitle"/>
          </p:nvPr>
        </p:nvSpPr>
        <p:spPr>
          <a:xfrm>
            <a:off x="806823" y="2424071"/>
            <a:ext cx="8172225" cy="2009858"/>
          </a:xfrm>
        </p:spPr>
        <p:txBody>
          <a:bodyPr>
            <a:noAutofit/>
          </a:bodyPr>
          <a:lstStyle/>
          <a:p>
            <a:r>
              <a:rPr lang="en-US" sz="4800" dirty="0"/>
              <a:t>Comparison of Interpolative Data Augmentation Techniques</a:t>
            </a:r>
          </a:p>
        </p:txBody>
      </p:sp>
      <p:sp>
        <p:nvSpPr>
          <p:cNvPr id="3" name="Subtitle 2">
            <a:extLst>
              <a:ext uri="{FF2B5EF4-FFF2-40B4-BE49-F238E27FC236}">
                <a16:creationId xmlns:a16="http://schemas.microsoft.com/office/drawing/2014/main" id="{619F924A-6A9B-018F-8AEA-818816937E96}"/>
              </a:ext>
            </a:extLst>
          </p:cNvPr>
          <p:cNvSpPr>
            <a:spLocks noGrp="1"/>
          </p:cNvSpPr>
          <p:nvPr>
            <p:ph type="subTitle" idx="1"/>
          </p:nvPr>
        </p:nvSpPr>
        <p:spPr>
          <a:xfrm>
            <a:off x="-304800" y="3975263"/>
            <a:ext cx="9144000" cy="1655762"/>
          </a:xfrm>
        </p:spPr>
        <p:txBody>
          <a:bodyPr/>
          <a:lstStyle/>
          <a:p>
            <a:r>
              <a:rPr lang="en-US" dirty="0"/>
              <a:t>Abhilasha Jain</a:t>
            </a:r>
          </a:p>
        </p:txBody>
      </p:sp>
      <p:sp>
        <p:nvSpPr>
          <p:cNvPr id="6" name="TextBox 5">
            <a:extLst>
              <a:ext uri="{FF2B5EF4-FFF2-40B4-BE49-F238E27FC236}">
                <a16:creationId xmlns:a16="http://schemas.microsoft.com/office/drawing/2014/main" id="{AC5097B1-A946-4383-AE94-46B108C4B256}"/>
              </a:ext>
            </a:extLst>
          </p:cNvPr>
          <p:cNvSpPr txBox="1"/>
          <p:nvPr/>
        </p:nvSpPr>
        <p:spPr>
          <a:xfrm>
            <a:off x="3048000" y="1048311"/>
            <a:ext cx="6096000" cy="1200329"/>
          </a:xfrm>
          <a:prstGeom prst="rect">
            <a:avLst/>
          </a:prstGeom>
          <a:noFill/>
        </p:spPr>
        <p:txBody>
          <a:bodyPr wrap="square">
            <a:spAutoFit/>
          </a:bodyPr>
          <a:lstStyle/>
          <a:p>
            <a:pPr algn="ctr"/>
            <a:r>
              <a:rPr lang="en-US" dirty="0"/>
              <a:t>MATH 7203</a:t>
            </a:r>
          </a:p>
          <a:p>
            <a:pPr algn="ctr"/>
            <a:r>
              <a:rPr lang="en-US" dirty="0"/>
              <a:t>NUMERICAL ANALYSIS – 1</a:t>
            </a:r>
          </a:p>
          <a:p>
            <a:pPr algn="ctr"/>
            <a:r>
              <a:rPr lang="en-US" dirty="0"/>
              <a:t>Mini Project 2</a:t>
            </a:r>
          </a:p>
          <a:p>
            <a:pPr algn="ctr"/>
            <a:endParaRPr lang="en-US" dirty="0"/>
          </a:p>
        </p:txBody>
      </p:sp>
    </p:spTree>
    <p:extLst>
      <p:ext uri="{BB962C8B-B14F-4D97-AF65-F5344CB8AC3E}">
        <p14:creationId xmlns:p14="http://schemas.microsoft.com/office/powerpoint/2010/main" val="130181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3CAE1A-D93F-91A5-B6CA-05638B487FB8}"/>
              </a:ext>
            </a:extLst>
          </p:cNvPr>
          <p:cNvSpPr>
            <a:spLocks noGrp="1"/>
          </p:cNvSpPr>
          <p:nvPr>
            <p:ph type="title"/>
          </p:nvPr>
        </p:nvSpPr>
        <p:spPr>
          <a:xfrm>
            <a:off x="2611808" y="808056"/>
            <a:ext cx="7958331" cy="1077229"/>
          </a:xfrm>
        </p:spPr>
        <p:txBody>
          <a:bodyPr>
            <a:normAutofit/>
          </a:bodyPr>
          <a:lstStyle/>
          <a:p>
            <a:pPr algn="l"/>
            <a:r>
              <a:rPr lang="en-US"/>
              <a:t>SSIM continued…</a:t>
            </a:r>
          </a:p>
        </p:txBody>
      </p:sp>
      <p:sp>
        <p:nvSpPr>
          <p:cNvPr id="3" name="Content Placeholder 2">
            <a:extLst>
              <a:ext uri="{FF2B5EF4-FFF2-40B4-BE49-F238E27FC236}">
                <a16:creationId xmlns:a16="http://schemas.microsoft.com/office/drawing/2014/main" id="{DF5F4A52-6CFF-8E34-960C-FC8266575C42}"/>
              </a:ext>
            </a:extLst>
          </p:cNvPr>
          <p:cNvSpPr>
            <a:spLocks noGrp="1"/>
          </p:cNvSpPr>
          <p:nvPr>
            <p:ph idx="1"/>
          </p:nvPr>
        </p:nvSpPr>
        <p:spPr>
          <a:xfrm>
            <a:off x="2444791" y="2395900"/>
            <a:ext cx="6146300" cy="3169482"/>
          </a:xfrm>
        </p:spPr>
        <p:txBody>
          <a:bodyPr/>
          <a:lstStyle/>
          <a:p>
            <a:pPr marL="217027" indent="-217027" defTabSz="576072">
              <a:spcBef>
                <a:spcPts val="630"/>
              </a:spcBef>
              <a:spcAft>
                <a:spcPts val="378"/>
              </a:spcAft>
            </a:pPr>
            <a:r>
              <a:rPr lang="en-US" sz="1260" kern="1200" dirty="0">
                <a:solidFill>
                  <a:schemeClr val="tx1"/>
                </a:solidFill>
                <a:effectLst/>
                <a:latin typeface="+mn-lt"/>
                <a:ea typeface="+mn-ea"/>
                <a:cs typeface="+mn-cs"/>
              </a:rPr>
              <a:t>Luminance Comparison Function</a:t>
            </a: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pPr marL="217027" indent="-217027" defTabSz="576072">
              <a:spcBef>
                <a:spcPts val="630"/>
              </a:spcBef>
              <a:spcAft>
                <a:spcPts val="378"/>
              </a:spcAft>
            </a:pPr>
            <a:r>
              <a:rPr lang="en-US" sz="1260" kern="1200" dirty="0">
                <a:solidFill>
                  <a:schemeClr val="tx1"/>
                </a:solidFill>
                <a:effectLst/>
                <a:latin typeface="+mn-lt"/>
                <a:ea typeface="+mn-ea"/>
                <a:cs typeface="+mn-cs"/>
              </a:rPr>
              <a:t>Contrast Comparison Function</a:t>
            </a: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pPr marL="217027" indent="-217027" defTabSz="576072">
              <a:spcBef>
                <a:spcPts val="630"/>
              </a:spcBef>
              <a:spcAft>
                <a:spcPts val="378"/>
              </a:spcAft>
            </a:pPr>
            <a:r>
              <a:rPr lang="en-US" sz="1260" kern="1200" dirty="0">
                <a:solidFill>
                  <a:schemeClr val="tx1"/>
                </a:solidFill>
                <a:effectLst/>
                <a:latin typeface="+mn-lt"/>
                <a:ea typeface="+mn-ea"/>
                <a:cs typeface="+mn-cs"/>
              </a:rPr>
              <a:t>Structure Comparison Function</a:t>
            </a: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pPr marL="217027" indent="-217027" defTabSz="576072">
              <a:spcBef>
                <a:spcPts val="630"/>
              </a:spcBef>
              <a:spcAft>
                <a:spcPts val="378"/>
              </a:spcAft>
            </a:pPr>
            <a:endParaRPr lang="en-US" sz="1260" kern="1200" dirty="0">
              <a:solidFill>
                <a:schemeClr val="tx1"/>
              </a:solidFill>
              <a:effectLst/>
              <a:latin typeface="+mn-lt"/>
              <a:ea typeface="+mn-ea"/>
              <a:cs typeface="+mn-cs"/>
            </a:endParaRPr>
          </a:p>
          <a:p>
            <a:endParaRPr lang="en-US" dirty="0"/>
          </a:p>
        </p:txBody>
      </p:sp>
      <p:pic>
        <p:nvPicPr>
          <p:cNvPr id="5" name="Picture 4">
            <a:extLst>
              <a:ext uri="{FF2B5EF4-FFF2-40B4-BE49-F238E27FC236}">
                <a16:creationId xmlns:a16="http://schemas.microsoft.com/office/drawing/2014/main" id="{17BA6DDC-93FF-9145-9F7D-208A375500EE}"/>
              </a:ext>
            </a:extLst>
          </p:cNvPr>
          <p:cNvPicPr>
            <a:picLocks noChangeAspect="1"/>
          </p:cNvPicPr>
          <p:nvPr/>
        </p:nvPicPr>
        <p:blipFill>
          <a:blip r:embed="rId2"/>
          <a:stretch>
            <a:fillRect/>
          </a:stretch>
        </p:blipFill>
        <p:spPr>
          <a:xfrm>
            <a:off x="4647998" y="2465189"/>
            <a:ext cx="1951882" cy="715528"/>
          </a:xfrm>
          <a:prstGeom prst="rect">
            <a:avLst/>
          </a:prstGeom>
        </p:spPr>
      </p:pic>
      <p:pic>
        <p:nvPicPr>
          <p:cNvPr id="7" name="Picture 6">
            <a:extLst>
              <a:ext uri="{FF2B5EF4-FFF2-40B4-BE49-F238E27FC236}">
                <a16:creationId xmlns:a16="http://schemas.microsoft.com/office/drawing/2014/main" id="{C2F09A13-6F7E-D2B0-E1D9-A0043FEB1CB5}"/>
              </a:ext>
            </a:extLst>
          </p:cNvPr>
          <p:cNvPicPr>
            <a:picLocks noChangeAspect="1"/>
          </p:cNvPicPr>
          <p:nvPr/>
        </p:nvPicPr>
        <p:blipFill>
          <a:blip r:embed="rId3"/>
          <a:stretch>
            <a:fillRect/>
          </a:stretch>
        </p:blipFill>
        <p:spPr>
          <a:xfrm>
            <a:off x="7267058" y="2693341"/>
            <a:ext cx="1075725" cy="355330"/>
          </a:xfrm>
          <a:prstGeom prst="rect">
            <a:avLst/>
          </a:prstGeom>
        </p:spPr>
      </p:pic>
      <p:pic>
        <p:nvPicPr>
          <p:cNvPr id="11" name="Picture 10">
            <a:extLst>
              <a:ext uri="{FF2B5EF4-FFF2-40B4-BE49-F238E27FC236}">
                <a16:creationId xmlns:a16="http://schemas.microsoft.com/office/drawing/2014/main" id="{05309E85-5947-E46F-C518-06DD89D42B31}"/>
              </a:ext>
            </a:extLst>
          </p:cNvPr>
          <p:cNvPicPr>
            <a:picLocks noChangeAspect="1"/>
          </p:cNvPicPr>
          <p:nvPr/>
        </p:nvPicPr>
        <p:blipFill>
          <a:blip r:embed="rId4"/>
          <a:stretch>
            <a:fillRect/>
          </a:stretch>
        </p:blipFill>
        <p:spPr>
          <a:xfrm>
            <a:off x="4733180" y="3752781"/>
            <a:ext cx="1781518" cy="535429"/>
          </a:xfrm>
          <a:prstGeom prst="rect">
            <a:avLst/>
          </a:prstGeom>
        </p:spPr>
      </p:pic>
      <p:pic>
        <p:nvPicPr>
          <p:cNvPr id="18" name="Picture 17">
            <a:extLst>
              <a:ext uri="{FF2B5EF4-FFF2-40B4-BE49-F238E27FC236}">
                <a16:creationId xmlns:a16="http://schemas.microsoft.com/office/drawing/2014/main" id="{CF7A49E8-E6A2-EFDA-1EBC-44BA131ACB85}"/>
              </a:ext>
            </a:extLst>
          </p:cNvPr>
          <p:cNvPicPr>
            <a:picLocks noChangeAspect="1"/>
          </p:cNvPicPr>
          <p:nvPr/>
        </p:nvPicPr>
        <p:blipFill>
          <a:blip r:embed="rId5"/>
          <a:stretch>
            <a:fillRect/>
          </a:stretch>
        </p:blipFill>
        <p:spPr>
          <a:xfrm>
            <a:off x="7315733" y="3857432"/>
            <a:ext cx="1027050" cy="326125"/>
          </a:xfrm>
          <a:prstGeom prst="rect">
            <a:avLst/>
          </a:prstGeom>
        </p:spPr>
      </p:pic>
      <p:pic>
        <p:nvPicPr>
          <p:cNvPr id="22" name="Picture 21">
            <a:extLst>
              <a:ext uri="{FF2B5EF4-FFF2-40B4-BE49-F238E27FC236}">
                <a16:creationId xmlns:a16="http://schemas.microsoft.com/office/drawing/2014/main" id="{C1B3EE7E-ED7E-1B20-A556-FF7D5BFC1868}"/>
              </a:ext>
            </a:extLst>
          </p:cNvPr>
          <p:cNvPicPr>
            <a:picLocks noChangeAspect="1"/>
          </p:cNvPicPr>
          <p:nvPr/>
        </p:nvPicPr>
        <p:blipFill>
          <a:blip r:embed="rId6"/>
          <a:stretch>
            <a:fillRect/>
          </a:stretch>
        </p:blipFill>
        <p:spPr>
          <a:xfrm>
            <a:off x="4733180" y="4872681"/>
            <a:ext cx="1703637" cy="559767"/>
          </a:xfrm>
          <a:prstGeom prst="rect">
            <a:avLst/>
          </a:prstGeom>
        </p:spPr>
      </p:pic>
      <p:pic>
        <p:nvPicPr>
          <p:cNvPr id="26" name="Picture 25">
            <a:extLst>
              <a:ext uri="{FF2B5EF4-FFF2-40B4-BE49-F238E27FC236}">
                <a16:creationId xmlns:a16="http://schemas.microsoft.com/office/drawing/2014/main" id="{071C1EE6-950B-52F6-F68D-FDC4622DCB48}"/>
              </a:ext>
            </a:extLst>
          </p:cNvPr>
          <p:cNvPicPr>
            <a:picLocks noChangeAspect="1"/>
          </p:cNvPicPr>
          <p:nvPr/>
        </p:nvPicPr>
        <p:blipFill>
          <a:blip r:embed="rId7"/>
          <a:stretch>
            <a:fillRect/>
          </a:stretch>
        </p:blipFill>
        <p:spPr>
          <a:xfrm>
            <a:off x="7216979" y="4677887"/>
            <a:ext cx="3353160" cy="822708"/>
          </a:xfrm>
          <a:prstGeom prst="rect">
            <a:avLst/>
          </a:prstGeom>
        </p:spPr>
      </p:pic>
      <p:pic>
        <p:nvPicPr>
          <p:cNvPr id="28" name="Picture 27">
            <a:extLst>
              <a:ext uri="{FF2B5EF4-FFF2-40B4-BE49-F238E27FC236}">
                <a16:creationId xmlns:a16="http://schemas.microsoft.com/office/drawing/2014/main" id="{A657C448-6C93-2579-4C31-6E5F16A6DCF1}"/>
              </a:ext>
            </a:extLst>
          </p:cNvPr>
          <p:cNvPicPr>
            <a:picLocks noChangeAspect="1"/>
          </p:cNvPicPr>
          <p:nvPr/>
        </p:nvPicPr>
        <p:blipFill>
          <a:blip r:embed="rId8"/>
          <a:stretch>
            <a:fillRect/>
          </a:stretch>
        </p:blipFill>
        <p:spPr>
          <a:xfrm>
            <a:off x="1634280" y="6015434"/>
            <a:ext cx="4543588" cy="432723"/>
          </a:xfrm>
          <a:prstGeom prst="rect">
            <a:avLst/>
          </a:prstGeom>
        </p:spPr>
      </p:pic>
      <p:pic>
        <p:nvPicPr>
          <p:cNvPr id="30" name="Picture 29">
            <a:extLst>
              <a:ext uri="{FF2B5EF4-FFF2-40B4-BE49-F238E27FC236}">
                <a16:creationId xmlns:a16="http://schemas.microsoft.com/office/drawing/2014/main" id="{F80A71DB-0B3C-7923-DA4D-BF24681125C4}"/>
              </a:ext>
            </a:extLst>
          </p:cNvPr>
          <p:cNvPicPr>
            <a:picLocks noChangeAspect="1"/>
          </p:cNvPicPr>
          <p:nvPr/>
        </p:nvPicPr>
        <p:blipFill>
          <a:blip r:embed="rId9"/>
          <a:stretch>
            <a:fillRect/>
          </a:stretch>
        </p:blipFill>
        <p:spPr>
          <a:xfrm>
            <a:off x="6599880" y="5722857"/>
            <a:ext cx="4886615" cy="916745"/>
          </a:xfrm>
          <a:prstGeom prst="rect">
            <a:avLst/>
          </a:prstGeom>
        </p:spPr>
      </p:pic>
    </p:spTree>
    <p:extLst>
      <p:ext uri="{BB962C8B-B14F-4D97-AF65-F5344CB8AC3E}">
        <p14:creationId xmlns:p14="http://schemas.microsoft.com/office/powerpoint/2010/main" val="107518334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15">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17">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D20C1-C04A-F73D-C73B-0ACFE87CC802}"/>
              </a:ext>
            </a:extLst>
          </p:cNvPr>
          <p:cNvSpPr>
            <a:spLocks noGrp="1"/>
          </p:cNvSpPr>
          <p:nvPr>
            <p:ph type="title"/>
          </p:nvPr>
        </p:nvSpPr>
        <p:spPr>
          <a:xfrm>
            <a:off x="1969803" y="808056"/>
            <a:ext cx="8608037" cy="1077229"/>
          </a:xfrm>
        </p:spPr>
        <p:txBody>
          <a:bodyPr>
            <a:normAutofit/>
          </a:bodyPr>
          <a:lstStyle/>
          <a:p>
            <a:pPr algn="l"/>
            <a:r>
              <a:rPr lang="en-US">
                <a:cs typeface="Calibri Light"/>
              </a:rPr>
              <a:t>Mean Square Error (MSE)</a:t>
            </a:r>
            <a:endParaRPr lang="en-US"/>
          </a:p>
        </p:txBody>
      </p:sp>
      <p:sp>
        <p:nvSpPr>
          <p:cNvPr id="3" name="Content Placeholder 2">
            <a:extLst>
              <a:ext uri="{FF2B5EF4-FFF2-40B4-BE49-F238E27FC236}">
                <a16:creationId xmlns:a16="http://schemas.microsoft.com/office/drawing/2014/main" id="{AB4F2B25-61E9-109B-C0E3-C644AF1FECF4}"/>
              </a:ext>
            </a:extLst>
          </p:cNvPr>
          <p:cNvSpPr>
            <a:spLocks noGrp="1"/>
          </p:cNvSpPr>
          <p:nvPr>
            <p:ph idx="1"/>
          </p:nvPr>
        </p:nvSpPr>
        <p:spPr>
          <a:xfrm>
            <a:off x="1975805" y="2052116"/>
            <a:ext cx="2658877" cy="3997828"/>
          </a:xfrm>
        </p:spPr>
        <p:txBody>
          <a:bodyPr vert="horz" lIns="91440" tIns="45720" rIns="91440" bIns="45720" rtlCol="0">
            <a:normAutofit/>
          </a:bodyPr>
          <a:lstStyle/>
          <a:p>
            <a:r>
              <a:rPr lang="en-US" sz="1600">
                <a:cs typeface="Calibri"/>
              </a:rPr>
              <a:t>Cumulative squared error between original and compressed image</a:t>
            </a:r>
          </a:p>
          <a:p>
            <a:r>
              <a:rPr lang="en-US" sz="1600">
                <a:cs typeface="Calibri"/>
              </a:rPr>
              <a:t>Most common editor</a:t>
            </a:r>
          </a:p>
          <a:p>
            <a:r>
              <a:rPr lang="en-US" sz="1600">
                <a:cs typeface="Calibri"/>
              </a:rPr>
              <a:t>Variance of estimator with no bias</a:t>
            </a:r>
          </a:p>
          <a:p>
            <a:r>
              <a:rPr lang="en-US" sz="1600">
                <a:cs typeface="Calibri"/>
              </a:rPr>
              <a:t>Values closer to zero mean higher quality</a:t>
            </a:r>
          </a:p>
          <a:p>
            <a:endParaRPr lang="en-US" sz="1600">
              <a:cs typeface="Calibri"/>
            </a:endParaRPr>
          </a:p>
          <a:p>
            <a:endParaRPr lang="en-US" sz="1600">
              <a:cs typeface="Calibri"/>
            </a:endParaRPr>
          </a:p>
        </p:txBody>
      </p:sp>
      <p:pic>
        <p:nvPicPr>
          <p:cNvPr id="7" name="Picture 7" descr="Graphical user interface, text&#10;&#10;Description automatically generated">
            <a:extLst>
              <a:ext uri="{FF2B5EF4-FFF2-40B4-BE49-F238E27FC236}">
                <a16:creationId xmlns:a16="http://schemas.microsoft.com/office/drawing/2014/main" id="{5449037D-289B-7931-C8DF-BA41B52F865F}"/>
              </a:ext>
            </a:extLst>
          </p:cNvPr>
          <p:cNvPicPr>
            <a:picLocks noChangeAspect="1"/>
          </p:cNvPicPr>
          <p:nvPr/>
        </p:nvPicPr>
        <p:blipFill rotWithShape="1">
          <a:blip r:embed="rId5"/>
          <a:srcRect l="16824" t="41123" r="66266" b="48407"/>
          <a:stretch/>
        </p:blipFill>
        <p:spPr>
          <a:xfrm>
            <a:off x="5432992" y="3196345"/>
            <a:ext cx="4818974" cy="167833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2" name="Rectangle 23">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24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10">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12">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8" name="Rectangle 14">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16">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8">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5B856-51D5-036C-B2B2-BA595072C52E}"/>
              </a:ext>
            </a:extLst>
          </p:cNvPr>
          <p:cNvSpPr>
            <a:spLocks noGrp="1"/>
          </p:cNvSpPr>
          <p:nvPr>
            <p:ph type="title"/>
          </p:nvPr>
        </p:nvSpPr>
        <p:spPr>
          <a:xfrm>
            <a:off x="1969803" y="808056"/>
            <a:ext cx="8608037" cy="1077229"/>
          </a:xfrm>
        </p:spPr>
        <p:txBody>
          <a:bodyPr>
            <a:normAutofit/>
          </a:bodyPr>
          <a:lstStyle/>
          <a:p>
            <a:pPr algn="l"/>
            <a:r>
              <a:rPr lang="en-US">
                <a:cs typeface="Calibri Light"/>
              </a:rPr>
              <a:t>Peak Signal to Noise Ratio (PSNR)</a:t>
            </a:r>
            <a:endParaRPr lang="en-US"/>
          </a:p>
        </p:txBody>
      </p:sp>
      <p:sp>
        <p:nvSpPr>
          <p:cNvPr id="3" name="Content Placeholder 2">
            <a:extLst>
              <a:ext uri="{FF2B5EF4-FFF2-40B4-BE49-F238E27FC236}">
                <a16:creationId xmlns:a16="http://schemas.microsoft.com/office/drawing/2014/main" id="{69DF7590-0877-AF82-C94C-E10F8D8D1292}"/>
              </a:ext>
            </a:extLst>
          </p:cNvPr>
          <p:cNvSpPr>
            <a:spLocks noGrp="1"/>
          </p:cNvSpPr>
          <p:nvPr>
            <p:ph idx="1"/>
          </p:nvPr>
        </p:nvSpPr>
        <p:spPr>
          <a:xfrm>
            <a:off x="2136672" y="2052116"/>
            <a:ext cx="3633654" cy="3997828"/>
          </a:xfrm>
        </p:spPr>
        <p:txBody>
          <a:bodyPr vert="horz" lIns="91440" tIns="45720" rIns="91440" bIns="45720" rtlCol="0">
            <a:normAutofit/>
          </a:bodyPr>
          <a:lstStyle/>
          <a:p>
            <a:r>
              <a:rPr lang="en-US" sz="1800">
                <a:cs typeface="Calibri"/>
              </a:rPr>
              <a:t>MSE required first</a:t>
            </a:r>
          </a:p>
          <a:p>
            <a:r>
              <a:rPr lang="en-US" sz="1800">
                <a:cs typeface="Calibri"/>
              </a:rPr>
              <a:t>PSNR measures peak error</a:t>
            </a:r>
          </a:p>
          <a:p>
            <a:r>
              <a:rPr lang="en-US" sz="1800">
                <a:cs typeface="Calibri"/>
              </a:rPr>
              <a:t>Used as a quality measurement between original and compressed images</a:t>
            </a:r>
            <a:endParaRPr lang="en-US" sz="1800"/>
          </a:p>
          <a:p>
            <a:r>
              <a:rPr lang="en-US" sz="1800">
                <a:cs typeface="Calibri"/>
              </a:rPr>
              <a:t>The higher the PSNR value to better the image quality</a:t>
            </a:r>
          </a:p>
          <a:p>
            <a:r>
              <a:rPr lang="en-US" sz="1800">
                <a:cs typeface="Calibri"/>
              </a:rPr>
              <a:t>Measured in decibels</a:t>
            </a:r>
          </a:p>
          <a:p>
            <a:endParaRPr lang="en-US" sz="1800">
              <a:cs typeface="Calibri"/>
            </a:endParaRPr>
          </a:p>
        </p:txBody>
      </p:sp>
      <p:pic>
        <p:nvPicPr>
          <p:cNvPr id="4" name="Picture 4" descr="Graphical user interface, text&#10;&#10;Description automatically generated">
            <a:extLst>
              <a:ext uri="{FF2B5EF4-FFF2-40B4-BE49-F238E27FC236}">
                <a16:creationId xmlns:a16="http://schemas.microsoft.com/office/drawing/2014/main" id="{F3CB93E8-F515-B277-1F71-D11E46ABB2A9}"/>
              </a:ext>
            </a:extLst>
          </p:cNvPr>
          <p:cNvPicPr>
            <a:picLocks noChangeAspect="1"/>
          </p:cNvPicPr>
          <p:nvPr/>
        </p:nvPicPr>
        <p:blipFill rotWithShape="1">
          <a:blip r:embed="rId5"/>
          <a:srcRect l="16840" t="55304" r="70249" b="37021"/>
          <a:stretch/>
        </p:blipFill>
        <p:spPr>
          <a:xfrm>
            <a:off x="6577568" y="3421189"/>
            <a:ext cx="3674398" cy="122864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1" name="Rectangle 20">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08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B1CC-66CE-6F53-3ACD-AB7E74244920}"/>
              </a:ext>
            </a:extLst>
          </p:cNvPr>
          <p:cNvSpPr>
            <a:spLocks noGrp="1"/>
          </p:cNvSpPr>
          <p:nvPr>
            <p:ph type="title"/>
          </p:nvPr>
        </p:nvSpPr>
        <p:spPr/>
        <p:txBody>
          <a:bodyPr/>
          <a:lstStyle/>
          <a:p>
            <a:r>
              <a:rPr lang="en-US" dirty="0"/>
              <a:t>Methods Used From OpenCV Library</a:t>
            </a:r>
          </a:p>
        </p:txBody>
      </p:sp>
      <p:sp>
        <p:nvSpPr>
          <p:cNvPr id="3" name="Content Placeholder 2">
            <a:extLst>
              <a:ext uri="{FF2B5EF4-FFF2-40B4-BE49-F238E27FC236}">
                <a16:creationId xmlns:a16="http://schemas.microsoft.com/office/drawing/2014/main" id="{855E8BEF-E315-DCBE-5AC8-873CEC414F2B}"/>
              </a:ext>
            </a:extLst>
          </p:cNvPr>
          <p:cNvSpPr>
            <a:spLocks noGrp="1"/>
          </p:cNvSpPr>
          <p:nvPr>
            <p:ph idx="1"/>
          </p:nvPr>
        </p:nvSpPr>
        <p:spPr/>
        <p:txBody>
          <a:bodyPr/>
          <a:lstStyle/>
          <a:p>
            <a:r>
              <a:rPr lang="en-US" dirty="0"/>
              <a:t>INTER_NEAREST: nearest neighbor interpolation technique</a:t>
            </a:r>
          </a:p>
          <a:p>
            <a:r>
              <a:rPr lang="en-US" dirty="0"/>
              <a:t>INTER_LINEAR: bilinear interpolation (default)</a:t>
            </a:r>
          </a:p>
          <a:p>
            <a:r>
              <a:rPr lang="en-US" dirty="0"/>
              <a:t>INTER_AREA: resampling using pixel area relation</a:t>
            </a:r>
          </a:p>
          <a:p>
            <a:r>
              <a:rPr lang="en-US" dirty="0"/>
              <a:t>INTER_CUBIC: bicubic interpolation over 4 x 4 pixel neighborhood</a:t>
            </a:r>
          </a:p>
          <a:p>
            <a:r>
              <a:rPr lang="en-US" dirty="0"/>
              <a:t>INTER_LANCZOS4: </a:t>
            </a:r>
            <a:r>
              <a:rPr lang="en-US" dirty="0" err="1"/>
              <a:t>Lanczos</a:t>
            </a:r>
            <a:r>
              <a:rPr lang="en-US" dirty="0"/>
              <a:t> interpolation over 8 x 8 pixel neighborhood</a:t>
            </a:r>
          </a:p>
          <a:p>
            <a:endParaRPr lang="en-US" dirty="0"/>
          </a:p>
        </p:txBody>
      </p:sp>
    </p:spTree>
    <p:extLst>
      <p:ext uri="{BB962C8B-B14F-4D97-AF65-F5344CB8AC3E}">
        <p14:creationId xmlns:p14="http://schemas.microsoft.com/office/powerpoint/2010/main" val="114080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4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xtBox 56">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9" name="Rectangle 58">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3" name="Picture 62">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5" name="Rectangle 64">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0EF6B-BFD5-FA30-C0EB-CACDF0E70B04}"/>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Results</a:t>
            </a:r>
          </a:p>
        </p:txBody>
      </p:sp>
      <p:sp>
        <p:nvSpPr>
          <p:cNvPr id="71" name="Rectangle 70">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20C7EB-8673-7EE8-04FC-6109E9C76F89}"/>
              </a:ext>
            </a:extLst>
          </p:cNvPr>
          <p:cNvPicPr>
            <a:picLocks noChangeAspect="1"/>
          </p:cNvPicPr>
          <p:nvPr/>
        </p:nvPicPr>
        <p:blipFill>
          <a:blip r:embed="rId5"/>
          <a:stretch>
            <a:fillRect/>
          </a:stretch>
        </p:blipFill>
        <p:spPr>
          <a:xfrm>
            <a:off x="2930335" y="972646"/>
            <a:ext cx="6519836" cy="2648383"/>
          </a:xfrm>
          <a:prstGeom prst="rect">
            <a:avLst/>
          </a:prstGeom>
          <a:ln>
            <a:noFill/>
          </a:ln>
        </p:spPr>
      </p:pic>
      <p:sp>
        <p:nvSpPr>
          <p:cNvPr id="73" name="Rectangle 72">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71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B6A6E-5A43-9DFD-C202-0FF96DC9B9B4}"/>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dirty="0"/>
              <a:t>Statistical Analysis</a:t>
            </a:r>
          </a:p>
        </p:txBody>
      </p:sp>
      <p:sp>
        <p:nvSpPr>
          <p:cNvPr id="38" name="Rectangle 37">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722D102-3396-822A-26B5-2E135DEA97D5}"/>
              </a:ext>
            </a:extLst>
          </p:cNvPr>
          <p:cNvPicPr>
            <a:picLocks noGrp="1" noChangeAspect="1"/>
          </p:cNvPicPr>
          <p:nvPr>
            <p:ph idx="1"/>
          </p:nvPr>
        </p:nvPicPr>
        <p:blipFill>
          <a:blip r:embed="rId5"/>
          <a:stretch>
            <a:fillRect/>
          </a:stretch>
        </p:blipFill>
        <p:spPr>
          <a:xfrm>
            <a:off x="2858954" y="972646"/>
            <a:ext cx="6662598" cy="2648383"/>
          </a:xfrm>
          <a:prstGeom prst="rect">
            <a:avLst/>
          </a:prstGeom>
          <a:ln>
            <a:noFill/>
          </a:ln>
        </p:spPr>
      </p:pic>
      <p:sp>
        <p:nvSpPr>
          <p:cNvPr id="40" name="Rectangle 39">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11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10">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1" name="Picture 12">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2" name="Rectangle 14">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6">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7B339-18DD-9971-1132-86D592E85610}"/>
              </a:ext>
            </a:extLst>
          </p:cNvPr>
          <p:cNvSpPr>
            <a:spLocks noGrp="1"/>
          </p:cNvSpPr>
          <p:nvPr>
            <p:ph type="title"/>
          </p:nvPr>
        </p:nvSpPr>
        <p:spPr>
          <a:xfrm>
            <a:off x="5274525" y="808056"/>
            <a:ext cx="5338372" cy="1077229"/>
          </a:xfrm>
        </p:spPr>
        <p:txBody>
          <a:bodyPr>
            <a:normAutofit/>
          </a:bodyPr>
          <a:lstStyle/>
          <a:p>
            <a:pPr algn="l"/>
            <a:r>
              <a:rPr lang="en-US"/>
              <a:t>Conclusion</a:t>
            </a:r>
          </a:p>
        </p:txBody>
      </p:sp>
      <p:pic>
        <p:nvPicPr>
          <p:cNvPr id="64" name="Picture 4" descr="Angled shot of pen on a graph">
            <a:extLst>
              <a:ext uri="{FF2B5EF4-FFF2-40B4-BE49-F238E27FC236}">
                <a16:creationId xmlns:a16="http://schemas.microsoft.com/office/drawing/2014/main" id="{62770CA7-7967-FA69-EC49-0059565D0387}"/>
              </a:ext>
            </a:extLst>
          </p:cNvPr>
          <p:cNvPicPr>
            <a:picLocks noChangeAspect="1"/>
          </p:cNvPicPr>
          <p:nvPr/>
        </p:nvPicPr>
        <p:blipFill rotWithShape="1">
          <a:blip r:embed="rId5"/>
          <a:srcRect l="16417" r="53882" b="-2"/>
          <a:stretch/>
        </p:blipFill>
        <p:spPr>
          <a:xfrm>
            <a:off x="1011880" y="227"/>
            <a:ext cx="3051461" cy="6858000"/>
          </a:xfrm>
          <a:prstGeom prst="rect">
            <a:avLst/>
          </a:prstGeom>
          <a:ln w="12700">
            <a:solidFill>
              <a:schemeClr val="tx1"/>
            </a:solidFill>
          </a:ln>
        </p:spPr>
      </p:pic>
      <p:sp>
        <p:nvSpPr>
          <p:cNvPr id="65" name="Rectangle 18">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ontent Placeholder 2">
            <a:extLst>
              <a:ext uri="{FF2B5EF4-FFF2-40B4-BE49-F238E27FC236}">
                <a16:creationId xmlns:a16="http://schemas.microsoft.com/office/drawing/2014/main" id="{AEA39B3F-B500-527B-8C4D-74C8F1735D94}"/>
              </a:ext>
            </a:extLst>
          </p:cNvPr>
          <p:cNvSpPr>
            <a:spLocks noGrp="1"/>
          </p:cNvSpPr>
          <p:nvPr>
            <p:ph idx="1"/>
          </p:nvPr>
        </p:nvSpPr>
        <p:spPr>
          <a:xfrm>
            <a:off x="5269071" y="2052116"/>
            <a:ext cx="5343826" cy="3997828"/>
          </a:xfrm>
        </p:spPr>
        <p:txBody>
          <a:bodyPr>
            <a:normAutofit/>
          </a:bodyPr>
          <a:lstStyle/>
          <a:p>
            <a:pPr>
              <a:lnSpc>
                <a:spcPct val="110000"/>
              </a:lnSpc>
            </a:pPr>
            <a:r>
              <a:rPr lang="en-US" sz="1100"/>
              <a:t>Based on the t-test results, it can be concluded that there are significant differences between the different interpolation methods.</a:t>
            </a:r>
          </a:p>
          <a:p>
            <a:pPr>
              <a:lnSpc>
                <a:spcPct val="110000"/>
              </a:lnSpc>
            </a:pPr>
            <a:r>
              <a:rPr lang="en-US" sz="1100"/>
              <a:t>For PSNR, it is seen that all method pairs have very small p-values, indicating that the differences in PSNR values between the methods are statistically significant. The t-values are also quite high for most pairs, indicating a large difference in PSNR values.</a:t>
            </a:r>
          </a:p>
          <a:p>
            <a:pPr>
              <a:lnSpc>
                <a:spcPct val="110000"/>
              </a:lnSpc>
            </a:pPr>
            <a:r>
              <a:rPr lang="en-US" sz="1100"/>
              <a:t>For SSIM, it shows the same pattern as PSNR, with all pairs having small p-values and high t-values, indicating significant differences.</a:t>
            </a:r>
          </a:p>
          <a:p>
            <a:pPr>
              <a:lnSpc>
                <a:spcPct val="110000"/>
              </a:lnSpc>
            </a:pPr>
            <a:r>
              <a:rPr lang="en-US" sz="1100"/>
              <a:t>For MSE, a similar pattern can be seen, with all pairs having small p-values and some pairs having high t-values.</a:t>
            </a:r>
          </a:p>
          <a:p>
            <a:pPr>
              <a:lnSpc>
                <a:spcPct val="110000"/>
              </a:lnSpc>
            </a:pPr>
            <a:r>
              <a:rPr lang="en-US" sz="1100"/>
              <a:t>Based on these results, it can be concluded that different interpolation methods do have a significant effect on the quality of the image, as measured by PSNR, SSIM, and MSE. Therefore, the choice of interpolation method should be carefully considered based on the specific needs of the task.</a:t>
            </a:r>
          </a:p>
        </p:txBody>
      </p:sp>
      <p:sp>
        <p:nvSpPr>
          <p:cNvPr id="67" name="Rectangle 20">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70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D846F3-43C1-FE8E-0A0D-0F2B14D8AD08}"/>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Summary</a:t>
            </a:r>
          </a:p>
        </p:txBody>
      </p:sp>
      <p:sp>
        <p:nvSpPr>
          <p:cNvPr id="50" name="Rectangle 49">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9" name="Content Placeholder 2">
            <a:extLst>
              <a:ext uri="{FF2B5EF4-FFF2-40B4-BE49-F238E27FC236}">
                <a16:creationId xmlns:a16="http://schemas.microsoft.com/office/drawing/2014/main" id="{72C6B6FE-944A-3D28-AA7D-448D882D94D5}"/>
              </a:ext>
            </a:extLst>
          </p:cNvPr>
          <p:cNvGraphicFramePr>
            <a:graphicFrameLocks noGrp="1"/>
          </p:cNvGraphicFramePr>
          <p:nvPr>
            <p:ph idx="1"/>
            <p:extLst>
              <p:ext uri="{D42A27DB-BD31-4B8C-83A1-F6EECF244321}">
                <p14:modId xmlns:p14="http://schemas.microsoft.com/office/powerpoint/2010/main" val="4261707140"/>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405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0"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03"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4"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05"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22E47-B0CF-9155-8EB0-54C2A0BA3B08}"/>
              </a:ext>
            </a:extLst>
          </p:cNvPr>
          <p:cNvSpPr>
            <a:spLocks noGrp="1"/>
          </p:cNvSpPr>
          <p:nvPr>
            <p:ph type="title"/>
          </p:nvPr>
        </p:nvSpPr>
        <p:spPr>
          <a:xfrm>
            <a:off x="2188901" y="808056"/>
            <a:ext cx="8381238" cy="1077229"/>
          </a:xfrm>
        </p:spPr>
        <p:txBody>
          <a:bodyPr>
            <a:normAutofit/>
          </a:bodyPr>
          <a:lstStyle/>
          <a:p>
            <a:pPr algn="l"/>
            <a:r>
              <a:rPr lang="en-US" sz="4800"/>
              <a:t>References</a:t>
            </a:r>
          </a:p>
        </p:txBody>
      </p:sp>
      <p:sp>
        <p:nvSpPr>
          <p:cNvPr id="109" name="Content Placeholder 2">
            <a:extLst>
              <a:ext uri="{FF2B5EF4-FFF2-40B4-BE49-F238E27FC236}">
                <a16:creationId xmlns:a16="http://schemas.microsoft.com/office/drawing/2014/main" id="{6C9C77A8-7126-D5AE-1B5A-926A7AB44939}"/>
              </a:ext>
            </a:extLst>
          </p:cNvPr>
          <p:cNvSpPr>
            <a:spLocks noGrp="1"/>
          </p:cNvSpPr>
          <p:nvPr>
            <p:ph idx="1"/>
          </p:nvPr>
        </p:nvSpPr>
        <p:spPr>
          <a:xfrm>
            <a:off x="2256638" y="2052116"/>
            <a:ext cx="8753107" cy="3997828"/>
          </a:xfrm>
        </p:spPr>
        <p:txBody>
          <a:bodyPr anchor="t">
            <a:normAutofit/>
          </a:bodyPr>
          <a:lstStyle/>
          <a:p>
            <a:pPr>
              <a:lnSpc>
                <a:spcPct val="110000"/>
              </a:lnSpc>
            </a:pPr>
            <a:r>
              <a:rPr lang="en-US" sz="1400" dirty="0"/>
              <a:t>Datta, P. (n.d.). All about structural similarity index </a:t>
            </a:r>
            <a:r>
              <a:rPr lang="en-US" sz="1400" dirty="0" err="1"/>
              <a:t>ssim</a:t>
            </a:r>
            <a:r>
              <a:rPr lang="en-US" sz="1400" dirty="0"/>
              <a:t> theory code in </a:t>
            </a:r>
            <a:r>
              <a:rPr lang="en-US" sz="1400" dirty="0" err="1"/>
              <a:t>pytorch</a:t>
            </a:r>
            <a:r>
              <a:rPr lang="en-US" sz="1400" dirty="0"/>
              <a:t>. Retrieved from Medium: https://medium.com/srm-mic/all-about-structural-similarity-index-ssim-theory-code-in-pytorch-6551b455541e</a:t>
            </a:r>
          </a:p>
          <a:p>
            <a:pPr>
              <a:lnSpc>
                <a:spcPct val="110000"/>
              </a:lnSpc>
            </a:pPr>
            <a:r>
              <a:rPr lang="en-US" sz="1400" dirty="0" err="1"/>
              <a:t>Jeugt</a:t>
            </a:r>
            <a:r>
              <a:rPr lang="en-US" sz="1400" dirty="0"/>
              <a:t>, J. V. (2022, 10 07). </a:t>
            </a:r>
            <a:r>
              <a:rPr lang="en-US" sz="1400" dirty="0" err="1"/>
              <a:t>Lanczos</a:t>
            </a:r>
            <a:r>
              <a:rPr lang="en-US" sz="1400" dirty="0"/>
              <a:t>. Retrieved from </a:t>
            </a:r>
            <a:r>
              <a:rPr lang="en-US" sz="1400" dirty="0" err="1"/>
              <a:t>mazzo</a:t>
            </a:r>
            <a:r>
              <a:rPr lang="en-US" sz="1400" dirty="0"/>
              <a:t>: https://mazzo.li/posts/lanczos.html</a:t>
            </a:r>
          </a:p>
          <a:p>
            <a:pPr>
              <a:lnSpc>
                <a:spcPct val="110000"/>
              </a:lnSpc>
            </a:pPr>
            <a:r>
              <a:rPr lang="en-US" sz="1400" dirty="0"/>
              <a:t>PSNR. (n.d.). Retrieved from </a:t>
            </a:r>
            <a:r>
              <a:rPr lang="en-US" sz="1400" dirty="0" err="1"/>
              <a:t>Mathworks</a:t>
            </a:r>
            <a:r>
              <a:rPr lang="en-US" sz="1400" dirty="0"/>
              <a:t>: https://www.mathworks.com/help/vision/ref/psnr.html#mw_be0bf467-bd3e-4fa1-b8ab-2279be883286</a:t>
            </a:r>
          </a:p>
          <a:p>
            <a:pPr>
              <a:lnSpc>
                <a:spcPct val="110000"/>
              </a:lnSpc>
            </a:pPr>
            <a:r>
              <a:rPr lang="en-US" sz="1400" dirty="0"/>
              <a:t>SSIM: Structural Similarity Index. (2023, April 6). Retrieved from </a:t>
            </a:r>
            <a:r>
              <a:rPr lang="en-US" sz="1400" dirty="0" err="1"/>
              <a:t>Imatest</a:t>
            </a:r>
            <a:r>
              <a:rPr lang="en-US" sz="1400" dirty="0"/>
              <a:t>: https://www.imatest.com/docs/ssim/</a:t>
            </a:r>
          </a:p>
          <a:p>
            <a:pPr>
              <a:lnSpc>
                <a:spcPct val="110000"/>
              </a:lnSpc>
            </a:pPr>
            <a:r>
              <a:rPr lang="en-US" sz="1400" dirty="0" err="1"/>
              <a:t>Zhaotao</a:t>
            </a:r>
            <a:r>
              <a:rPr lang="en-US" sz="1400" dirty="0"/>
              <a:t> Wu, J. W. (2020, Jan 31). Inter-slice image augmentation based on frame interpolation for boosting medical image segmentation accuracy. Retrieved from arXiv:2001.11698v1: https://arxiv.org/pdf/2001.11698.pdf</a:t>
            </a:r>
          </a:p>
        </p:txBody>
      </p:sp>
    </p:spTree>
    <p:extLst>
      <p:ext uri="{BB962C8B-B14F-4D97-AF65-F5344CB8AC3E}">
        <p14:creationId xmlns:p14="http://schemas.microsoft.com/office/powerpoint/2010/main" val="159857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EF9BC-C969-12DA-307D-3BE9C36BC3CE}"/>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Thank You</a:t>
            </a:r>
          </a:p>
        </p:txBody>
      </p:sp>
      <p:sp>
        <p:nvSpPr>
          <p:cNvPr id="36" name="Rectangle 35">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C52DDA4-A276-B150-6012-C8BCC20078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6061" y="972646"/>
            <a:ext cx="2648383" cy="2648383"/>
          </a:xfrm>
          <a:prstGeom prst="rect">
            <a:avLst/>
          </a:prstGeom>
          <a:ln>
            <a:noFill/>
          </a:ln>
        </p:spPr>
      </p:pic>
      <p:sp>
        <p:nvSpPr>
          <p:cNvPr id="38" name="Rectangle 37">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18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E1F9-081E-D87E-349D-39391D0B5802}"/>
              </a:ext>
            </a:extLst>
          </p:cNvPr>
          <p:cNvSpPr>
            <a:spLocks noGrp="1"/>
          </p:cNvSpPr>
          <p:nvPr>
            <p:ph type="title"/>
          </p:nvPr>
        </p:nvSpPr>
        <p:spPr/>
        <p:txBody>
          <a:bodyPr/>
          <a:lstStyle/>
          <a:p>
            <a:r>
              <a:rPr lang="en-US"/>
              <a:t>Data Augmentation</a:t>
            </a:r>
          </a:p>
        </p:txBody>
      </p:sp>
      <p:sp>
        <p:nvSpPr>
          <p:cNvPr id="3" name="Content Placeholder 2">
            <a:extLst>
              <a:ext uri="{FF2B5EF4-FFF2-40B4-BE49-F238E27FC236}">
                <a16:creationId xmlns:a16="http://schemas.microsoft.com/office/drawing/2014/main" id="{7387AAC7-EC5D-7E18-54DA-F2FF47131B84}"/>
              </a:ext>
            </a:extLst>
          </p:cNvPr>
          <p:cNvSpPr>
            <a:spLocks noGrp="1"/>
          </p:cNvSpPr>
          <p:nvPr>
            <p:ph idx="1"/>
          </p:nvPr>
        </p:nvSpPr>
        <p:spPr/>
        <p:txBody>
          <a:bodyPr>
            <a:normAutofit fontScale="92500"/>
          </a:bodyPr>
          <a:lstStyle/>
          <a:p>
            <a:r>
              <a:rPr lang="en-US" dirty="0"/>
              <a:t>Set of techniques used to increase the amount of data by adding modified copies of already existing data. </a:t>
            </a:r>
          </a:p>
          <a:p>
            <a:r>
              <a:rPr lang="en-US" dirty="0"/>
              <a:t>Sometimes, it creates newly synthetic data from the existing data. </a:t>
            </a:r>
          </a:p>
          <a:p>
            <a:r>
              <a:rPr lang="en-US" dirty="0"/>
              <a:t>Acts as a </a:t>
            </a:r>
            <a:r>
              <a:rPr lang="en-US" dirty="0" err="1"/>
              <a:t>regularizer</a:t>
            </a:r>
            <a:r>
              <a:rPr lang="en-US" dirty="0"/>
              <a:t> and assists in managing the overfitting of data. </a:t>
            </a:r>
          </a:p>
          <a:p>
            <a:pPr marL="0" indent="0">
              <a:buNone/>
            </a:pPr>
            <a:endParaRPr lang="en-US" dirty="0"/>
          </a:p>
          <a:p>
            <a:pPr marL="0" indent="0">
              <a:buNone/>
            </a:pPr>
            <a:r>
              <a:rPr lang="en-US" dirty="0"/>
              <a:t>Disadvantage: It increases the possibility of overfitting the model by generating additional training data and exposing the model to different versions of data. </a:t>
            </a:r>
          </a:p>
        </p:txBody>
      </p:sp>
    </p:spTree>
    <p:extLst>
      <p:ext uri="{BB962C8B-B14F-4D97-AF65-F5344CB8AC3E}">
        <p14:creationId xmlns:p14="http://schemas.microsoft.com/office/powerpoint/2010/main" val="296731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80EA-C163-7BC6-9B75-D243BC5211DC}"/>
              </a:ext>
            </a:extLst>
          </p:cNvPr>
          <p:cNvSpPr>
            <a:spLocks noGrp="1"/>
          </p:cNvSpPr>
          <p:nvPr>
            <p:ph type="title"/>
          </p:nvPr>
        </p:nvSpPr>
        <p:spPr/>
        <p:txBody>
          <a:bodyPr/>
          <a:lstStyle/>
          <a:p>
            <a:r>
              <a:rPr lang="en-US"/>
              <a:t>Project Pipeline</a:t>
            </a:r>
          </a:p>
        </p:txBody>
      </p:sp>
      <p:graphicFrame>
        <p:nvGraphicFramePr>
          <p:cNvPr id="4" name="Content Placeholder 3">
            <a:extLst>
              <a:ext uri="{FF2B5EF4-FFF2-40B4-BE49-F238E27FC236}">
                <a16:creationId xmlns:a16="http://schemas.microsoft.com/office/drawing/2014/main" id="{16FC332D-901C-ED78-79AA-1A8DF32058A2}"/>
              </a:ext>
            </a:extLst>
          </p:cNvPr>
          <p:cNvGraphicFramePr>
            <a:graphicFrameLocks noGrp="1"/>
          </p:cNvGraphicFramePr>
          <p:nvPr>
            <p:ph idx="1"/>
            <p:extLst>
              <p:ext uri="{D42A27DB-BD31-4B8C-83A1-F6EECF244321}">
                <p14:modId xmlns:p14="http://schemas.microsoft.com/office/powerpoint/2010/main" val="193920476"/>
              </p:ext>
            </p:extLst>
          </p:nvPr>
        </p:nvGraphicFramePr>
        <p:xfrm>
          <a:off x="2773363" y="2052638"/>
          <a:ext cx="7796212" cy="399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33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 name="Picture 1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2" name="Rectangle 2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extBox 29">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32" name="Rectangle 31">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E5015BC1-8EC0-8830-C5A2-EC1CA1CCF85C}"/>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Interpolation Methods</a:t>
            </a:r>
          </a:p>
        </p:txBody>
      </p:sp>
      <p:sp>
        <p:nvSpPr>
          <p:cNvPr id="44" name="Rectangle 43">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D413D49-1577-2AC7-13D6-BC1F31675AF5}"/>
              </a:ext>
            </a:extLst>
          </p:cNvPr>
          <p:cNvPicPr>
            <a:picLocks noChangeAspect="1"/>
          </p:cNvPicPr>
          <p:nvPr/>
        </p:nvPicPr>
        <p:blipFill>
          <a:blip r:embed="rId5"/>
          <a:stretch>
            <a:fillRect/>
          </a:stretch>
        </p:blipFill>
        <p:spPr>
          <a:xfrm>
            <a:off x="1960170" y="1113776"/>
            <a:ext cx="8460166" cy="2366122"/>
          </a:xfrm>
          <a:prstGeom prst="rect">
            <a:avLst/>
          </a:prstGeom>
          <a:ln>
            <a:noFill/>
          </a:ln>
        </p:spPr>
      </p:pic>
      <p:sp>
        <p:nvSpPr>
          <p:cNvPr id="46" name="Rectangle 45">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8" descr="Re: Sigma fp - opinions from stills photographers?: Sigma Camera Talk  Forum: Digital Photography Review">
            <a:extLst>
              <a:ext uri="{FF2B5EF4-FFF2-40B4-BE49-F238E27FC236}">
                <a16:creationId xmlns:a16="http://schemas.microsoft.com/office/drawing/2014/main" id="{E1C1C4DC-9E92-A96D-72E2-0C874E2C8394}"/>
              </a:ext>
            </a:extLst>
          </p:cNvPr>
          <p:cNvSpPr>
            <a:spLocks noChangeAspect="1" noChangeArrowheads="1"/>
          </p:cNvSpPr>
          <p:nvPr/>
        </p:nvSpPr>
        <p:spPr bwMode="auto">
          <a:xfrm>
            <a:off x="6096000" y="3429000"/>
            <a:ext cx="3101788" cy="3101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894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86" name="Picture 1030">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87" name="Picture 1032">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88" name="Rectangle 1034">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9" name="Rectangle 1036">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0" name="Rectangle 1038">
            <a:extLst>
              <a:ext uri="{FF2B5EF4-FFF2-40B4-BE49-F238E27FC236}">
                <a16:creationId xmlns:a16="http://schemas.microsoft.com/office/drawing/2014/main" id="{694E884E-CFA2-4B31-8157-DA73B8846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1" name="Rectangle 1040">
            <a:extLst>
              <a:ext uri="{FF2B5EF4-FFF2-40B4-BE49-F238E27FC236}">
                <a16:creationId xmlns:a16="http://schemas.microsoft.com/office/drawing/2014/main" id="{3655E855-74FA-4AD3-B859-2488383A9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2" name="TextBox 1042">
            <a:extLst>
              <a:ext uri="{FF2B5EF4-FFF2-40B4-BE49-F238E27FC236}">
                <a16:creationId xmlns:a16="http://schemas.microsoft.com/office/drawing/2014/main" id="{2E91CD00-2EAB-4689-A44A-C4687605E1D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1093" name="Rectangle 1044">
            <a:extLst>
              <a:ext uri="{FF2B5EF4-FFF2-40B4-BE49-F238E27FC236}">
                <a16:creationId xmlns:a16="http://schemas.microsoft.com/office/drawing/2014/main" id="{948486C0-49DA-4D10-8819-B10285CD8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4" name="Picture 1046">
            <a:extLst>
              <a:ext uri="{FF2B5EF4-FFF2-40B4-BE49-F238E27FC236}">
                <a16:creationId xmlns:a16="http://schemas.microsoft.com/office/drawing/2014/main" id="{B8A866DF-DE37-42DA-9FDB-F0D875D0C7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95" name="Picture 1048">
            <a:extLst>
              <a:ext uri="{FF2B5EF4-FFF2-40B4-BE49-F238E27FC236}">
                <a16:creationId xmlns:a16="http://schemas.microsoft.com/office/drawing/2014/main" id="{EB59A018-AA80-47D3-B6EF-EF3F8C03A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96" name="Rectangle 1050">
            <a:extLst>
              <a:ext uri="{FF2B5EF4-FFF2-40B4-BE49-F238E27FC236}">
                <a16:creationId xmlns:a16="http://schemas.microsoft.com/office/drawing/2014/main" id="{5FAB0ACF-C18A-4363-AEE3-B648B3C2A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52">
            <a:extLst>
              <a:ext uri="{FF2B5EF4-FFF2-40B4-BE49-F238E27FC236}">
                <a16:creationId xmlns:a16="http://schemas.microsoft.com/office/drawing/2014/main" id="{7A74C6D6-F33A-4619-8326-43FCD454A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54">
            <a:extLst>
              <a:ext uri="{FF2B5EF4-FFF2-40B4-BE49-F238E27FC236}">
                <a16:creationId xmlns:a16="http://schemas.microsoft.com/office/drawing/2014/main" id="{D249318D-70B7-4AAC-B5F2-4A9385AA9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4391B-5096-D5D4-8FF2-3282D46714C5}"/>
              </a:ext>
            </a:extLst>
          </p:cNvPr>
          <p:cNvSpPr>
            <a:spLocks noGrp="1"/>
          </p:cNvSpPr>
          <p:nvPr>
            <p:ph type="title"/>
          </p:nvPr>
        </p:nvSpPr>
        <p:spPr>
          <a:xfrm>
            <a:off x="1969803" y="4340297"/>
            <a:ext cx="3132384" cy="1110830"/>
          </a:xfrm>
        </p:spPr>
        <p:txBody>
          <a:bodyPr vert="horz" lIns="91440" tIns="45720" rIns="91440" bIns="45720" rtlCol="0" anchor="t">
            <a:normAutofit/>
          </a:bodyPr>
          <a:lstStyle/>
          <a:p>
            <a:r>
              <a:rPr lang="en-US" sz="2800" dirty="0"/>
              <a:t>Bilinear Interpolation</a:t>
            </a:r>
          </a:p>
        </p:txBody>
      </p:sp>
      <p:pic>
        <p:nvPicPr>
          <p:cNvPr id="1026" name="Picture 2" descr="Nearest Neighbor Interpolation In Image Processing - YouTube">
            <a:extLst>
              <a:ext uri="{FF2B5EF4-FFF2-40B4-BE49-F238E27FC236}">
                <a16:creationId xmlns:a16="http://schemas.microsoft.com/office/drawing/2014/main" id="{CCD19EC2-E553-AF56-04FA-B4B611DEDBCC}"/>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r="2" b="3515"/>
          <a:stretch/>
        </p:blipFill>
        <p:spPr bwMode="auto">
          <a:xfrm>
            <a:off x="5764159" y="645833"/>
            <a:ext cx="4977910" cy="2701708"/>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4" name="Picture 2" descr="Bilinear Interpolation In Image Processing - YouTube">
            <a:extLst>
              <a:ext uri="{FF2B5EF4-FFF2-40B4-BE49-F238E27FC236}">
                <a16:creationId xmlns:a16="http://schemas.microsoft.com/office/drawing/2014/main" id="{ADB13937-F6F8-1DBC-787D-12B93D176E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082"/>
          <a:stretch/>
        </p:blipFill>
        <p:spPr bwMode="auto">
          <a:xfrm>
            <a:off x="5764159" y="3509767"/>
            <a:ext cx="4977910" cy="2701708"/>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sp>
        <p:nvSpPr>
          <p:cNvPr id="1099" name="Rectangle 1056">
            <a:extLst>
              <a:ext uri="{FF2B5EF4-FFF2-40B4-BE49-F238E27FC236}">
                <a16:creationId xmlns:a16="http://schemas.microsoft.com/office/drawing/2014/main" id="{961C9783-C98B-471C-BA0A-68F30239D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8E7609D-830F-1DFE-51F7-7CBED820F2B5}"/>
              </a:ext>
            </a:extLst>
          </p:cNvPr>
          <p:cNvSpPr txBox="1">
            <a:spLocks/>
          </p:cNvSpPr>
          <p:nvPr/>
        </p:nvSpPr>
        <p:spPr>
          <a:xfrm>
            <a:off x="1969803" y="1679680"/>
            <a:ext cx="3132384" cy="11108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Nearest Neighbor Interpolation</a:t>
            </a:r>
          </a:p>
        </p:txBody>
      </p:sp>
    </p:spTree>
    <p:extLst>
      <p:ext uri="{BB962C8B-B14F-4D97-AF65-F5344CB8AC3E}">
        <p14:creationId xmlns:p14="http://schemas.microsoft.com/office/powerpoint/2010/main" val="228690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BCFF5A6-E5D2-45ED-BD7D-32321848A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0933546-EEBA-4452-B866-03DEE6DEF2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B0A84E7C-8B5D-41F5-A603-4A5EB1A1B3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C5DE8918-02EC-44AC-879F-967AA626F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792524B-0DD5-49DB-8A1A-3F86027F7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4139866-7819-4B10-AA36-2EAF14F9C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D9596-0D90-6E27-D86D-9346CA5D084E}"/>
              </a:ext>
            </a:extLst>
          </p:cNvPr>
          <p:cNvSpPr>
            <a:spLocks noGrp="1"/>
          </p:cNvSpPr>
          <p:nvPr>
            <p:ph type="title"/>
          </p:nvPr>
        </p:nvSpPr>
        <p:spPr>
          <a:xfrm>
            <a:off x="1969804" y="3428998"/>
            <a:ext cx="3002552" cy="2268559"/>
          </a:xfrm>
        </p:spPr>
        <p:txBody>
          <a:bodyPr vert="horz" lIns="91440" tIns="45720" rIns="91440" bIns="45720" rtlCol="0" anchor="t">
            <a:normAutofit/>
          </a:bodyPr>
          <a:lstStyle/>
          <a:p>
            <a:r>
              <a:rPr lang="en-US" sz="3200"/>
              <a:t>Lanczos Interpolation</a:t>
            </a:r>
          </a:p>
        </p:txBody>
      </p:sp>
      <p:sp>
        <p:nvSpPr>
          <p:cNvPr id="36" name="Rectangle 35">
            <a:extLst>
              <a:ext uri="{FF2B5EF4-FFF2-40B4-BE49-F238E27FC236}">
                <a16:creationId xmlns:a16="http://schemas.microsoft.com/office/drawing/2014/main" id="{382409FA-0E6D-49DB-A27D-DE2307FC9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8927" y="647191"/>
            <a:ext cx="4973141" cy="55642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CA1BAB8B-8C6A-470F-CD11-4D602E197F77}"/>
              </a:ext>
            </a:extLst>
          </p:cNvPr>
          <p:cNvPicPr>
            <a:picLocks noChangeAspect="1"/>
          </p:cNvPicPr>
          <p:nvPr/>
        </p:nvPicPr>
        <p:blipFill rotWithShape="1">
          <a:blip r:embed="rId5"/>
          <a:srcRect t="21446" r="56442" b="25187"/>
          <a:stretch/>
        </p:blipFill>
        <p:spPr>
          <a:xfrm>
            <a:off x="6092077" y="1935776"/>
            <a:ext cx="4337796" cy="2989486"/>
          </a:xfrm>
          <a:prstGeom prst="rect">
            <a:avLst/>
          </a:prstGeom>
          <a:ln>
            <a:noFill/>
          </a:ln>
        </p:spPr>
      </p:pic>
      <p:sp>
        <p:nvSpPr>
          <p:cNvPr id="38" name="Rectangle 37">
            <a:extLst>
              <a:ext uri="{FF2B5EF4-FFF2-40B4-BE49-F238E27FC236}">
                <a16:creationId xmlns:a16="http://schemas.microsoft.com/office/drawing/2014/main" id="{20B9CAE8-E560-4F4B-82B2-0C1EEDBF0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4316" y="884836"/>
            <a:ext cx="4500800" cy="5093736"/>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EABC378-6819-47AA-9B52-AD5CDBAC4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FC24F5-AE38-228C-4E26-677A4223C84B}"/>
              </a:ext>
            </a:extLst>
          </p:cNvPr>
          <p:cNvSpPr txBox="1"/>
          <p:nvPr/>
        </p:nvSpPr>
        <p:spPr>
          <a:xfrm flipH="1">
            <a:off x="6623500" y="5084416"/>
            <a:ext cx="3280424" cy="307777"/>
          </a:xfrm>
          <a:prstGeom prst="rect">
            <a:avLst/>
          </a:prstGeom>
          <a:noFill/>
        </p:spPr>
        <p:txBody>
          <a:bodyPr wrap="square" rtlCol="0">
            <a:spAutoFit/>
          </a:bodyPr>
          <a:lstStyle/>
          <a:p>
            <a:pPr algn="ctr"/>
            <a:r>
              <a:rPr lang="en-US" sz="1400" dirty="0" err="1">
                <a:solidFill>
                  <a:schemeClr val="bg1"/>
                </a:solidFill>
              </a:rPr>
              <a:t>Lanczos</a:t>
            </a:r>
            <a:r>
              <a:rPr lang="en-US" sz="1400" dirty="0">
                <a:solidFill>
                  <a:schemeClr val="bg1"/>
                </a:solidFill>
              </a:rPr>
              <a:t> Kernel</a:t>
            </a:r>
          </a:p>
        </p:txBody>
      </p:sp>
    </p:spTree>
    <p:extLst>
      <p:ext uri="{BB962C8B-B14F-4D97-AF65-F5344CB8AC3E}">
        <p14:creationId xmlns:p14="http://schemas.microsoft.com/office/powerpoint/2010/main" val="15195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9">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2" name="Picture 21">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 name="Rectangle 23">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TextBox 31">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34" name="Rectangle 33">
            <a:extLst>
              <a:ext uri="{FF2B5EF4-FFF2-40B4-BE49-F238E27FC236}">
                <a16:creationId xmlns:a16="http://schemas.microsoft.com/office/drawing/2014/main" id="{200A9256-A44C-4406-9010-B9D7D870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C731F266-5507-4462-8427-0BD0B42C8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8" name="Picture 37">
            <a:extLst>
              <a:ext uri="{FF2B5EF4-FFF2-40B4-BE49-F238E27FC236}">
                <a16:creationId xmlns:a16="http://schemas.microsoft.com/office/drawing/2014/main" id="{126A06D6-90F0-42BA-94C0-AC6E66570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0" name="Rectangle 39">
            <a:extLst>
              <a:ext uri="{FF2B5EF4-FFF2-40B4-BE49-F238E27FC236}">
                <a16:creationId xmlns:a16="http://schemas.microsoft.com/office/drawing/2014/main" id="{20349629-70E2-4E72-9E59-209F1F323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403E22-A267-491E-9711-05F332BE7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88C64B-FA72-4C34-B7D8-ABA7E2146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D87A1-3909-757F-D96E-22A42CD0C673}"/>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100"/>
              <a:t>Interpolation on Benign Skin Lesion</a:t>
            </a:r>
          </a:p>
        </p:txBody>
      </p:sp>
      <p:sp>
        <p:nvSpPr>
          <p:cNvPr id="46" name="Rectangle 45">
            <a:extLst>
              <a:ext uri="{FF2B5EF4-FFF2-40B4-BE49-F238E27FC236}">
                <a16:creationId xmlns:a16="http://schemas.microsoft.com/office/drawing/2014/main" id="{998F5671-E172-46A3-8DC0-54EC6D0E4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4C55BE6-32FA-2D6A-15DD-8D2981A495B1}"/>
              </a:ext>
            </a:extLst>
          </p:cNvPr>
          <p:cNvPicPr>
            <a:picLocks noChangeAspect="1"/>
          </p:cNvPicPr>
          <p:nvPr/>
        </p:nvPicPr>
        <p:blipFill rotWithShape="1">
          <a:blip r:embed="rId5"/>
          <a:srcRect l="3458" r="3683"/>
          <a:stretch/>
        </p:blipFill>
        <p:spPr>
          <a:xfrm>
            <a:off x="2019467" y="972646"/>
            <a:ext cx="3950623" cy="2648383"/>
          </a:xfrm>
          <a:prstGeom prst="rect">
            <a:avLst/>
          </a:prstGeom>
          <a:ln>
            <a:noFill/>
          </a:ln>
        </p:spPr>
      </p:pic>
      <p:pic>
        <p:nvPicPr>
          <p:cNvPr id="5" name="Picture 4">
            <a:extLst>
              <a:ext uri="{FF2B5EF4-FFF2-40B4-BE49-F238E27FC236}">
                <a16:creationId xmlns:a16="http://schemas.microsoft.com/office/drawing/2014/main" id="{C45C6AAB-0677-53CE-8E46-EF96CBEB9ED6}"/>
              </a:ext>
            </a:extLst>
          </p:cNvPr>
          <p:cNvPicPr>
            <a:picLocks noChangeAspect="1"/>
          </p:cNvPicPr>
          <p:nvPr/>
        </p:nvPicPr>
        <p:blipFill rotWithShape="1">
          <a:blip r:embed="rId6"/>
          <a:srcRect l="7243" r="4794" b="3"/>
          <a:stretch/>
        </p:blipFill>
        <p:spPr>
          <a:xfrm>
            <a:off x="6415166" y="972646"/>
            <a:ext cx="3950659" cy="2648383"/>
          </a:xfrm>
          <a:prstGeom prst="rect">
            <a:avLst/>
          </a:prstGeom>
          <a:ln>
            <a:noFill/>
          </a:ln>
        </p:spPr>
      </p:pic>
      <p:sp>
        <p:nvSpPr>
          <p:cNvPr id="48" name="Rectangle 47">
            <a:extLst>
              <a:ext uri="{FF2B5EF4-FFF2-40B4-BE49-F238E27FC236}">
                <a16:creationId xmlns:a16="http://schemas.microsoft.com/office/drawing/2014/main" id="{F9744F83-FEC9-4E5B-8530-224C258F1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9148" y="319016"/>
            <a:ext cx="9734654" cy="3948816"/>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81918A1-30EC-48DB-A535-4898EA92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301236F-2DE7-4B56-B413-C201491DF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683"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04D462-CF3A-48B2-966A-0DA7B7E61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51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4" name="Picture 23">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TextBox 33">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36" name="Rectangle 35">
            <a:extLst>
              <a:ext uri="{FF2B5EF4-FFF2-40B4-BE49-F238E27FC236}">
                <a16:creationId xmlns:a16="http://schemas.microsoft.com/office/drawing/2014/main" id="{200A9256-A44C-4406-9010-B9D7D870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C731F266-5507-4462-8427-0BD0B42C8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39">
            <a:extLst>
              <a:ext uri="{FF2B5EF4-FFF2-40B4-BE49-F238E27FC236}">
                <a16:creationId xmlns:a16="http://schemas.microsoft.com/office/drawing/2014/main" id="{126A06D6-90F0-42BA-94C0-AC6E66570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41">
            <a:extLst>
              <a:ext uri="{FF2B5EF4-FFF2-40B4-BE49-F238E27FC236}">
                <a16:creationId xmlns:a16="http://schemas.microsoft.com/office/drawing/2014/main" id="{20349629-70E2-4E72-9E59-209F1F323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403E22-A267-491E-9711-05F332BE7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488C64B-FA72-4C34-B7D8-ABA7E2146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7DB19-1D20-254D-D334-F3AB34F7A4F6}"/>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3700"/>
              <a:t>Interpolation on Malignant Skin Lesion</a:t>
            </a:r>
          </a:p>
        </p:txBody>
      </p:sp>
      <p:sp>
        <p:nvSpPr>
          <p:cNvPr id="48" name="Rectangle 47">
            <a:extLst>
              <a:ext uri="{FF2B5EF4-FFF2-40B4-BE49-F238E27FC236}">
                <a16:creationId xmlns:a16="http://schemas.microsoft.com/office/drawing/2014/main" id="{998F5671-E172-46A3-8DC0-54EC6D0E4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fetus&#10;&#10;Description automatically generated with medium confidence">
            <a:extLst>
              <a:ext uri="{FF2B5EF4-FFF2-40B4-BE49-F238E27FC236}">
                <a16:creationId xmlns:a16="http://schemas.microsoft.com/office/drawing/2014/main" id="{F0978A6E-0D1B-EB0A-2D56-240C17C0DF2C}"/>
              </a:ext>
            </a:extLst>
          </p:cNvPr>
          <p:cNvPicPr>
            <a:picLocks noChangeAspect="1"/>
          </p:cNvPicPr>
          <p:nvPr/>
        </p:nvPicPr>
        <p:blipFill rotWithShape="1">
          <a:blip r:embed="rId5"/>
          <a:srcRect t="1261" r="2" b="-873"/>
          <a:stretch/>
        </p:blipFill>
        <p:spPr>
          <a:xfrm>
            <a:off x="2201045" y="972646"/>
            <a:ext cx="3587467" cy="2648383"/>
          </a:xfrm>
          <a:prstGeom prst="rect">
            <a:avLst/>
          </a:prstGeom>
          <a:ln>
            <a:noFill/>
          </a:ln>
        </p:spPr>
      </p:pic>
      <p:pic>
        <p:nvPicPr>
          <p:cNvPr id="17" name="Picture 16">
            <a:extLst>
              <a:ext uri="{FF2B5EF4-FFF2-40B4-BE49-F238E27FC236}">
                <a16:creationId xmlns:a16="http://schemas.microsoft.com/office/drawing/2014/main" id="{4874492C-B5D6-FCE6-92C1-3436F582E6FA}"/>
              </a:ext>
            </a:extLst>
          </p:cNvPr>
          <p:cNvPicPr>
            <a:picLocks noChangeAspect="1"/>
          </p:cNvPicPr>
          <p:nvPr/>
        </p:nvPicPr>
        <p:blipFill>
          <a:blip r:embed="rId6"/>
          <a:stretch>
            <a:fillRect/>
          </a:stretch>
        </p:blipFill>
        <p:spPr>
          <a:xfrm>
            <a:off x="6538480" y="972646"/>
            <a:ext cx="3704031" cy="2648383"/>
          </a:xfrm>
          <a:prstGeom prst="rect">
            <a:avLst/>
          </a:prstGeom>
          <a:ln>
            <a:noFill/>
          </a:ln>
        </p:spPr>
      </p:pic>
      <p:sp>
        <p:nvSpPr>
          <p:cNvPr id="50" name="Rectangle 49">
            <a:extLst>
              <a:ext uri="{FF2B5EF4-FFF2-40B4-BE49-F238E27FC236}">
                <a16:creationId xmlns:a16="http://schemas.microsoft.com/office/drawing/2014/main" id="{F9744F83-FEC9-4E5B-8530-224C258F1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9148" y="319016"/>
            <a:ext cx="9734654" cy="3948816"/>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1918A1-30EC-48DB-A535-4898EA92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301236F-2DE7-4B56-B413-C201491DF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683"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304D462-CF3A-48B2-966A-0DA7B7E61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08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43E-5C46-F122-EA31-69FAE6D98CA0}"/>
              </a:ext>
            </a:extLst>
          </p:cNvPr>
          <p:cNvSpPr>
            <a:spLocks noGrp="1"/>
          </p:cNvSpPr>
          <p:nvPr>
            <p:ph type="title"/>
          </p:nvPr>
        </p:nvSpPr>
        <p:spPr/>
        <p:txBody>
          <a:bodyPr/>
          <a:lstStyle/>
          <a:p>
            <a:r>
              <a:rPr lang="en-US">
                <a:cs typeface="Calibri Light"/>
              </a:rPr>
              <a:t>Structural Similarity Index (SSIM)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45209-858C-9959-7B7A-60038FC58FB3}"/>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Metric that quantifies image degradation</a:t>
                </a:r>
              </a:p>
              <a:p>
                <a:r>
                  <a:rPr lang="en-US" dirty="0">
                    <a:cs typeface="Calibri"/>
                  </a:rPr>
                  <a:t>Compares the same image before and after processing</a:t>
                </a:r>
              </a:p>
              <a:p>
                <a:r>
                  <a:rPr lang="en-US" dirty="0">
                    <a:cs typeface="Calibri"/>
                  </a:rPr>
                  <a:t>Value given from –1 to +1</a:t>
                </a:r>
              </a:p>
              <a:p>
                <a:pPr lvl="1"/>
                <a:r>
                  <a:rPr lang="en-US" dirty="0">
                    <a:cs typeface="Calibri"/>
                  </a:rPr>
                  <a:t>+1 images are the same, -1 images are very different </a:t>
                </a:r>
              </a:p>
              <a:p>
                <a:r>
                  <a:rPr lang="en-US" dirty="0">
                    <a:cs typeface="Calibri"/>
                  </a:rPr>
                  <a:t>Luminance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cs typeface="Calibri"/>
                          </a:rPr>
                        </m:ctrlPr>
                      </m:sSubPr>
                      <m:e>
                        <m:r>
                          <a:rPr lang="en-US" i="1" smtClean="0">
                            <a:latin typeface="Cambria Math" panose="02040503050406030204" pitchFamily="18" charset="0"/>
                            <a:ea typeface="Cambria Math" panose="02040503050406030204" pitchFamily="18" charset="0"/>
                            <a:cs typeface="Calibri"/>
                          </a:rPr>
                          <m:t>𝜇</m:t>
                        </m:r>
                      </m:e>
                      <m:sub>
                        <m:r>
                          <a:rPr lang="en-US" b="0" i="1" smtClean="0">
                            <a:latin typeface="Cambria Math" panose="02040503050406030204" pitchFamily="18" charset="0"/>
                            <a:ea typeface="Cambria Math" panose="02040503050406030204" pitchFamily="18" charset="0"/>
                            <a:cs typeface="Calibri"/>
                          </a:rPr>
                          <m:t>𝑥</m:t>
                        </m:r>
                      </m:sub>
                    </m:sSub>
                    <m:r>
                      <a:rPr lang="en-US" b="0" i="1" smtClean="0">
                        <a:latin typeface="Cambria Math" panose="02040503050406030204" pitchFamily="18" charset="0"/>
                        <a:ea typeface="Cambria Math" panose="02040503050406030204" pitchFamily="18" charset="0"/>
                        <a:cs typeface="Calibri"/>
                      </a:rPr>
                      <m:t>= </m:t>
                    </m:r>
                    <m:f>
                      <m:fPr>
                        <m:ctrlPr>
                          <a:rPr lang="en-US" b="0" i="1" smtClean="0">
                            <a:latin typeface="Cambria Math" panose="02040503050406030204" pitchFamily="18" charset="0"/>
                            <a:ea typeface="Cambria Math" panose="02040503050406030204" pitchFamily="18" charset="0"/>
                            <a:cs typeface="Calibri"/>
                          </a:rPr>
                        </m:ctrlPr>
                      </m:fPr>
                      <m:num>
                        <m:r>
                          <a:rPr lang="en-US" b="0" i="1" smtClean="0">
                            <a:latin typeface="Cambria Math" panose="02040503050406030204" pitchFamily="18" charset="0"/>
                            <a:ea typeface="Cambria Math" panose="02040503050406030204" pitchFamily="18" charset="0"/>
                            <a:cs typeface="Calibri"/>
                          </a:rPr>
                          <m:t>1</m:t>
                        </m:r>
                      </m:num>
                      <m:den>
                        <m:r>
                          <a:rPr lang="en-US" b="0" i="1" smtClean="0">
                            <a:latin typeface="Cambria Math" panose="02040503050406030204" pitchFamily="18" charset="0"/>
                            <a:ea typeface="Cambria Math" panose="02040503050406030204" pitchFamily="18" charset="0"/>
                            <a:cs typeface="Calibri"/>
                          </a:rPr>
                          <m:t>𝑁</m:t>
                        </m:r>
                      </m:den>
                    </m:f>
                    <m:nary>
                      <m:naryPr>
                        <m:chr m:val="∑"/>
                        <m:ctrlPr>
                          <a:rPr lang="en-US" b="0" i="1" smtClean="0">
                            <a:latin typeface="Cambria Math" panose="02040503050406030204" pitchFamily="18" charset="0"/>
                            <a:ea typeface="Cambria Math" panose="02040503050406030204" pitchFamily="18" charset="0"/>
                            <a:cs typeface="Calibri"/>
                          </a:rPr>
                        </m:ctrlPr>
                      </m:naryPr>
                      <m:sub>
                        <m:r>
                          <m:rPr>
                            <m:brk m:alnAt="23"/>
                          </m:rPr>
                          <a:rPr lang="en-US" b="0" i="1" smtClean="0">
                            <a:latin typeface="Cambria Math" panose="02040503050406030204" pitchFamily="18" charset="0"/>
                            <a:ea typeface="Cambria Math" panose="02040503050406030204" pitchFamily="18" charset="0"/>
                            <a:cs typeface="Calibri"/>
                          </a:rPr>
                          <m:t>𝑖</m:t>
                        </m:r>
                        <m:r>
                          <a:rPr lang="en-US" b="0" i="1" smtClean="0">
                            <a:latin typeface="Cambria Math" panose="02040503050406030204" pitchFamily="18" charset="0"/>
                            <a:ea typeface="Cambria Math" panose="02040503050406030204" pitchFamily="18" charset="0"/>
                            <a:cs typeface="Calibri"/>
                          </a:rPr>
                          <m:t>=1</m:t>
                        </m:r>
                      </m:sub>
                      <m:sup>
                        <m:r>
                          <a:rPr lang="en-US" b="0" i="1" smtClean="0">
                            <a:latin typeface="Cambria Math" panose="02040503050406030204" pitchFamily="18" charset="0"/>
                            <a:ea typeface="Cambria Math" panose="02040503050406030204" pitchFamily="18" charset="0"/>
                            <a:cs typeface="Calibri"/>
                          </a:rPr>
                          <m:t>𝑁</m:t>
                        </m:r>
                      </m:sup>
                      <m:e>
                        <m:sSub>
                          <m:sSubPr>
                            <m:ctrlPr>
                              <a:rPr lang="en-US" b="0" i="1" smtClean="0">
                                <a:latin typeface="Cambria Math" panose="02040503050406030204" pitchFamily="18" charset="0"/>
                                <a:ea typeface="Cambria Math" panose="02040503050406030204" pitchFamily="18" charset="0"/>
                                <a:cs typeface="Calibri"/>
                              </a:rPr>
                            </m:ctrlPr>
                          </m:sSubPr>
                          <m:e>
                            <m:r>
                              <a:rPr lang="en-US" b="0" i="1" smtClean="0">
                                <a:latin typeface="Cambria Math" panose="02040503050406030204" pitchFamily="18" charset="0"/>
                                <a:ea typeface="Cambria Math" panose="02040503050406030204" pitchFamily="18" charset="0"/>
                                <a:cs typeface="Calibri"/>
                              </a:rPr>
                              <m:t>𝑥</m:t>
                            </m:r>
                          </m:e>
                          <m:sub>
                            <m:r>
                              <a:rPr lang="en-US" b="0" i="1" smtClean="0">
                                <a:latin typeface="Cambria Math" panose="02040503050406030204" pitchFamily="18" charset="0"/>
                                <a:ea typeface="Cambria Math" panose="02040503050406030204" pitchFamily="18" charset="0"/>
                                <a:cs typeface="Calibri"/>
                              </a:rPr>
                              <m:t>𝑖</m:t>
                            </m:r>
                          </m:sub>
                        </m:sSub>
                      </m:e>
                    </m:nary>
                  </m:oMath>
                </a14:m>
                <a:endParaRPr lang="en-US" dirty="0">
                  <a:cs typeface="Calibri"/>
                </a:endParaRPr>
              </a:p>
              <a:p>
                <a:r>
                  <a:rPr lang="en-US" dirty="0">
                    <a:cs typeface="Calibri"/>
                  </a:rPr>
                  <a:t>Contrast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cs typeface="Calibri"/>
                          </a:rPr>
                        </m:ctrlPr>
                      </m:sSubPr>
                      <m:e>
                        <m:r>
                          <a:rPr lang="en-US" i="1" smtClean="0">
                            <a:latin typeface="Cambria Math" panose="02040503050406030204" pitchFamily="18" charset="0"/>
                            <a:ea typeface="Cambria Math" panose="02040503050406030204" pitchFamily="18" charset="0"/>
                            <a:cs typeface="Calibri"/>
                          </a:rPr>
                          <m:t>𝜎</m:t>
                        </m:r>
                      </m:e>
                      <m:sub>
                        <m:r>
                          <a:rPr lang="en-US" b="0" i="1" smtClean="0">
                            <a:latin typeface="Cambria Math" panose="02040503050406030204" pitchFamily="18" charset="0"/>
                            <a:ea typeface="Cambria Math" panose="02040503050406030204" pitchFamily="18" charset="0"/>
                            <a:cs typeface="Calibri"/>
                          </a:rPr>
                          <m:t>𝑥</m:t>
                        </m:r>
                      </m:sub>
                    </m:sSub>
                    <m:r>
                      <a:rPr lang="en-US" b="0" i="1" smtClean="0">
                        <a:latin typeface="Cambria Math" panose="02040503050406030204" pitchFamily="18" charset="0"/>
                        <a:ea typeface="Cambria Math" panose="02040503050406030204" pitchFamily="18" charset="0"/>
                        <a:cs typeface="Calibri"/>
                      </a:rPr>
                      <m:t>=</m:t>
                    </m:r>
                    <m:sSup>
                      <m:sSupPr>
                        <m:ctrlPr>
                          <a:rPr lang="en-US" b="0" i="1" smtClean="0">
                            <a:latin typeface="Cambria Math" panose="02040503050406030204" pitchFamily="18" charset="0"/>
                            <a:ea typeface="Cambria Math" panose="02040503050406030204" pitchFamily="18" charset="0"/>
                            <a:cs typeface="Calibri"/>
                          </a:rPr>
                        </m:ctrlPr>
                      </m:sSupPr>
                      <m:e>
                        <m:d>
                          <m:dPr>
                            <m:ctrlPr>
                              <a:rPr lang="en-US" b="0" i="1" smtClean="0">
                                <a:latin typeface="Cambria Math" panose="02040503050406030204" pitchFamily="18" charset="0"/>
                                <a:ea typeface="Cambria Math" panose="02040503050406030204" pitchFamily="18" charset="0"/>
                                <a:cs typeface="Calibri"/>
                              </a:rPr>
                            </m:ctrlPr>
                          </m:dPr>
                          <m:e>
                            <m:f>
                              <m:fPr>
                                <m:ctrlPr>
                                  <a:rPr lang="en-US" b="0" i="1" smtClean="0">
                                    <a:latin typeface="Cambria Math" panose="02040503050406030204" pitchFamily="18" charset="0"/>
                                    <a:ea typeface="Cambria Math" panose="02040503050406030204" pitchFamily="18" charset="0"/>
                                    <a:cs typeface="Calibri"/>
                                  </a:rPr>
                                </m:ctrlPr>
                              </m:fPr>
                              <m:num>
                                <m:r>
                                  <a:rPr lang="en-US" b="0" i="1" smtClean="0">
                                    <a:latin typeface="Cambria Math" panose="02040503050406030204" pitchFamily="18" charset="0"/>
                                    <a:ea typeface="Cambria Math" panose="02040503050406030204" pitchFamily="18" charset="0"/>
                                    <a:cs typeface="Calibri"/>
                                  </a:rPr>
                                  <m:t>1</m:t>
                                </m:r>
                              </m:num>
                              <m:den>
                                <m:r>
                                  <a:rPr lang="en-US" b="0" i="1" smtClean="0">
                                    <a:latin typeface="Cambria Math" panose="02040503050406030204" pitchFamily="18" charset="0"/>
                                    <a:ea typeface="Cambria Math" panose="02040503050406030204" pitchFamily="18" charset="0"/>
                                    <a:cs typeface="Calibri"/>
                                  </a:rPr>
                                  <m:t>𝑁</m:t>
                                </m:r>
                                <m:r>
                                  <a:rPr lang="en-US" b="0" i="1" smtClean="0">
                                    <a:latin typeface="Cambria Math" panose="02040503050406030204" pitchFamily="18" charset="0"/>
                                    <a:ea typeface="Cambria Math" panose="02040503050406030204" pitchFamily="18" charset="0"/>
                                    <a:cs typeface="Calibri"/>
                                  </a:rPr>
                                  <m:t> −1</m:t>
                                </m:r>
                              </m:den>
                            </m:f>
                            <m:nary>
                              <m:naryPr>
                                <m:chr m:val="∑"/>
                                <m:ctrlPr>
                                  <a:rPr lang="en-US" b="0" i="1" smtClean="0">
                                    <a:latin typeface="Cambria Math" panose="02040503050406030204" pitchFamily="18" charset="0"/>
                                    <a:ea typeface="Cambria Math" panose="02040503050406030204" pitchFamily="18" charset="0"/>
                                    <a:cs typeface="Calibri"/>
                                  </a:rPr>
                                </m:ctrlPr>
                              </m:naryPr>
                              <m:sub>
                                <m:r>
                                  <m:rPr>
                                    <m:brk m:alnAt="23"/>
                                  </m:rPr>
                                  <a:rPr lang="en-US" b="0" i="1" smtClean="0">
                                    <a:latin typeface="Cambria Math" panose="02040503050406030204" pitchFamily="18" charset="0"/>
                                    <a:ea typeface="Cambria Math" panose="02040503050406030204" pitchFamily="18" charset="0"/>
                                    <a:cs typeface="Calibri"/>
                                  </a:rPr>
                                  <m:t>𝑖</m:t>
                                </m:r>
                                <m:r>
                                  <a:rPr lang="en-US" b="0" i="1" smtClean="0">
                                    <a:latin typeface="Cambria Math" panose="02040503050406030204" pitchFamily="18" charset="0"/>
                                    <a:ea typeface="Cambria Math" panose="02040503050406030204" pitchFamily="18" charset="0"/>
                                    <a:cs typeface="Calibri"/>
                                  </a:rPr>
                                  <m:t>=1</m:t>
                                </m:r>
                              </m:sub>
                              <m:sup>
                                <m:r>
                                  <a:rPr lang="en-US" b="0" i="1" smtClean="0">
                                    <a:latin typeface="Cambria Math" panose="02040503050406030204" pitchFamily="18" charset="0"/>
                                    <a:ea typeface="Cambria Math" panose="02040503050406030204" pitchFamily="18" charset="0"/>
                                    <a:cs typeface="Calibri"/>
                                  </a:rPr>
                                  <m:t>𝑁</m:t>
                                </m:r>
                              </m:sup>
                              <m:e>
                                <m:sSup>
                                  <m:sSupPr>
                                    <m:ctrlPr>
                                      <a:rPr lang="en-US" b="0" i="1" smtClean="0">
                                        <a:latin typeface="Cambria Math" panose="02040503050406030204" pitchFamily="18" charset="0"/>
                                        <a:ea typeface="Cambria Math" panose="02040503050406030204" pitchFamily="18" charset="0"/>
                                        <a:cs typeface="Calibri"/>
                                      </a:rPr>
                                    </m:ctrlPr>
                                  </m:sSupPr>
                                  <m:e>
                                    <m:d>
                                      <m:dPr>
                                        <m:ctrlPr>
                                          <a:rPr lang="en-US" b="0" i="1" smtClean="0">
                                            <a:latin typeface="Cambria Math" panose="02040503050406030204" pitchFamily="18" charset="0"/>
                                            <a:ea typeface="Cambria Math" panose="02040503050406030204" pitchFamily="18" charset="0"/>
                                            <a:cs typeface="Calibri"/>
                                          </a:rPr>
                                        </m:ctrlPr>
                                      </m:dPr>
                                      <m:e>
                                        <m:sSub>
                                          <m:sSubPr>
                                            <m:ctrlPr>
                                              <a:rPr lang="en-US" b="0" i="1" smtClean="0">
                                                <a:latin typeface="Cambria Math" panose="02040503050406030204" pitchFamily="18" charset="0"/>
                                                <a:ea typeface="Cambria Math" panose="02040503050406030204" pitchFamily="18" charset="0"/>
                                                <a:cs typeface="Calibri"/>
                                              </a:rPr>
                                            </m:ctrlPr>
                                          </m:sSubPr>
                                          <m:e>
                                            <m:r>
                                              <a:rPr lang="en-US" b="0" i="1" smtClean="0">
                                                <a:latin typeface="Cambria Math" panose="02040503050406030204" pitchFamily="18" charset="0"/>
                                                <a:ea typeface="Cambria Math" panose="02040503050406030204" pitchFamily="18" charset="0"/>
                                                <a:cs typeface="Calibri"/>
                                              </a:rPr>
                                              <m:t>𝑥</m:t>
                                            </m:r>
                                          </m:e>
                                          <m:sub>
                                            <m:r>
                                              <a:rPr lang="en-US" b="0" i="1" smtClean="0">
                                                <a:latin typeface="Cambria Math" panose="02040503050406030204" pitchFamily="18" charset="0"/>
                                                <a:ea typeface="Cambria Math" panose="02040503050406030204" pitchFamily="18" charset="0"/>
                                                <a:cs typeface="Calibri"/>
                                              </a:rPr>
                                              <m:t>𝑖</m:t>
                                            </m:r>
                                          </m:sub>
                                        </m:sSub>
                                        <m:r>
                                          <a:rPr lang="en-US" b="0" i="1" smtClean="0">
                                            <a:latin typeface="Cambria Math" panose="02040503050406030204" pitchFamily="18" charset="0"/>
                                            <a:ea typeface="Cambria Math" panose="02040503050406030204" pitchFamily="18" charset="0"/>
                                            <a:cs typeface="Calibri"/>
                                          </a:rPr>
                                          <m:t> − </m:t>
                                        </m:r>
                                        <m:sSub>
                                          <m:sSubPr>
                                            <m:ctrlPr>
                                              <a:rPr lang="en-US" b="0" i="1" smtClean="0">
                                                <a:latin typeface="Cambria Math" panose="02040503050406030204" pitchFamily="18" charset="0"/>
                                                <a:ea typeface="Cambria Math" panose="02040503050406030204" pitchFamily="18" charset="0"/>
                                                <a:cs typeface="Calibri"/>
                                              </a:rPr>
                                            </m:ctrlPr>
                                          </m:sSubPr>
                                          <m:e>
                                            <m:r>
                                              <a:rPr lang="en-US" b="0" i="1" smtClean="0">
                                                <a:latin typeface="Cambria Math" panose="02040503050406030204" pitchFamily="18" charset="0"/>
                                                <a:ea typeface="Cambria Math" panose="02040503050406030204" pitchFamily="18" charset="0"/>
                                                <a:cs typeface="Calibri"/>
                                              </a:rPr>
                                              <m:t>𝜇</m:t>
                                            </m:r>
                                          </m:e>
                                          <m:sub>
                                            <m:r>
                                              <a:rPr lang="en-US" b="0" i="1" smtClean="0">
                                                <a:latin typeface="Cambria Math" panose="02040503050406030204" pitchFamily="18" charset="0"/>
                                                <a:ea typeface="Cambria Math" panose="02040503050406030204" pitchFamily="18" charset="0"/>
                                                <a:cs typeface="Calibri"/>
                                              </a:rPr>
                                              <m:t>𝑥</m:t>
                                            </m:r>
                                          </m:sub>
                                        </m:sSub>
                                      </m:e>
                                    </m:d>
                                  </m:e>
                                  <m:sup>
                                    <m:r>
                                      <a:rPr lang="en-US" b="0" i="1" smtClean="0">
                                        <a:latin typeface="Cambria Math" panose="02040503050406030204" pitchFamily="18" charset="0"/>
                                        <a:ea typeface="Cambria Math" panose="02040503050406030204" pitchFamily="18" charset="0"/>
                                        <a:cs typeface="Calibri"/>
                                      </a:rPr>
                                      <m:t>2</m:t>
                                    </m:r>
                                  </m:sup>
                                </m:sSup>
                              </m:e>
                            </m:nary>
                          </m:e>
                        </m:d>
                      </m:e>
                      <m:sup>
                        <m:f>
                          <m:fPr>
                            <m:ctrlPr>
                              <a:rPr lang="en-US" b="0" i="1" smtClean="0">
                                <a:latin typeface="Cambria Math" panose="02040503050406030204" pitchFamily="18" charset="0"/>
                                <a:ea typeface="Cambria Math" panose="02040503050406030204" pitchFamily="18" charset="0"/>
                                <a:cs typeface="Calibri"/>
                              </a:rPr>
                            </m:ctrlPr>
                          </m:fPr>
                          <m:num>
                            <m:r>
                              <a:rPr lang="en-US" b="0" i="1" smtClean="0">
                                <a:latin typeface="Cambria Math" panose="02040503050406030204" pitchFamily="18" charset="0"/>
                                <a:ea typeface="Cambria Math" panose="02040503050406030204" pitchFamily="18" charset="0"/>
                                <a:cs typeface="Calibri"/>
                              </a:rPr>
                              <m:t>1</m:t>
                            </m:r>
                          </m:num>
                          <m:den>
                            <m:r>
                              <a:rPr lang="en-US" b="0" i="1" smtClean="0">
                                <a:latin typeface="Cambria Math" panose="02040503050406030204" pitchFamily="18" charset="0"/>
                                <a:ea typeface="Cambria Math" panose="02040503050406030204" pitchFamily="18" charset="0"/>
                                <a:cs typeface="Calibri"/>
                              </a:rPr>
                              <m:t>2</m:t>
                            </m:r>
                          </m:den>
                        </m:f>
                      </m:sup>
                    </m:sSup>
                  </m:oMath>
                </a14:m>
                <a:endParaRPr lang="en-US" dirty="0">
                  <a:cs typeface="Calibri"/>
                </a:endParaRPr>
              </a:p>
              <a:p>
                <a:r>
                  <a:rPr lang="en-US" dirty="0">
                    <a:cs typeface="Calibri"/>
                  </a:rPr>
                  <a:t>Structure </a:t>
                </a:r>
                <a14:m>
                  <m:oMath xmlns:m="http://schemas.openxmlformats.org/officeDocument/2006/math">
                    <m:r>
                      <a:rPr lang="en-US" b="0" i="1" smtClean="0">
                        <a:latin typeface="Cambria Math" panose="02040503050406030204" pitchFamily="18" charset="0"/>
                        <a:cs typeface="Calibri"/>
                      </a:rPr>
                      <m:t>(</m:t>
                    </m:r>
                    <m:r>
                      <a:rPr lang="en-US" b="0" i="1" smtClean="0">
                        <a:latin typeface="Cambria Math" panose="02040503050406030204" pitchFamily="18" charset="0"/>
                        <a:cs typeface="Calibri"/>
                      </a:rPr>
                      <m:t>𝑥</m:t>
                    </m:r>
                    <m:r>
                      <a:rPr lang="en-US" b="0" i="1" smtClean="0">
                        <a:latin typeface="Cambria Math" panose="02040503050406030204" pitchFamily="18" charset="0"/>
                        <a:cs typeface="Calibri"/>
                      </a:rPr>
                      <m:t> − </m:t>
                    </m:r>
                    <m:sSub>
                      <m:sSubPr>
                        <m:ctrlPr>
                          <a:rPr lang="en-US" i="1" smtClean="0">
                            <a:latin typeface="Cambria Math" panose="02040503050406030204" pitchFamily="18" charset="0"/>
                            <a:ea typeface="Cambria Math" panose="02040503050406030204" pitchFamily="18" charset="0"/>
                            <a:cs typeface="Calibri"/>
                          </a:rPr>
                        </m:ctrlPr>
                      </m:sSubPr>
                      <m:e>
                        <m:r>
                          <a:rPr lang="en-US" i="1" smtClean="0">
                            <a:latin typeface="Cambria Math" panose="02040503050406030204" pitchFamily="18" charset="0"/>
                            <a:ea typeface="Cambria Math" panose="02040503050406030204" pitchFamily="18" charset="0"/>
                            <a:cs typeface="Calibri"/>
                          </a:rPr>
                          <m:t>𝜇</m:t>
                        </m:r>
                      </m:e>
                      <m:sub>
                        <m:r>
                          <a:rPr lang="en-US" b="0" i="1" smtClean="0">
                            <a:latin typeface="Cambria Math" panose="02040503050406030204" pitchFamily="18" charset="0"/>
                            <a:ea typeface="Cambria Math" panose="02040503050406030204" pitchFamily="18" charset="0"/>
                            <a:cs typeface="Calibri"/>
                          </a:rPr>
                          <m:t>𝑥</m:t>
                        </m:r>
                      </m:sub>
                    </m:sSub>
                  </m:oMath>
                </a14:m>
                <a:r>
                  <a:rPr lang="en-US" dirty="0">
                    <a:cs typeface="Calibri"/>
                  </a:rPr>
                  <a:t>)/</a:t>
                </a:r>
                <a:r>
                  <a:rPr lang="en-US" dirty="0">
                    <a:ea typeface="Cambria Math" panose="02040503050406030204" pitchFamily="18" charset="0"/>
                    <a:cs typeface="Calibri"/>
                  </a:rPr>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cs typeface="Calibri"/>
                          </a:rPr>
                        </m:ctrlPr>
                      </m:sSubPr>
                      <m:e>
                        <m:r>
                          <a:rPr lang="en-US" i="1" smtClean="0">
                            <a:latin typeface="Cambria Math" panose="02040503050406030204" pitchFamily="18" charset="0"/>
                            <a:ea typeface="Cambria Math" panose="02040503050406030204" pitchFamily="18" charset="0"/>
                            <a:cs typeface="Calibri"/>
                          </a:rPr>
                          <m:t>𝜎</m:t>
                        </m:r>
                      </m:e>
                      <m:sub>
                        <m:r>
                          <a:rPr lang="en-US" b="0" i="1" smtClean="0">
                            <a:latin typeface="Cambria Math" panose="02040503050406030204" pitchFamily="18" charset="0"/>
                            <a:ea typeface="Cambria Math" panose="02040503050406030204" pitchFamily="18" charset="0"/>
                            <a:cs typeface="Calibri"/>
                          </a:rPr>
                          <m:t>𝑥</m:t>
                        </m:r>
                      </m:sub>
                    </m:sSub>
                  </m:oMath>
                </a14:m>
                <a:endParaRPr lang="en-US" dirty="0">
                  <a:cs typeface="Calibri"/>
                </a:endParaRPr>
              </a:p>
              <a:p>
                <a:pPr marL="0" indent="0">
                  <a:buNone/>
                </a:pPr>
                <a:endParaRPr lang="en-US" dirty="0">
                  <a:cs typeface="Calibri"/>
                </a:endParaRPr>
              </a:p>
            </p:txBody>
          </p:sp>
        </mc:Choice>
        <mc:Fallback xmlns="">
          <p:sp>
            <p:nvSpPr>
              <p:cNvPr id="3" name="Content Placeholder 2">
                <a:extLst>
                  <a:ext uri="{FF2B5EF4-FFF2-40B4-BE49-F238E27FC236}">
                    <a16:creationId xmlns:a16="http://schemas.microsoft.com/office/drawing/2014/main" id="{93745209-858C-9959-7B7A-60038FC58FB3}"/>
                  </a:ext>
                </a:extLst>
              </p:cNvPr>
              <p:cNvSpPr>
                <a:spLocks noGrp="1" noRot="1" noChangeAspect="1" noMove="1" noResize="1" noEditPoints="1" noAdjustHandles="1" noChangeArrowheads="1" noChangeShapeType="1" noTextEdit="1"/>
              </p:cNvSpPr>
              <p:nvPr>
                <p:ph idx="1"/>
              </p:nvPr>
            </p:nvSpPr>
            <p:spPr>
              <a:blipFill>
                <a:blip r:embed="rId3"/>
                <a:stretch>
                  <a:fillRect l="-469" t="-763"/>
                </a:stretch>
              </a:blipFill>
            </p:spPr>
            <p:txBody>
              <a:bodyPr/>
              <a:lstStyle/>
              <a:p>
                <a:r>
                  <a:rPr lang="en-US">
                    <a:noFill/>
                  </a:rPr>
                  <a:t> </a:t>
                </a:r>
              </a:p>
            </p:txBody>
          </p:sp>
        </mc:Fallback>
      </mc:AlternateContent>
    </p:spTree>
    <p:extLst>
      <p:ext uri="{BB962C8B-B14F-4D97-AF65-F5344CB8AC3E}">
        <p14:creationId xmlns:p14="http://schemas.microsoft.com/office/powerpoint/2010/main" val="125921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81F73C7683554E83BE38E0D4E2FDE6" ma:contentTypeVersion="10" ma:contentTypeDescription="Create a new document." ma:contentTypeScope="" ma:versionID="0a6d4d80abcc772b7b73aa31ff5d1330">
  <xsd:schema xmlns:xsd="http://www.w3.org/2001/XMLSchema" xmlns:xs="http://www.w3.org/2001/XMLSchema" xmlns:p="http://schemas.microsoft.com/office/2006/metadata/properties" xmlns:ns3="9be75026-339e-43ae-b8ea-eef57e376104" xmlns:ns4="1c821ae8-f056-45ab-af2c-3da3a6f6827d" targetNamespace="http://schemas.microsoft.com/office/2006/metadata/properties" ma:root="true" ma:fieldsID="2fc9977159ca9ed364ca4451d0ccacb3" ns3:_="" ns4:_="">
    <xsd:import namespace="9be75026-339e-43ae-b8ea-eef57e376104"/>
    <xsd:import namespace="1c821ae8-f056-45ab-af2c-3da3a6f6827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e75026-339e-43ae-b8ea-eef57e3761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821ae8-f056-45ab-af2c-3da3a6f6827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c821ae8-f056-45ab-af2c-3da3a6f6827d" xsi:nil="true"/>
  </documentManagement>
</p:properties>
</file>

<file path=customXml/itemProps1.xml><?xml version="1.0" encoding="utf-8"?>
<ds:datastoreItem xmlns:ds="http://schemas.openxmlformats.org/officeDocument/2006/customXml" ds:itemID="{60A96162-4EED-415E-8209-169504686B8B}">
  <ds:schemaRefs>
    <ds:schemaRef ds:uri="http://schemas.microsoft.com/sharepoint/v3/contenttype/forms"/>
  </ds:schemaRefs>
</ds:datastoreItem>
</file>

<file path=customXml/itemProps2.xml><?xml version="1.0" encoding="utf-8"?>
<ds:datastoreItem xmlns:ds="http://schemas.openxmlformats.org/officeDocument/2006/customXml" ds:itemID="{6CD5690E-B00E-4964-97D2-A5D4335E299B}">
  <ds:schemaRefs>
    <ds:schemaRef ds:uri="1c821ae8-f056-45ab-af2c-3da3a6f6827d"/>
    <ds:schemaRef ds:uri="9be75026-339e-43ae-b8ea-eef57e3761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9CD754-05FE-422C-900F-C99AB86E0CAF}">
  <ds:schemaRefs>
    <ds:schemaRef ds:uri="http://purl.org/dc/dcmitype/"/>
    <ds:schemaRef ds:uri="http://purl.org/dc/terms/"/>
    <ds:schemaRef ds:uri="http://purl.org/dc/elements/1.1/"/>
    <ds:schemaRef ds:uri="9be75026-339e-43ae-b8ea-eef57e376104"/>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1c821ae8-f056-45ab-af2c-3da3a6f6827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TM16401375[[fn=Madison]]</Template>
  <TotalTime>11</TotalTime>
  <Words>746</Words>
  <Application>Microsoft Office PowerPoint</Application>
  <PresentationFormat>Widescreen</PresentationFormat>
  <Paragraphs>94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MS Shell Dlg 2</vt:lpstr>
      <vt:lpstr>Wingdings</vt:lpstr>
      <vt:lpstr>Wingdings 3</vt:lpstr>
      <vt:lpstr>Madison</vt:lpstr>
      <vt:lpstr>Comparison of Interpolative Data Augmentation Techniques</vt:lpstr>
      <vt:lpstr>Data Augmentation</vt:lpstr>
      <vt:lpstr>Project Pipeline</vt:lpstr>
      <vt:lpstr>Interpolation Methods</vt:lpstr>
      <vt:lpstr>Bilinear Interpolation</vt:lpstr>
      <vt:lpstr>Lanczos Interpolation</vt:lpstr>
      <vt:lpstr>Interpolation on Benign Skin Lesion</vt:lpstr>
      <vt:lpstr>Interpolation on Malignant Skin Lesion</vt:lpstr>
      <vt:lpstr>Structural Similarity Index (SSIM)</vt:lpstr>
      <vt:lpstr>SSIM continued…</vt:lpstr>
      <vt:lpstr>Mean Square Error (MSE)</vt:lpstr>
      <vt:lpstr>Peak Signal to Noise Ratio (PSNR)</vt:lpstr>
      <vt:lpstr>Methods Used From OpenCV Library</vt:lpstr>
      <vt:lpstr>Results</vt:lpstr>
      <vt:lpstr>Statistical Analysis</vt:lpstr>
      <vt:lpstr>Conclusion</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Comparation of Interpolative Data Augmentation Techniques</dc:title>
  <dc:creator>Abhilasha Jain</dc:creator>
  <cp:lastModifiedBy>Abhilasha Jain</cp:lastModifiedBy>
  <cp:revision>3</cp:revision>
  <dcterms:created xsi:type="dcterms:W3CDTF">2023-04-21T17:43:11Z</dcterms:created>
  <dcterms:modified xsi:type="dcterms:W3CDTF">2023-04-23T03:15:46Z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0x0101000281F73C7683554E83BE38E0D4E2FDE6</vt:lpwstr>
  </property>
</Properties>
</file>