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2" r:id="rId4"/>
    <p:sldId id="259" r:id="rId5"/>
    <p:sldId id="265" r:id="rId6"/>
    <p:sldId id="258" r:id="rId7"/>
    <p:sldId id="260"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Convert Signal into Hankel Matrix</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Time Series Vector -&gt; Hankel Matrix</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Time series data form a  Hankel matrix by “striping” the data into columns, with the elements in each successive column shifted by one.</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SVD on Hankel Matrix</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Zero out higher order singular values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Reform Hankel Matrix using new S</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Reconstruction of Time Series</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New Hankel Matrix -&gt; Denoised Time Series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Extract first row and concatenate with last column to obtain the signal.</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custLinFactNeighborX="0" custLinFactNeighborY="-2828">
        <dgm:presLayoutVars>
          <dgm:bulletEnabled val="1"/>
        </dgm:presLayoutVars>
      </dgm:prSet>
      <dgm:spPr/>
    </dgm:pt>
    <dgm:pt modelId="{A6EE397C-6C28-4128-BFFE-CFF44F70153F}" type="pres">
      <dgm:prSet presAssocID="{3FE03ED9-3066-4E28-8291-0B1764DC85D6}" presName="childTextArrow" presStyleLbl="fgAccFollowNode1" presStyleIdx="3" presStyleCnt="6" custLinFactNeighborY="-2285">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Convert Signal to Frequency Domain Signal</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Time Domain -&gt; Frequency Domain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Perform FFT and FFT Shift</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Apply Bandpass Filter</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Bandpass filter of 1 – 30 Hz</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17ACD041-408C-4E7D-B463-7267D32756A1}">
      <dgm:prSet phldrT="[Text]"/>
      <dgm:spPr/>
      <dgm:t>
        <a:bodyPr/>
        <a:lstStyle/>
        <a:p>
          <a:r>
            <a:rPr lang="en-US" dirty="0"/>
            <a:t>Filtered Frequency -&gt; Denoised Time Series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Perform Inverse FFT Shift and Inverse FFT</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FE03ED9-3066-4E28-8291-0B1764DC85D6}">
      <dgm:prSet phldrT="[Text]"/>
      <dgm:spPr/>
      <dgm:t>
        <a:bodyPr/>
        <a:lstStyle/>
        <a:p>
          <a:r>
            <a:rPr lang="en-US" b="0" i="0" dirty="0"/>
            <a:t>Allows signal lying within a certain band of frequencies to pass and blocks all others.</a:t>
          </a:r>
          <a:endParaRPr lang="en-US" b="0" dirty="0"/>
        </a:p>
      </dgm:t>
    </dgm:pt>
    <dgm:pt modelId="{2D17DCF5-1F10-4F99-AFA5-9D17F12D0A73}" type="sibTrans" cxnId="{EF7A2011-FCAC-41A8-A305-634BF780B59D}">
      <dgm:prSet/>
      <dgm:spPr/>
      <dgm:t>
        <a:bodyPr/>
        <a:lstStyle/>
        <a:p>
          <a:endParaRPr lang="en-US"/>
        </a:p>
      </dgm:t>
    </dgm:pt>
    <dgm:pt modelId="{70F79093-990B-4C69-A0BC-6E28D692D24F}" type="parTrans" cxnId="{EF7A2011-FCAC-41A8-A305-634BF780B59D}">
      <dgm:prSet/>
      <dgm:spPr/>
      <dgm:t>
        <a:bodyPr/>
        <a:lstStyle/>
        <a:p>
          <a:endParaRPr lang="en-US"/>
        </a:p>
      </dgm:t>
    </dgm:pt>
    <dgm:pt modelId="{C3DC95A2-4D92-42C5-966E-8600E4BA31BD}">
      <dgm:prSet phldrT="[Text]"/>
      <dgm:spPr/>
      <dgm:t>
        <a:bodyPr/>
        <a:lstStyle/>
        <a:p>
          <a:r>
            <a:rPr lang="en-US" dirty="0"/>
            <a:t>Reconstruction of Time Series</a:t>
          </a:r>
        </a:p>
      </dgm:t>
    </dgm:pt>
    <dgm:pt modelId="{A43E3114-C8AC-4F44-952D-8A0D6A8A6B45}" type="sibTrans" cxnId="{8A476EEB-6A39-4004-AD8C-BD56913E7B26}">
      <dgm:prSet/>
      <dgm:spPr/>
      <dgm:t>
        <a:bodyPr/>
        <a:lstStyle/>
        <a:p>
          <a:endParaRPr lang="en-US"/>
        </a:p>
      </dgm:t>
    </dgm:pt>
    <dgm:pt modelId="{F9D94033-59E5-4228-A5F3-6CB272E77E3B}" type="parTrans" cxnId="{8A476EEB-6A39-4004-AD8C-BD56913E7B2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custLinFactNeighborY="72"/>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custLinFactNeighborX="0" custLinFactNeighborY="-2828">
        <dgm:presLayoutVars>
          <dgm:bulletEnabled val="1"/>
        </dgm:presLayoutVars>
      </dgm:prSet>
      <dgm:spPr/>
    </dgm:pt>
    <dgm:pt modelId="{A6EE397C-6C28-4128-BFFE-CFF44F70153F}" type="pres">
      <dgm:prSet presAssocID="{3FE03ED9-3066-4E28-8291-0B1764DC85D6}" presName="childTextArrow" presStyleLbl="fgAccFollowNode1" presStyleIdx="3" presStyleCnt="6" custLinFactNeighborY="-2285">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785745"/>
          <a:ext cx="7086600" cy="124256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Reconstruction of Time Series</a:t>
          </a:r>
        </a:p>
      </dsp:txBody>
      <dsp:txXfrm>
        <a:off x="0" y="3785745"/>
        <a:ext cx="7086600" cy="670985"/>
      </dsp:txXfrm>
    </dsp:sp>
    <dsp:sp modelId="{C4F2ADBF-C592-483D-A6FF-5DB9D2A90309}">
      <dsp:nvSpPr>
        <dsp:cNvPr id="0" name=""/>
        <dsp:cNvSpPr/>
      </dsp:nvSpPr>
      <dsp:spPr>
        <a:xfrm>
          <a:off x="0" y="4431880"/>
          <a:ext cx="3543300" cy="57158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New Hankel Matrix -&gt; Denoised Time Series</a:t>
          </a:r>
        </a:p>
      </dsp:txBody>
      <dsp:txXfrm>
        <a:off x="0" y="4431880"/>
        <a:ext cx="3543300" cy="571580"/>
      </dsp:txXfrm>
    </dsp:sp>
    <dsp:sp modelId="{0F0AC827-ACAE-4C23-875D-A4B53006A73F}">
      <dsp:nvSpPr>
        <dsp:cNvPr id="0" name=""/>
        <dsp:cNvSpPr/>
      </dsp:nvSpPr>
      <dsp:spPr>
        <a:xfrm>
          <a:off x="3543300" y="4431880"/>
          <a:ext cx="3543300" cy="571580"/>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first row and concatenate with last column to obtain the signal.</a:t>
          </a:r>
        </a:p>
      </dsp:txBody>
      <dsp:txXfrm>
        <a:off x="3543300" y="4431880"/>
        <a:ext cx="3543300" cy="571580"/>
      </dsp:txXfrm>
    </dsp:sp>
    <dsp:sp modelId="{80AD606B-F25E-46DF-B405-18F7D2EAE74A}">
      <dsp:nvSpPr>
        <dsp:cNvPr id="0" name=""/>
        <dsp:cNvSpPr/>
      </dsp:nvSpPr>
      <dsp:spPr>
        <a:xfrm rot="10800000">
          <a:off x="0" y="1893317"/>
          <a:ext cx="7086600" cy="1911066"/>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SVD on Hankel Matrix</a:t>
          </a:r>
        </a:p>
      </dsp:txBody>
      <dsp:txXfrm rot="-10800000">
        <a:off x="0" y="1893317"/>
        <a:ext cx="7086600" cy="670784"/>
      </dsp:txXfrm>
    </dsp:sp>
    <dsp:sp modelId="{A8E0F749-66B2-490B-99E9-CC106B163B16}">
      <dsp:nvSpPr>
        <dsp:cNvPr id="0" name=""/>
        <dsp:cNvSpPr/>
      </dsp:nvSpPr>
      <dsp:spPr>
        <a:xfrm>
          <a:off x="0" y="2547942"/>
          <a:ext cx="3543300" cy="571409"/>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Zero out higher order singular values</a:t>
          </a:r>
        </a:p>
      </dsp:txBody>
      <dsp:txXfrm>
        <a:off x="0" y="2547942"/>
        <a:ext cx="3543300" cy="571409"/>
      </dsp:txXfrm>
    </dsp:sp>
    <dsp:sp modelId="{A6EE397C-6C28-4128-BFFE-CFF44F70153F}">
      <dsp:nvSpPr>
        <dsp:cNvPr id="0" name=""/>
        <dsp:cNvSpPr/>
      </dsp:nvSpPr>
      <dsp:spPr>
        <a:xfrm>
          <a:off x="3543300" y="2551045"/>
          <a:ext cx="3543300" cy="571409"/>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Reform Hankel Matrix using new S</a:t>
          </a:r>
        </a:p>
      </dsp:txBody>
      <dsp:txXfrm>
        <a:off x="3543300" y="2551045"/>
        <a:ext cx="3543300" cy="571409"/>
      </dsp:txXfrm>
    </dsp:sp>
    <dsp:sp modelId="{A48265CE-F3A3-46DB-9DD2-97590B4DBB84}">
      <dsp:nvSpPr>
        <dsp:cNvPr id="0" name=""/>
        <dsp:cNvSpPr/>
      </dsp:nvSpPr>
      <dsp:spPr>
        <a:xfrm rot="10800000">
          <a:off x="0" y="888"/>
          <a:ext cx="7086600" cy="1911066"/>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Convert Signal into Hankel Matrix</a:t>
          </a:r>
        </a:p>
      </dsp:txBody>
      <dsp:txXfrm rot="-10800000">
        <a:off x="0" y="888"/>
        <a:ext cx="7086600" cy="670784"/>
      </dsp:txXfrm>
    </dsp:sp>
    <dsp:sp modelId="{59FFE57C-E5F2-4FBD-AA4D-8DB27381892F}">
      <dsp:nvSpPr>
        <dsp:cNvPr id="0" name=""/>
        <dsp:cNvSpPr/>
      </dsp:nvSpPr>
      <dsp:spPr>
        <a:xfrm>
          <a:off x="0" y="671673"/>
          <a:ext cx="3543300" cy="571409"/>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Time Series Vector -&gt; Hankel Matrix</a:t>
          </a:r>
        </a:p>
      </dsp:txBody>
      <dsp:txXfrm>
        <a:off x="0" y="671673"/>
        <a:ext cx="3543300" cy="571409"/>
      </dsp:txXfrm>
    </dsp:sp>
    <dsp:sp modelId="{3EC7D028-ECEA-492B-A6F1-68E9B57B69C6}">
      <dsp:nvSpPr>
        <dsp:cNvPr id="0" name=""/>
        <dsp:cNvSpPr/>
      </dsp:nvSpPr>
      <dsp:spPr>
        <a:xfrm>
          <a:off x="3543300" y="671673"/>
          <a:ext cx="3543300" cy="571409"/>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Time series data form a  Hankel matrix by “striping” the data into columns, with the elements in each successive column shifted by one.</a:t>
          </a:r>
        </a:p>
      </dsp:txBody>
      <dsp:txXfrm>
        <a:off x="3543300" y="671673"/>
        <a:ext cx="3543300" cy="571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844007"/>
          <a:ext cx="7315200" cy="12613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Reconstruction of Time Series</a:t>
          </a:r>
        </a:p>
      </dsp:txBody>
      <dsp:txXfrm>
        <a:off x="0" y="3844007"/>
        <a:ext cx="7315200" cy="681152"/>
      </dsp:txXfrm>
    </dsp:sp>
    <dsp:sp modelId="{C4F2ADBF-C592-483D-A6FF-5DB9D2A90309}">
      <dsp:nvSpPr>
        <dsp:cNvPr id="0" name=""/>
        <dsp:cNvSpPr/>
      </dsp:nvSpPr>
      <dsp:spPr>
        <a:xfrm>
          <a:off x="0" y="4499029"/>
          <a:ext cx="3657599" cy="5802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Filtered Frequency -&gt; Denoised Time Series</a:t>
          </a:r>
        </a:p>
      </dsp:txBody>
      <dsp:txXfrm>
        <a:off x="0" y="4499029"/>
        <a:ext cx="3657599" cy="580240"/>
      </dsp:txXfrm>
    </dsp:sp>
    <dsp:sp modelId="{0F0AC827-ACAE-4C23-875D-A4B53006A73F}">
      <dsp:nvSpPr>
        <dsp:cNvPr id="0" name=""/>
        <dsp:cNvSpPr/>
      </dsp:nvSpPr>
      <dsp:spPr>
        <a:xfrm>
          <a:off x="3657600" y="4499029"/>
          <a:ext cx="3657599" cy="580240"/>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Perform Inverse FFT Shift and Inverse FFT</a:t>
          </a:r>
        </a:p>
      </dsp:txBody>
      <dsp:txXfrm>
        <a:off x="3657600" y="4499029"/>
        <a:ext cx="3657599" cy="580240"/>
      </dsp:txXfrm>
    </dsp:sp>
    <dsp:sp modelId="{80AD606B-F25E-46DF-B405-18F7D2EAE74A}">
      <dsp:nvSpPr>
        <dsp:cNvPr id="0" name=""/>
        <dsp:cNvSpPr/>
      </dsp:nvSpPr>
      <dsp:spPr>
        <a:xfrm rot="10800000">
          <a:off x="0" y="1922003"/>
          <a:ext cx="7315200" cy="1940022"/>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Apply Bandpass Filter</a:t>
          </a:r>
        </a:p>
      </dsp:txBody>
      <dsp:txXfrm rot="-10800000">
        <a:off x="0" y="1922003"/>
        <a:ext cx="7315200" cy="680947"/>
      </dsp:txXfrm>
    </dsp:sp>
    <dsp:sp modelId="{A8E0F749-66B2-490B-99E9-CC106B163B16}">
      <dsp:nvSpPr>
        <dsp:cNvPr id="0" name=""/>
        <dsp:cNvSpPr/>
      </dsp:nvSpPr>
      <dsp:spPr>
        <a:xfrm>
          <a:off x="0" y="2586547"/>
          <a:ext cx="3657599" cy="580066"/>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Bandpass filter of 1 – 30 Hz</a:t>
          </a:r>
        </a:p>
      </dsp:txBody>
      <dsp:txXfrm>
        <a:off x="0" y="2586547"/>
        <a:ext cx="3657599" cy="580066"/>
      </dsp:txXfrm>
    </dsp:sp>
    <dsp:sp modelId="{A6EE397C-6C28-4128-BFFE-CFF44F70153F}">
      <dsp:nvSpPr>
        <dsp:cNvPr id="0" name=""/>
        <dsp:cNvSpPr/>
      </dsp:nvSpPr>
      <dsp:spPr>
        <a:xfrm>
          <a:off x="3657600" y="2589697"/>
          <a:ext cx="3657599" cy="580066"/>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Allows signal lying within a certain band of frequencies to pass and blocks all others.</a:t>
          </a:r>
          <a:endParaRPr lang="en-US" sz="1400" b="0" kern="1200" dirty="0"/>
        </a:p>
      </dsp:txBody>
      <dsp:txXfrm>
        <a:off x="3657600" y="2589697"/>
        <a:ext cx="3657599" cy="580066"/>
      </dsp:txXfrm>
    </dsp:sp>
    <dsp:sp modelId="{A48265CE-F3A3-46DB-9DD2-97590B4DBB84}">
      <dsp:nvSpPr>
        <dsp:cNvPr id="0" name=""/>
        <dsp:cNvSpPr/>
      </dsp:nvSpPr>
      <dsp:spPr>
        <a:xfrm rot="10800000">
          <a:off x="0" y="902"/>
          <a:ext cx="7315200" cy="1940022"/>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Convert Signal to Frequency Domain Signal</a:t>
          </a:r>
        </a:p>
      </dsp:txBody>
      <dsp:txXfrm rot="-10800000">
        <a:off x="0" y="902"/>
        <a:ext cx="7315200" cy="680947"/>
      </dsp:txXfrm>
    </dsp:sp>
    <dsp:sp modelId="{59FFE57C-E5F2-4FBD-AA4D-8DB27381892F}">
      <dsp:nvSpPr>
        <dsp:cNvPr id="0" name=""/>
        <dsp:cNvSpPr/>
      </dsp:nvSpPr>
      <dsp:spPr>
        <a:xfrm>
          <a:off x="0" y="681850"/>
          <a:ext cx="3657599" cy="580066"/>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Time Domain -&gt; Frequency Domain</a:t>
          </a:r>
        </a:p>
      </dsp:txBody>
      <dsp:txXfrm>
        <a:off x="0" y="681850"/>
        <a:ext cx="3657599" cy="580066"/>
      </dsp:txXfrm>
    </dsp:sp>
    <dsp:sp modelId="{3EC7D028-ECEA-492B-A6F1-68E9B57B69C6}">
      <dsp:nvSpPr>
        <dsp:cNvPr id="0" name=""/>
        <dsp:cNvSpPr/>
      </dsp:nvSpPr>
      <dsp:spPr>
        <a:xfrm>
          <a:off x="3657600" y="681850"/>
          <a:ext cx="3657599" cy="580066"/>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Perform FFT and FFT Shift</a:t>
          </a:r>
        </a:p>
      </dsp:txBody>
      <dsp:txXfrm>
        <a:off x="3657600" y="681850"/>
        <a:ext cx="3657599" cy="5800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3/2/2023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3/2/2023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3/2/2023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3/2/2023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3/2/2023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3/2/2023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Comparative Analysis of ECG Denoising</a:t>
            </a:r>
          </a:p>
        </p:txBody>
      </p:sp>
      <p:sp>
        <p:nvSpPr>
          <p:cNvPr id="3" name="Subtitle 2"/>
          <p:cNvSpPr>
            <a:spLocks noGrp="1"/>
          </p:cNvSpPr>
          <p:nvPr>
            <p:ph type="subTitle" idx="1"/>
          </p:nvPr>
        </p:nvSpPr>
        <p:spPr/>
        <p:txBody>
          <a:bodyPr/>
          <a:lstStyle/>
          <a:p>
            <a:r>
              <a:rPr lang="en-US" dirty="0"/>
              <a:t>Abhilasha Jain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Fundamental for diagnosing and monitoring cardiovascular diseases (contaminated by various types of noise)</a:t>
            </a:r>
          </a:p>
          <a:p>
            <a:r>
              <a:rPr lang="en-US" dirty="0"/>
              <a:t>Denoising ECG signals is crucial for accurate diagnosis and monitoring of heart conditions</a:t>
            </a:r>
          </a:p>
          <a:p>
            <a:r>
              <a:rPr lang="en-US" dirty="0"/>
              <a:t>Several methods for denoising ECG signals</a:t>
            </a:r>
          </a:p>
          <a:p>
            <a:pPr lvl="1">
              <a:buFontTx/>
              <a:buChar char="-"/>
            </a:pPr>
            <a:r>
              <a:rPr lang="en-US" dirty="0"/>
              <a:t>Fourier transform-based methods</a:t>
            </a:r>
          </a:p>
          <a:p>
            <a:pPr lvl="1">
              <a:buFontTx/>
              <a:buChar char="-"/>
            </a:pPr>
            <a:r>
              <a:rPr lang="en-US" dirty="0"/>
              <a:t>Wavelet transform-based methods</a:t>
            </a:r>
          </a:p>
          <a:p>
            <a:pPr lvl="1">
              <a:buFontTx/>
              <a:buChar char="-"/>
            </a:pPr>
            <a:r>
              <a:rPr lang="en-US" dirty="0"/>
              <a:t>Singular value decomposition-based methods</a:t>
            </a:r>
          </a:p>
          <a:p>
            <a:r>
              <a:rPr lang="en-US" dirty="0"/>
              <a:t>The choice of denoising method depends on several factors, including the characteristics of the noise present in the signal, the desired level of denoising, and the specific application.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4" name="Content Placeholder 3"/>
          <p:cNvSpPr>
            <a:spLocks noGrp="1"/>
          </p:cNvSpPr>
          <p:nvPr>
            <p:ph idx="1"/>
          </p:nvPr>
        </p:nvSpPr>
        <p:spPr/>
        <p:txBody>
          <a:bodyPr/>
          <a:lstStyle/>
          <a:p>
            <a:r>
              <a:rPr lang="en-US" dirty="0"/>
              <a:t>Data Selection – ECG Apnea Dataset from </a:t>
            </a:r>
            <a:r>
              <a:rPr lang="en-US" dirty="0" err="1"/>
              <a:t>Physionet</a:t>
            </a:r>
            <a:endParaRPr lang="en-US" dirty="0"/>
          </a:p>
          <a:p>
            <a:r>
              <a:rPr lang="en-US" dirty="0"/>
              <a:t>Add White Noise to get a noisy signal</a:t>
            </a:r>
          </a:p>
          <a:p>
            <a:r>
              <a:rPr lang="en-US" dirty="0"/>
              <a:t>Perform Denoising (Hankel and FFT)</a:t>
            </a:r>
          </a:p>
          <a:p>
            <a:r>
              <a:rPr lang="en-US" dirty="0"/>
              <a:t>Plot Denoised Signal</a:t>
            </a:r>
          </a:p>
          <a:p>
            <a:r>
              <a:rPr lang="en-US" dirty="0"/>
              <a:t>Calculate Performance Matrix (SNR, RMSE, Correlation Coefficient)</a:t>
            </a:r>
          </a:p>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 – Hankel Denoising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831277972"/>
              </p:ext>
            </p:extLst>
          </p:nvPr>
        </p:nvGraphicFramePr>
        <p:xfrm>
          <a:off x="4419600" y="1600199"/>
          <a:ext cx="7086600" cy="5029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96D0974C-E0E0-CF54-F11D-40882F18F382}"/>
                  </a:ext>
                </a:extLst>
              </p:cNvPr>
              <p:cNvSpPr>
                <a:spLocks noGrp="1"/>
              </p:cNvSpPr>
              <p:nvPr>
                <p:ph sz="half" idx="1"/>
              </p:nvPr>
            </p:nvSpPr>
            <p:spPr>
              <a:xfrm>
                <a:off x="228600" y="1825626"/>
                <a:ext cx="3505200" cy="4575175"/>
              </a:xfrm>
            </p:spPr>
            <p:txBody>
              <a:bodyPr>
                <a:normAutofit fontScale="70000" lnSpcReduction="20000"/>
              </a:bodyPr>
              <a:lstStyle/>
              <a:p>
                <a:pPr marL="0" indent="0">
                  <a:buNone/>
                </a:pPr>
                <a:r>
                  <a:rPr lang="en-US" b="0" i="1" dirty="0">
                    <a:latin typeface="Cambria Math" panose="02040503050406030204" pitchFamily="18" charset="0"/>
                  </a:rPr>
                  <a:t>If x is original time series is</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7</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8</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r>
                            <a:rPr lang="en-US" b="0" i="1" dirty="0" smtClean="0">
                              <a:latin typeface="Cambria Math" panose="02040503050406030204" pitchFamily="18" charset="0"/>
                            </a:rPr>
                            <m:t>0</m:t>
                          </m:r>
                        </m:sub>
                      </m:sSub>
                      <m:r>
                        <a:rPr lang="en-US" b="0" i="1" dirty="0" smtClean="0">
                          <a:latin typeface="Cambria Math" panose="02040503050406030204" pitchFamily="18" charset="0"/>
                        </a:rPr>
                        <m:t>]</m:t>
                      </m:r>
                    </m:oMath>
                  </m:oMathPara>
                </a14:m>
                <a:endParaRPr lang="en-US" dirty="0"/>
              </a:p>
              <a:p>
                <a:pPr marL="0" indent="0">
                  <a:buNone/>
                </a:pPr>
                <a:r>
                  <a:rPr lang="en-US" i="1" dirty="0"/>
                  <a:t>Then, a Hankel matrix would be</a:t>
                </a:r>
              </a:p>
            </p:txBody>
          </p:sp>
        </mc:Choice>
        <mc:Fallback>
          <p:sp>
            <p:nvSpPr>
              <p:cNvPr id="5" name="Content Placeholder 4">
                <a:extLst>
                  <a:ext uri="{FF2B5EF4-FFF2-40B4-BE49-F238E27FC236}">
                    <a16:creationId xmlns:a16="http://schemas.microsoft.com/office/drawing/2014/main" id="{96D0974C-E0E0-CF54-F11D-40882F18F382}"/>
                  </a:ext>
                </a:extLst>
              </p:cNvPr>
              <p:cNvSpPr>
                <a:spLocks noGrp="1" noRot="1" noChangeAspect="1" noMove="1" noResize="1" noEditPoints="1" noAdjustHandles="1" noChangeArrowheads="1" noChangeShapeType="1" noTextEdit="1"/>
              </p:cNvSpPr>
              <p:nvPr>
                <p:ph sz="half" idx="1"/>
              </p:nvPr>
            </p:nvSpPr>
            <p:spPr>
              <a:xfrm>
                <a:off x="228600" y="1825626"/>
                <a:ext cx="3505200" cy="4575175"/>
              </a:xfrm>
              <a:blipFill>
                <a:blip r:embed="rId7"/>
                <a:stretch>
                  <a:fillRect l="-1217" t="-1997" r="-69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6378C25-D33C-3B29-20AE-4BE3C9A5C3F8}"/>
              </a:ext>
            </a:extLst>
          </p:cNvPr>
          <p:cNvPicPr>
            <a:picLocks noChangeAspect="1"/>
          </p:cNvPicPr>
          <p:nvPr/>
        </p:nvPicPr>
        <p:blipFill>
          <a:blip r:embed="rId8"/>
          <a:stretch>
            <a:fillRect/>
          </a:stretch>
        </p:blipFill>
        <p:spPr>
          <a:xfrm>
            <a:off x="388594" y="3104925"/>
            <a:ext cx="3185212" cy="3295876"/>
          </a:xfrm>
          <a:prstGeom prst="rect">
            <a:avLst/>
          </a:prstGeom>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 – FFT Denoising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391039404"/>
              </p:ext>
            </p:extLst>
          </p:nvPr>
        </p:nvGraphicFramePr>
        <p:xfrm>
          <a:off x="4343400" y="1600199"/>
          <a:ext cx="7315200" cy="5105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628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4A2333DA-0201-A69D-6D30-9107AE7E808C}"/>
              </a:ext>
            </a:extLst>
          </p:cNvPr>
          <p:cNvPicPr>
            <a:picLocks noGrp="1" noChangeAspect="1"/>
          </p:cNvPicPr>
          <p:nvPr>
            <p:ph idx="1"/>
          </p:nvPr>
        </p:nvPicPr>
        <p:blipFill>
          <a:blip r:embed="rId2"/>
          <a:stretch>
            <a:fillRect/>
          </a:stretch>
        </p:blipFill>
        <p:spPr>
          <a:xfrm>
            <a:off x="1758720" y="1578458"/>
            <a:ext cx="8674559" cy="5204736"/>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066800" y="1825624"/>
                <a:ext cx="6934200" cy="4575175"/>
              </a:xfrm>
            </p:spPr>
            <p:txBody>
              <a:bodyPr/>
              <a:lstStyle/>
              <a:p>
                <a14:m>
                  <m:oMath xmlns:m="http://schemas.openxmlformats.org/officeDocument/2006/math">
                    <m:r>
                      <a:rPr lang="en-US" i="1" dirty="0" smtClean="0">
                        <a:latin typeface="Cambria Math" panose="02040503050406030204" pitchFamily="18" charset="0"/>
                      </a:rPr>
                      <m:t>𝑆𝑁𝑅</m:t>
                    </m:r>
                    <m:r>
                      <a:rPr lang="en-US" i="1" dirty="0" smtClean="0">
                        <a:latin typeface="Cambria Math" panose="02040503050406030204" pitchFamily="18" charset="0"/>
                      </a:rPr>
                      <m:t> = </m:t>
                    </m:r>
                    <m:f>
                      <m:fPr>
                        <m:ctrlPr>
                          <a:rPr lang="en-US" i="1" dirty="0" smtClean="0">
                            <a:latin typeface="Cambria Math" panose="02040503050406030204" pitchFamily="18" charset="0"/>
                          </a:rPr>
                        </m:ctrlPr>
                      </m:fPr>
                      <m:num>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US" i="1">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m:t>
                                        </m:r>
                                      </m:e>
                                      <m:sup>
                                        <m:r>
                                          <a:rPr lang="en-US" i="1" dirty="0">
                                            <a:latin typeface="Cambria Math" panose="02040503050406030204" pitchFamily="18" charset="0"/>
                                          </a:rPr>
                                          <m:t>2</m:t>
                                        </m:r>
                                      </m:sup>
                                    </m:sSup>
                                  </m:num>
                                  <m:den>
                                    <m:r>
                                      <a:rPr lang="en-US" i="1">
                                        <a:latin typeface="Cambria Math" panose="02040503050406030204" pitchFamily="18" charset="0"/>
                                      </a:rPr>
                                      <m:t>𝑛</m:t>
                                    </m:r>
                                  </m:den>
                                </m:f>
                              </m:e>
                            </m:nary>
                          </m:e>
                        </m:rad>
                      </m:num>
                      <m:den>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US" i="1">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2</m:t>
                                        </m:r>
                                      </m:sup>
                                    </m:sSup>
                                  </m:num>
                                  <m:den>
                                    <m:r>
                                      <a:rPr lang="en-US" i="1">
                                        <a:latin typeface="Cambria Math" panose="02040503050406030204" pitchFamily="18" charset="0"/>
                                      </a:rPr>
                                      <m:t>𝑛</m:t>
                                    </m:r>
                                  </m:den>
                                </m:f>
                              </m:e>
                            </m:nary>
                          </m:e>
                        </m:rad>
                      </m:den>
                    </m:f>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2</m:t>
                                    </m:r>
                                  </m:sup>
                                </m:sSup>
                              </m:num>
                              <m:den>
                                <m:r>
                                  <a:rPr lang="en-US" i="1">
                                    <a:latin typeface="Cambria Math" panose="02040503050406030204" pitchFamily="18" charset="0"/>
                                  </a:rPr>
                                  <m:t>𝑛</m:t>
                                </m:r>
                              </m:den>
                            </m:f>
                          </m:e>
                        </m:nary>
                      </m:e>
                    </m:rad>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𝐶𝑜𝑟𝑟𝑒𝑙𝑎𝑡𝑖𝑜𝑛</m:t>
                    </m:r>
                    <m:r>
                      <a:rPr lang="en-US" b="0" i="1" smtClean="0">
                        <a:latin typeface="Cambria Math" panose="02040503050406030204" pitchFamily="18" charset="0"/>
                      </a:rPr>
                      <m:t> </m:t>
                    </m:r>
                    <m:r>
                      <a:rPr lang="en-US" b="0" i="1" smtClean="0">
                        <a:latin typeface="Cambria Math" panose="02040503050406030204" pitchFamily="18" charset="0"/>
                      </a:rPr>
                      <m:t>𝐶𝑜𝑒𝑓𝑓𝑖𝑐𝑖𝑒𝑛𝑡</m:t>
                    </m:r>
                    <m:r>
                      <a:rPr lang="en-US" b="0" i="1" smtClean="0">
                        <a:latin typeface="Cambria Math" panose="02040503050406030204" pitchFamily="18" charset="0"/>
                      </a:rPr>
                      <m:t>=</m:t>
                    </m:r>
                    <m:f>
                      <m:fPr>
                        <m:ctrlPr>
                          <a:rPr lang="en-US" i="1" dirty="0">
                            <a:latin typeface="Cambria Math" panose="02040503050406030204" pitchFamily="18" charset="0"/>
                          </a:rPr>
                        </m:ctrlPr>
                      </m:fPr>
                      <m:num>
                        <m:rad>
                          <m:radPr>
                            <m:degHide m:val="on"/>
                            <m:ctrlPr>
                              <a:rPr lang="en-US" i="1" dirty="0" smtClean="0">
                                <a:latin typeface="Cambria Math" panose="02040503050406030204" pitchFamily="18" charset="0"/>
                              </a:rPr>
                            </m:ctrlPr>
                          </m:radPr>
                          <m:deg/>
                          <m:e>
                            <m:nary>
                              <m:naryPr>
                                <m:chr m:val="∑"/>
                                <m:subHide m:val="on"/>
                                <m:supHide m:val="on"/>
                                <m:ctrlPr>
                                  <a:rPr lang="en-US" i="1" dirty="0" smtClean="0">
                                    <a:latin typeface="Cambria Math" panose="02040503050406030204" pitchFamily="18" charset="0"/>
                                  </a:rPr>
                                </m:ctrlPr>
                              </m:naryPr>
                              <m:sub/>
                              <m:sup/>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 −</m:t>
                                </m:r>
                                <m:r>
                                  <a:rPr lang="en-US" i="1" dirty="0">
                                    <a:latin typeface="Cambria Math" panose="02040503050406030204" pitchFamily="18" charset="0"/>
                                  </a:rPr>
                                  <m:t> </m:t>
                                </m:r>
                                <m:acc>
                                  <m:accPr>
                                    <m:chr m:val="̅"/>
                                    <m:ctrlPr>
                                      <a:rPr lang="en-US" i="1" dirty="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e>
                                </m:acc>
                                <m:r>
                                  <a:rPr lang="en-US" i="1" dirty="0">
                                    <a:latin typeface="Cambria Math" panose="02040503050406030204" pitchFamily="18" charset="0"/>
                                  </a:rPr>
                                  <m:t>)</m:t>
                                </m:r>
                              </m:e>
                            </m:nary>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acc>
                              <m:accPr>
                                <m:chr m:val="̅"/>
                                <m:ctrlPr>
                                  <a:rPr lang="en-US" i="1" dirty="0">
                                    <a:latin typeface="Cambria Math" panose="02040503050406030204" pitchFamily="18" charset="0"/>
                                  </a:rPr>
                                </m:ctrlPr>
                              </m:accPr>
                              <m:e>
                                <m:r>
                                  <a:rPr lang="en-US" i="1" dirty="0">
                                    <a:latin typeface="Cambria Math" panose="02040503050406030204" pitchFamily="18" charset="0"/>
                                  </a:rPr>
                                  <m:t> </m:t>
                                </m:r>
                                <m:r>
                                  <a:rPr lang="en-US" i="1" dirty="0">
                                    <a:latin typeface="Cambria Math" panose="02040503050406030204" pitchFamily="18" charset="0"/>
                                  </a:rPr>
                                  <m:t>𝑥</m:t>
                                </m:r>
                              </m:e>
                            </m:acc>
                            <m:r>
                              <a:rPr lang="en-US" i="1" dirty="0">
                                <a:latin typeface="Cambria Math" panose="02040503050406030204" pitchFamily="18" charset="0"/>
                              </a:rPr>
                              <m:t>)</m:t>
                            </m:r>
                          </m:e>
                        </m:rad>
                      </m:num>
                      <m:den>
                        <m:rad>
                          <m:radPr>
                            <m:degHide m:val="on"/>
                            <m:ctrlPr>
                              <a:rPr lang="en-US" i="1" smtClean="0">
                                <a:latin typeface="Cambria Math" panose="02040503050406030204" pitchFamily="18" charset="0"/>
                              </a:rPr>
                            </m:ctrlPr>
                          </m:radPr>
                          <m:deg/>
                          <m:e>
                            <m:nary>
                              <m:naryPr>
                                <m:chr m:val="∑"/>
                                <m:subHide m:val="on"/>
                                <m:supHide m:val="on"/>
                                <m:ctrlPr>
                                  <a:rPr lang="en-US" i="1" smtClean="0">
                                    <a:latin typeface="Cambria Math" panose="02040503050406030204" pitchFamily="18" charset="0"/>
                                  </a:rPr>
                                </m:ctrlPr>
                              </m:naryPr>
                              <m:sub/>
                              <m:sup/>
                              <m:e>
                                <m:sSup>
                                  <m:sSupPr>
                                    <m:ctrlPr>
                                      <a:rPr lang="en-US" i="1" dirty="0">
                                        <a:latin typeface="Cambria Math" panose="02040503050406030204" pitchFamily="18" charset="0"/>
                                      </a:rPr>
                                    </m:ctrlPr>
                                  </m:sSupPr>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0</m:t>
                                        </m:r>
                                      </m:sub>
                                    </m:sSub>
                                    <m:r>
                                      <a:rPr lang="en-US" i="1" dirty="0">
                                        <a:latin typeface="Cambria Math" panose="02040503050406030204" pitchFamily="18" charset="0"/>
                                      </a:rPr>
                                      <m:t> −</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e>
                                    </m:acc>
                                    <m:r>
                                      <a:rPr lang="en-US" i="1" dirty="0">
                                        <a:latin typeface="Cambria Math" panose="02040503050406030204" pitchFamily="18" charset="0"/>
                                      </a:rPr>
                                      <m:t>)</m:t>
                                    </m:r>
                                  </m:e>
                                  <m:sup>
                                    <m:r>
                                      <a:rPr lang="en-US" i="1" dirty="0">
                                        <a:latin typeface="Cambria Math" panose="02040503050406030204" pitchFamily="18" charset="0"/>
                                      </a:rPr>
                                      <m:t>2</m:t>
                                    </m:r>
                                  </m:sup>
                                </m:sSup>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acc>
                                      <m:accPr>
                                        <m:chr m:val="̅"/>
                                        <m:ctrlPr>
                                          <a:rPr lang="en-US" i="1" dirty="0">
                                            <a:latin typeface="Cambria Math" panose="02040503050406030204" pitchFamily="18" charset="0"/>
                                          </a:rPr>
                                        </m:ctrlPr>
                                      </m:accPr>
                                      <m:e>
                                        <m:r>
                                          <a:rPr lang="en-US" b="0" i="1" dirty="0" smtClean="0">
                                            <a:latin typeface="Cambria Math" panose="02040503050406030204" pitchFamily="18" charset="0"/>
                                          </a:rPr>
                                          <m:t> </m:t>
                                        </m:r>
                                        <m:r>
                                          <a:rPr lang="en-US" b="0" i="1" dirty="0" smtClean="0">
                                            <a:latin typeface="Cambria Math" panose="02040503050406030204" pitchFamily="18" charset="0"/>
                                          </a:rPr>
                                          <m:t>𝑥</m:t>
                                        </m:r>
                                      </m:e>
                                    </m:acc>
                                    <m:r>
                                      <a:rPr lang="en-US" i="1" dirty="0">
                                        <a:latin typeface="Cambria Math" panose="02040503050406030204" pitchFamily="18" charset="0"/>
                                      </a:rPr>
                                      <m:t>)</m:t>
                                    </m:r>
                                  </m:e>
                                  <m:sup>
                                    <m:r>
                                      <a:rPr lang="en-US" i="1" dirty="0">
                                        <a:latin typeface="Cambria Math" panose="02040503050406030204" pitchFamily="18" charset="0"/>
                                      </a:rPr>
                                      <m:t>2</m:t>
                                    </m:r>
                                  </m:sup>
                                </m:sSup>
                              </m:e>
                            </m:nary>
                          </m:e>
                        </m:rad>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066800" y="1825624"/>
                <a:ext cx="6934200" cy="4575175"/>
              </a:xfrm>
              <a:blipFill>
                <a:blip r:embed="rId2"/>
                <a:stretch>
                  <a:fillRect/>
                </a:stretch>
              </a:blipFill>
            </p:spPr>
            <p:txBody>
              <a:bodyPr/>
              <a:lstStyle/>
              <a:p>
                <a:r>
                  <a:rPr lang="en-US">
                    <a:noFill/>
                  </a:rPr>
                  <a:t> </a:t>
                </a:r>
              </a:p>
            </p:txBody>
          </p:sp>
        </mc:Fallback>
      </mc:AlternateContent>
      <p:graphicFrame>
        <p:nvGraphicFramePr>
          <p:cNvPr id="5" name="Content Placeholder 4"/>
          <p:cNvGraphicFramePr>
            <a:graphicFrameLocks noGrp="1"/>
          </p:cNvGraphicFramePr>
          <p:nvPr>
            <p:ph sz="half" idx="2"/>
            <p:extLst>
              <p:ext uri="{D42A27DB-BD31-4B8C-83A1-F6EECF244321}">
                <p14:modId xmlns:p14="http://schemas.microsoft.com/office/powerpoint/2010/main" val="2088584137"/>
              </p:ext>
            </p:extLst>
          </p:nvPr>
        </p:nvGraphicFramePr>
        <p:xfrm>
          <a:off x="5257800" y="1802166"/>
          <a:ext cx="6477000" cy="3074633"/>
        </p:xfrm>
        <a:graphic>
          <a:graphicData uri="http://schemas.openxmlformats.org/drawingml/2006/table">
            <a:tbl>
              <a:tblPr firstRow="1" bandRow="1">
                <a:tableStyleId>{18603FDC-E32A-4AB5-989C-0864C3EAD2B8}</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30359955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tblGrid>
              <a:tr h="830654">
                <a:tc>
                  <a:txBody>
                    <a:bodyPr/>
                    <a:lstStyle/>
                    <a:p>
                      <a:pPr algn="ctr"/>
                      <a:r>
                        <a:rPr lang="en-US" b="0" dirty="0"/>
                        <a:t>Parameters</a:t>
                      </a:r>
                    </a:p>
                  </a:txBody>
                  <a:tcPr anchor="ctr"/>
                </a:tc>
                <a:tc>
                  <a:txBody>
                    <a:bodyPr/>
                    <a:lstStyle/>
                    <a:p>
                      <a:pPr algn="ctr"/>
                      <a:r>
                        <a:rPr lang="en-US" b="0" dirty="0"/>
                        <a:t>Noisy Signal</a:t>
                      </a:r>
                    </a:p>
                  </a:txBody>
                  <a:tcPr anchor="ctr"/>
                </a:tc>
                <a:tc>
                  <a:txBody>
                    <a:bodyPr/>
                    <a:lstStyle/>
                    <a:p>
                      <a:pPr algn="ctr"/>
                      <a:r>
                        <a:rPr lang="en-US" b="0" dirty="0"/>
                        <a:t>Denoised SVD</a:t>
                      </a:r>
                    </a:p>
                  </a:txBody>
                  <a:tcPr anchor="ctr"/>
                </a:tc>
                <a:tc>
                  <a:txBody>
                    <a:bodyPr/>
                    <a:lstStyle/>
                    <a:p>
                      <a:pPr algn="ctr"/>
                      <a:r>
                        <a:rPr lang="en-US" b="0" dirty="0"/>
                        <a:t>Denoised</a:t>
                      </a:r>
                    </a:p>
                    <a:p>
                      <a:pPr algn="ctr"/>
                      <a:r>
                        <a:rPr lang="en-US" b="0" dirty="0"/>
                        <a:t>FFT</a:t>
                      </a:r>
                    </a:p>
                  </a:txBody>
                  <a:tcPr anchor="ctr"/>
                </a:tc>
                <a:extLst>
                  <a:ext uri="{0D108BD9-81ED-4DB2-BD59-A6C34878D82A}">
                    <a16:rowId xmlns:a16="http://schemas.microsoft.com/office/drawing/2014/main" val="10000"/>
                  </a:ext>
                </a:extLst>
              </a:tr>
              <a:tr h="747993">
                <a:tc>
                  <a:txBody>
                    <a:bodyPr/>
                    <a:lstStyle/>
                    <a:p>
                      <a:pPr algn="ctr"/>
                      <a:r>
                        <a:rPr lang="en-US" dirty="0"/>
                        <a:t>Signal to Noise Ratio</a:t>
                      </a:r>
                    </a:p>
                  </a:txBody>
                  <a:tcPr anchor="ctr"/>
                </a:tc>
                <a:tc>
                  <a:txBody>
                    <a:bodyPr/>
                    <a:lstStyle/>
                    <a:p>
                      <a:pPr algn="ctr"/>
                      <a:r>
                        <a:rPr lang="en-US" dirty="0"/>
                        <a:t>0.161528</a:t>
                      </a:r>
                    </a:p>
                  </a:txBody>
                  <a:tcPr anchor="ctr"/>
                </a:tc>
                <a:tc>
                  <a:txBody>
                    <a:bodyPr/>
                    <a:lstStyle/>
                    <a:p>
                      <a:pPr algn="ctr"/>
                      <a:r>
                        <a:rPr lang="en-US" dirty="0"/>
                        <a:t>0.168933</a:t>
                      </a:r>
                    </a:p>
                  </a:txBody>
                  <a:tcPr anchor="ctr"/>
                </a:tc>
                <a:tc>
                  <a:txBody>
                    <a:bodyPr/>
                    <a:lstStyle/>
                    <a:p>
                      <a:pPr algn="ctr"/>
                      <a:r>
                        <a:rPr lang="en-US" dirty="0"/>
                        <a:t>0.183280</a:t>
                      </a:r>
                    </a:p>
                  </a:txBody>
                  <a:tcPr anchor="ctr"/>
                </a:tc>
                <a:extLst>
                  <a:ext uri="{0D108BD9-81ED-4DB2-BD59-A6C34878D82A}">
                    <a16:rowId xmlns:a16="http://schemas.microsoft.com/office/drawing/2014/main" val="10001"/>
                  </a:ext>
                </a:extLst>
              </a:tr>
              <a:tr h="747993">
                <a:tc>
                  <a:txBody>
                    <a:bodyPr/>
                    <a:lstStyle/>
                    <a:p>
                      <a:pPr algn="ctr"/>
                      <a:r>
                        <a:rPr lang="en-US" dirty="0"/>
                        <a:t>Root Mean Squared Error</a:t>
                      </a:r>
                    </a:p>
                  </a:txBody>
                  <a:tcPr anchor="ctr"/>
                </a:tc>
                <a:tc>
                  <a:txBody>
                    <a:bodyPr/>
                    <a:lstStyle/>
                    <a:p>
                      <a:pPr algn="ctr"/>
                      <a:r>
                        <a:rPr lang="en-US" dirty="0"/>
                        <a:t>0.076457</a:t>
                      </a:r>
                    </a:p>
                  </a:txBody>
                  <a:tcPr anchor="ctr"/>
                </a:tc>
                <a:tc>
                  <a:txBody>
                    <a:bodyPr/>
                    <a:lstStyle/>
                    <a:p>
                      <a:pPr algn="ctr"/>
                      <a:r>
                        <a:rPr lang="en-US" dirty="0"/>
                        <a:t>0.073106</a:t>
                      </a:r>
                    </a:p>
                  </a:txBody>
                  <a:tcPr anchor="ctr"/>
                </a:tc>
                <a:tc>
                  <a:txBody>
                    <a:bodyPr/>
                    <a:lstStyle/>
                    <a:p>
                      <a:pPr algn="ctr"/>
                      <a:r>
                        <a:rPr lang="en-US" dirty="0"/>
                        <a:t>0.067383</a:t>
                      </a:r>
                    </a:p>
                  </a:txBody>
                  <a:tcPr anchor="ctr"/>
                </a:tc>
                <a:extLst>
                  <a:ext uri="{0D108BD9-81ED-4DB2-BD59-A6C34878D82A}">
                    <a16:rowId xmlns:a16="http://schemas.microsoft.com/office/drawing/2014/main" val="10002"/>
                  </a:ext>
                </a:extLst>
              </a:tr>
              <a:tr h="747993">
                <a:tc>
                  <a:txBody>
                    <a:bodyPr/>
                    <a:lstStyle/>
                    <a:p>
                      <a:pPr algn="ctr"/>
                      <a:r>
                        <a:rPr lang="en-US" dirty="0"/>
                        <a:t>Correlation Coefficient</a:t>
                      </a:r>
                    </a:p>
                  </a:txBody>
                  <a:tcPr anchor="ctr"/>
                </a:tc>
                <a:tc>
                  <a:txBody>
                    <a:bodyPr/>
                    <a:lstStyle/>
                    <a:p>
                      <a:pPr algn="ctr"/>
                      <a:r>
                        <a:rPr lang="en-US" dirty="0"/>
                        <a:t>0.951342</a:t>
                      </a:r>
                    </a:p>
                  </a:txBody>
                  <a:tcPr anchor="ctr"/>
                </a:tc>
                <a:tc>
                  <a:txBody>
                    <a:bodyPr/>
                    <a:lstStyle/>
                    <a:p>
                      <a:pPr algn="ctr"/>
                      <a:r>
                        <a:rPr lang="en-US" dirty="0"/>
                        <a:t>0.955292</a:t>
                      </a:r>
                    </a:p>
                  </a:txBody>
                  <a:tcPr anchor="ctr"/>
                </a:tc>
                <a:tc>
                  <a:txBody>
                    <a:bodyPr/>
                    <a:lstStyle/>
                    <a:p>
                      <a:pPr algn="ctr"/>
                      <a:r>
                        <a:rPr lang="en-US" dirty="0"/>
                        <a:t>0.962054</a:t>
                      </a:r>
                    </a:p>
                  </a:txBody>
                  <a:tcPr anchor="ctr"/>
                </a:tc>
                <a:extLst>
                  <a:ext uri="{0D108BD9-81ED-4DB2-BD59-A6C34878D82A}">
                    <a16:rowId xmlns:a16="http://schemas.microsoft.com/office/drawing/2014/main" val="10003"/>
                  </a:ext>
                </a:extLst>
              </a:tr>
            </a:tbl>
          </a:graphicData>
        </a:graphic>
      </p:graphicFrame>
      <p:sp>
        <p:nvSpPr>
          <p:cNvPr id="4" name="AutoShape 2" descr="\mathrm{RMSD} = \sqrt{\frac{\sum_{i=1}^{N}\left(x_{i}-\hat{x}_{i}\right)^{2}}{N}}">
            <a:extLst>
              <a:ext uri="{FF2B5EF4-FFF2-40B4-BE49-F238E27FC236}">
                <a16:creationId xmlns:a16="http://schemas.microsoft.com/office/drawing/2014/main" id="{D9EDF044-0D03-96C1-5239-67AA6C025B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D7AF196-9514-1A1B-F67E-671FF71098AA}"/>
              </a:ext>
            </a:extLst>
          </p:cNvPr>
          <p:cNvSpPr>
            <a:spLocks noGrp="1"/>
          </p:cNvSpPr>
          <p:nvPr>
            <p:ph idx="1"/>
          </p:nvPr>
        </p:nvSpPr>
        <p:spPr/>
        <p:txBody>
          <a:bodyPr>
            <a:normAutofit lnSpcReduction="10000"/>
          </a:bodyPr>
          <a:lstStyle/>
          <a:p>
            <a:r>
              <a:rPr lang="en-US" dirty="0"/>
              <a:t>Research and development to improve the accuracy and robustness of ECG signal denoising methods.</a:t>
            </a:r>
          </a:p>
          <a:p>
            <a:r>
              <a:rPr lang="en-US" dirty="0"/>
              <a:t>Deep learning techniques such as convolutional neural networks and recurrent neural networks have shown great potential in various signal processing tasks including ECG signal denoising.</a:t>
            </a:r>
          </a:p>
          <a:p>
            <a:r>
              <a:rPr lang="en-US" dirty="0"/>
              <a:t>Development of real-time denoising algorithms that can be implemented on portable and wearable ECG monitoring devices.</a:t>
            </a:r>
          </a:p>
          <a:p>
            <a:r>
              <a:rPr lang="en-US" dirty="0"/>
              <a:t>Real-time denoising algorithms would enable continuous monitoring and early detection of heart conditions in ambulatory settings.</a:t>
            </a:r>
          </a:p>
          <a:p>
            <a:r>
              <a:rPr lang="en-US" dirty="0"/>
              <a:t>Continued advances in ECG signal denoising are likely to have significant impact on diagnosis and treatment of heart conditions.</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1007</TotalTime>
  <Words>445</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Franklin Gothic Medium</vt:lpstr>
      <vt:lpstr>Medical Design 16x9</vt:lpstr>
      <vt:lpstr>Comparative Analysis of ECG Denoising</vt:lpstr>
      <vt:lpstr>Background</vt:lpstr>
      <vt:lpstr>Approach</vt:lpstr>
      <vt:lpstr>First Approach – Hankel Denoising</vt:lpstr>
      <vt:lpstr>Second Approach – FFT Denoising</vt:lpstr>
      <vt:lpstr>Results</vt:lpstr>
      <vt:lpstr>Performance Metrics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ECG Denoising</dc:title>
  <dc:creator>Abhilasha Jain</dc:creator>
  <cp:lastModifiedBy>Abhilasha Jain</cp:lastModifiedBy>
  <cp:revision>1</cp:revision>
  <dcterms:created xsi:type="dcterms:W3CDTF">2023-03-03T03:25:45Z</dcterms:created>
  <dcterms:modified xsi:type="dcterms:W3CDTF">2023-03-03T20:13:42Z</dcterms:modified>
</cp:coreProperties>
</file>