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Nuni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14701DA-2BF0-452C-A09B-A52C99955728}">
  <a:tblStyle styleId="{614701DA-2BF0-452C-A09B-A52C9995572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font" Target="fonts/Nunito-bold.fntdata"/><Relationship Id="rId10" Type="http://schemas.openxmlformats.org/officeDocument/2006/relationships/slide" Target="slides/slide4.xml"/><Relationship Id="rId21" Type="http://schemas.openxmlformats.org/officeDocument/2006/relationships/font" Target="fonts/Nunito-regular.fntdata"/><Relationship Id="rId13" Type="http://schemas.openxmlformats.org/officeDocument/2006/relationships/slide" Target="slides/slide7.xml"/><Relationship Id="rId24" Type="http://schemas.openxmlformats.org/officeDocument/2006/relationships/font" Target="fonts/Nunito-boldItalic.fntdata"/><Relationship Id="rId12" Type="http://schemas.openxmlformats.org/officeDocument/2006/relationships/slide" Target="slides/slide6.xml"/><Relationship Id="rId23" Type="http://schemas.openxmlformats.org/officeDocument/2006/relationships/font" Target="fonts/Nuni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4c0b96e36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4c0b96e36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4b89f71c67_2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4b89f71c67_2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4b89f71c67_2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4b89f71c67_2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4b78e5e12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4b78e5e12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4b89f71c67_2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4b89f71c67_2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4b89f71c67_2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4b89f71c67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4b89f71c67_2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4b89f71c67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4b78e5e127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4b78e5e127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4b89f71c67_2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4b89f71c67_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4b89f71c67_2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4b89f71c67_2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4b89f71c67_2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4b89f71c67_2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4b89f71c67_2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4b89f71c67_2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4b78e5e127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4b78e5e127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821700" y="1426200"/>
            <a:ext cx="75006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120"/>
              <a:t>How to automatically compare two Power BI reports?</a:t>
            </a:r>
            <a:endParaRPr sz="3120"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709850" y="2961675"/>
            <a:ext cx="5542800" cy="49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775"/>
              <a:t>                                         Ilija Tavchioski</a:t>
            </a:r>
            <a:endParaRPr sz="1775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475"/>
          </a:p>
        </p:txBody>
      </p:sp>
      <p:pic>
        <p:nvPicPr>
          <p:cNvPr id="130" name="Google Shape;13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3463" y="272025"/>
            <a:ext cx="2771775" cy="10668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3"/>
          <p:cNvSpPr txBox="1"/>
          <p:nvPr>
            <p:ph idx="1" type="subTitle"/>
          </p:nvPr>
        </p:nvSpPr>
        <p:spPr>
          <a:xfrm>
            <a:off x="1800600" y="34600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prof. dr. Erik Štrumbelj          Vid Smrke </a:t>
            </a:r>
            <a:endParaRPr/>
          </a:p>
        </p:txBody>
      </p:sp>
      <p:sp>
        <p:nvSpPr>
          <p:cNvPr id="132" name="Google Shape;132;p13"/>
          <p:cNvSpPr txBox="1"/>
          <p:nvPr/>
        </p:nvSpPr>
        <p:spPr>
          <a:xfrm>
            <a:off x="7161900" y="4151400"/>
            <a:ext cx="1725000" cy="615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31 May 2023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Ljubljana, Slovenia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3" name="Google Shape;133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95694" y="4115513"/>
            <a:ext cx="2487333" cy="68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Comparison – Challenge</a:t>
            </a:r>
            <a:endParaRPr/>
          </a:p>
        </p:txBody>
      </p:sp>
      <p:graphicFrame>
        <p:nvGraphicFramePr>
          <p:cNvPr id="195" name="Google Shape;195;p22"/>
          <p:cNvGraphicFramePr/>
          <p:nvPr/>
        </p:nvGraphicFramePr>
        <p:xfrm>
          <a:off x="502800" y="2289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{614701DA-2BF0-452C-A09B-A52C99955728}</a:tableStyleId>
              </a:tblPr>
              <a:tblGrid>
                <a:gridCol w="826800"/>
                <a:gridCol w="709650"/>
                <a:gridCol w="768225"/>
                <a:gridCol w="826800"/>
                <a:gridCol w="9377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Country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Club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Titles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League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B.Player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5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Spain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Barca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Messi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5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Spain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Real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Ron.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5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Spain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Real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Diaz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5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France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PSG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Nem.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96" name="Google Shape;196;p22"/>
          <p:cNvGraphicFramePr/>
          <p:nvPr/>
        </p:nvGraphicFramePr>
        <p:xfrm>
          <a:off x="4654025" y="2289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{614701DA-2BF0-452C-A09B-A52C99955728}</a:tableStyleId>
              </a:tblPr>
              <a:tblGrid>
                <a:gridCol w="873700"/>
                <a:gridCol w="838500"/>
                <a:gridCol w="885400"/>
                <a:gridCol w="615900"/>
                <a:gridCol w="8736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Club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Country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B.Player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Titles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League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5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Barca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Spain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Suarez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5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PSG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France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Cav.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5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Real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Spain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Benz.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5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Real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Spain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Diaz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comparison</a:t>
            </a:r>
            <a:endParaRPr/>
          </a:p>
        </p:txBody>
      </p:sp>
      <p:sp>
        <p:nvSpPr>
          <p:cNvPr id="202" name="Google Shape;202;p2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>
                <a:solidFill>
                  <a:schemeClr val="lt1"/>
                </a:solidFill>
              </a:rPr>
              <a:t>Rearrangement of the data instances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>
                <a:solidFill>
                  <a:schemeClr val="lt1"/>
                </a:solidFill>
              </a:rPr>
              <a:t>What is interpreted as a difference?</a:t>
            </a:r>
            <a:endParaRPr sz="1600"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 sz="1400">
                <a:solidFill>
                  <a:schemeClr val="lt1"/>
                </a:solidFill>
              </a:rPr>
              <a:t>Difference in values</a:t>
            </a:r>
            <a:endParaRPr sz="1400"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 sz="1400">
                <a:solidFill>
                  <a:schemeClr val="lt1"/>
                </a:solidFill>
              </a:rPr>
              <a:t>One of the values is NaN</a:t>
            </a:r>
            <a:endParaRPr sz="1400"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 sz="1400">
                <a:solidFill>
                  <a:schemeClr val="lt1"/>
                </a:solidFill>
              </a:rPr>
              <a:t>Both of the values are NaN</a:t>
            </a:r>
            <a:endParaRPr sz="1400"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 sz="1400">
                <a:solidFill>
                  <a:schemeClr val="lt1"/>
                </a:solidFill>
              </a:rPr>
              <a:t>Different string values</a:t>
            </a:r>
            <a:endParaRPr sz="1400"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 sz="1400">
                <a:solidFill>
                  <a:schemeClr val="lt1"/>
                </a:solidFill>
              </a:rPr>
              <a:t>Equal string values</a:t>
            </a:r>
            <a:endParaRPr sz="1400">
              <a:solidFill>
                <a:schemeClr val="lt1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203" name="Google Shape;20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1350" y="735850"/>
            <a:ext cx="432435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output</a:t>
            </a:r>
            <a:endParaRPr/>
          </a:p>
        </p:txBody>
      </p:sp>
      <p:sp>
        <p:nvSpPr>
          <p:cNvPr id="209" name="Google Shape;209;p2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>
                <a:solidFill>
                  <a:schemeClr val="lt1"/>
                </a:solidFill>
              </a:rPr>
              <a:t>Overview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>
                <a:solidFill>
                  <a:schemeClr val="lt1"/>
                </a:solidFill>
              </a:rPr>
              <a:t>Report</a:t>
            </a:r>
            <a:endParaRPr sz="1600"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 sz="1400">
                <a:solidFill>
                  <a:schemeClr val="lt1"/>
                </a:solidFill>
              </a:rPr>
              <a:t>Number of rows</a:t>
            </a:r>
            <a:endParaRPr sz="1400"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 sz="1400">
                <a:solidFill>
                  <a:schemeClr val="lt1"/>
                </a:solidFill>
              </a:rPr>
              <a:t>Number of columns</a:t>
            </a:r>
            <a:endParaRPr sz="1400"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 sz="1400">
                <a:solidFill>
                  <a:schemeClr val="lt1"/>
                </a:solidFill>
              </a:rPr>
              <a:t>Difference in values</a:t>
            </a:r>
            <a:endParaRPr sz="1400">
              <a:solidFill>
                <a:schemeClr val="lt1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210" name="Google Shape;21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9425" y="1171063"/>
            <a:ext cx="4019550" cy="292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7" name="Google Shape;21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2600" y="-48375"/>
            <a:ext cx="9186601" cy="519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Discussion</a:t>
            </a:r>
            <a:endParaRPr sz="3100"/>
          </a:p>
        </p:txBody>
      </p:sp>
      <p:sp>
        <p:nvSpPr>
          <p:cNvPr id="223" name="Google Shape;223;p26"/>
          <p:cNvSpPr txBox="1"/>
          <p:nvPr>
            <p:ph idx="1" type="body"/>
          </p:nvPr>
        </p:nvSpPr>
        <p:spPr>
          <a:xfrm>
            <a:off x="819150" y="1516100"/>
            <a:ext cx="7958700" cy="27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>
                <a:solidFill>
                  <a:schemeClr val="lt1"/>
                </a:solidFill>
              </a:rPr>
              <a:t>What was achieved?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>
                <a:solidFill>
                  <a:schemeClr val="lt1"/>
                </a:solidFill>
              </a:rPr>
              <a:t>Why we did not use any conventional Data Science Methods?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>
                <a:solidFill>
                  <a:schemeClr val="lt1"/>
                </a:solidFill>
              </a:rPr>
              <a:t>Limitations</a:t>
            </a:r>
            <a:endParaRPr sz="1800">
              <a:solidFill>
                <a:schemeClr val="lt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</a:pPr>
            <a:r>
              <a:rPr lang="en" sz="1600">
                <a:solidFill>
                  <a:schemeClr val="lt1"/>
                </a:solidFill>
              </a:rPr>
              <a:t>Assumption about the colour of the visualizations and the report’s background</a:t>
            </a:r>
            <a:endParaRPr sz="1600">
              <a:solidFill>
                <a:schemeClr val="lt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</a:pPr>
            <a:r>
              <a:rPr lang="en" sz="1600">
                <a:solidFill>
                  <a:schemeClr val="lt1"/>
                </a:solidFill>
              </a:rPr>
              <a:t>Time complexity of the rearrangement algorithm</a:t>
            </a:r>
            <a:endParaRPr sz="1600">
              <a:solidFill>
                <a:schemeClr val="lt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</a:pPr>
            <a:r>
              <a:rPr lang="en" sz="1600">
                <a:solidFill>
                  <a:schemeClr val="lt1"/>
                </a:solidFill>
              </a:rPr>
              <a:t>Get the algorithm closer to the real arrangement</a:t>
            </a:r>
            <a:endParaRPr sz="16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>
                <a:solidFill>
                  <a:schemeClr val="lt1"/>
                </a:solidFill>
              </a:rPr>
              <a:t>Further improvements</a:t>
            </a:r>
            <a:endParaRPr sz="1800">
              <a:solidFill>
                <a:schemeClr val="lt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</a:pPr>
            <a:r>
              <a:rPr lang="en" sz="1600">
                <a:solidFill>
                  <a:schemeClr val="lt1"/>
                </a:solidFill>
              </a:rPr>
              <a:t>Deep Learning for image segmentation</a:t>
            </a:r>
            <a:endParaRPr sz="1600">
              <a:solidFill>
                <a:schemeClr val="lt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</a:pPr>
            <a:r>
              <a:rPr lang="en" sz="1600">
                <a:solidFill>
                  <a:schemeClr val="lt1"/>
                </a:solidFill>
              </a:rPr>
              <a:t>Extract the data directly from Power BI Desktop</a:t>
            </a:r>
            <a:endParaRPr sz="1600">
              <a:solidFill>
                <a:schemeClr val="lt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</a:pPr>
            <a:r>
              <a:rPr lang="en" sz="1600">
                <a:solidFill>
                  <a:schemeClr val="lt1"/>
                </a:solidFill>
              </a:rPr>
              <a:t>Add Docker</a:t>
            </a:r>
            <a:endParaRPr sz="1600">
              <a:solidFill>
                <a:schemeClr val="lt1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050">
              <a:solidFill>
                <a:schemeClr val="lt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39" name="Google Shape;139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</a:pPr>
            <a:r>
              <a:rPr lang="en" sz="1700">
                <a:solidFill>
                  <a:schemeClr val="lt1"/>
                </a:solidFill>
              </a:rPr>
              <a:t>Data migration</a:t>
            </a:r>
            <a:endParaRPr sz="1700">
              <a:solidFill>
                <a:schemeClr val="lt1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</a:pPr>
            <a:r>
              <a:rPr lang="en" sz="1700">
                <a:solidFill>
                  <a:schemeClr val="lt1"/>
                </a:solidFill>
              </a:rPr>
              <a:t>Completeness check</a:t>
            </a:r>
            <a:endParaRPr sz="1700">
              <a:solidFill>
                <a:schemeClr val="lt1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</a:pPr>
            <a:r>
              <a:rPr lang="en" sz="1700">
                <a:solidFill>
                  <a:schemeClr val="lt1"/>
                </a:solidFill>
              </a:rPr>
              <a:t>Data sampling</a:t>
            </a:r>
            <a:endParaRPr sz="1700">
              <a:solidFill>
                <a:schemeClr val="lt1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</a:pPr>
            <a:r>
              <a:rPr lang="en" sz="1700">
                <a:solidFill>
                  <a:schemeClr val="lt1"/>
                </a:solidFill>
              </a:rPr>
              <a:t>In516ht proposal</a:t>
            </a:r>
            <a:endParaRPr sz="1700">
              <a:solidFill>
                <a:schemeClr val="lt1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</a:endParaRPr>
          </a:p>
        </p:txBody>
      </p:sp>
      <p:pic>
        <p:nvPicPr>
          <p:cNvPr id="140" name="Google Shape;14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5300" y="1404874"/>
            <a:ext cx="3784349" cy="147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Power BI report?</a:t>
            </a:r>
            <a:endParaRPr/>
          </a:p>
        </p:txBody>
      </p:sp>
      <p:sp>
        <p:nvSpPr>
          <p:cNvPr id="146" name="Google Shape;146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>
                <a:solidFill>
                  <a:schemeClr val="lt1"/>
                </a:solidFill>
              </a:rPr>
              <a:t>A software for creating interactive and dynamic visualizations of data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>
                <a:solidFill>
                  <a:schemeClr val="lt1"/>
                </a:solidFill>
              </a:rPr>
              <a:t>Features such as: filtering, calculating measurements, slicing data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>
                <a:solidFill>
                  <a:schemeClr val="lt1"/>
                </a:solidFill>
              </a:rPr>
              <a:t>The dataset is queried of the database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>
                <a:solidFill>
                  <a:schemeClr val="lt1"/>
                </a:solidFill>
              </a:rPr>
              <a:t>Each visualization is created of the calculations from the data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3" name="Google Shape;15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visualization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</a:pPr>
            <a:r>
              <a:rPr lang="en" sz="1700">
                <a:solidFill>
                  <a:schemeClr val="lt1"/>
                </a:solidFill>
              </a:rPr>
              <a:t>More options</a:t>
            </a:r>
            <a:endParaRPr sz="1700">
              <a:solidFill>
                <a:schemeClr val="lt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 sz="1800">
                <a:solidFill>
                  <a:schemeClr val="lt1"/>
                </a:solidFill>
              </a:rPr>
              <a:t>E</a:t>
            </a:r>
            <a:r>
              <a:rPr lang="en" sz="1550">
                <a:solidFill>
                  <a:schemeClr val="lt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xport data</a:t>
            </a:r>
            <a:endParaRPr sz="1550">
              <a:solidFill>
                <a:schemeClr val="lt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27025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50"/>
              <a:buFont typeface="Arial"/>
              <a:buChar char="●"/>
            </a:pPr>
            <a:r>
              <a:rPr lang="en" sz="1550">
                <a:solidFill>
                  <a:schemeClr val="lt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Downloaded CSV file</a:t>
            </a:r>
            <a:endParaRPr sz="1550">
              <a:solidFill>
                <a:schemeClr val="lt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050">
              <a:solidFill>
                <a:schemeClr val="lt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0" name="Google Shape;16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4800" y="1319675"/>
            <a:ext cx="4707575" cy="325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166" name="Google Shape;166;p1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 sz="1800">
                <a:solidFill>
                  <a:schemeClr val="lt1"/>
                </a:solidFill>
              </a:rPr>
              <a:t>How to </a:t>
            </a:r>
            <a:r>
              <a:rPr lang="e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lang="en" sz="1800">
                <a:solidFill>
                  <a:schemeClr val="lt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xtract the data</a:t>
            </a:r>
            <a:r>
              <a:rPr lang="en" sz="1550">
                <a:solidFill>
                  <a:schemeClr val="lt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?</a:t>
            </a:r>
            <a:endParaRPr sz="1550">
              <a:solidFill>
                <a:schemeClr val="lt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27025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50"/>
              <a:buFont typeface="Arial"/>
              <a:buChar char="○"/>
            </a:pPr>
            <a:r>
              <a:rPr lang="en" sz="1550">
                <a:solidFill>
                  <a:schemeClr val="lt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Power BI API</a:t>
            </a:r>
            <a:endParaRPr sz="1550">
              <a:solidFill>
                <a:schemeClr val="lt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27025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50"/>
              <a:buFont typeface="Arial"/>
              <a:buChar char="○"/>
            </a:pPr>
            <a:r>
              <a:rPr lang="en" sz="1550">
                <a:solidFill>
                  <a:schemeClr val="lt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Power BI Desktop</a:t>
            </a:r>
            <a:endParaRPr sz="1550">
              <a:solidFill>
                <a:schemeClr val="lt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27025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50"/>
              <a:buFont typeface="Arial"/>
              <a:buChar char="○"/>
            </a:pPr>
            <a:r>
              <a:rPr lang="en" sz="1550">
                <a:solidFill>
                  <a:schemeClr val="lt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Python crawler</a:t>
            </a:r>
            <a:endParaRPr sz="1550">
              <a:solidFill>
                <a:schemeClr val="lt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9725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●"/>
            </a:pPr>
            <a:r>
              <a:rPr lang="en" sz="1750">
                <a:solidFill>
                  <a:schemeClr val="lt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How to compare the data?</a:t>
            </a:r>
            <a:endParaRPr sz="1750">
              <a:solidFill>
                <a:schemeClr val="lt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27025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50"/>
              <a:buFont typeface="Arial"/>
              <a:buChar char="○"/>
            </a:pPr>
            <a:r>
              <a:rPr lang="en" sz="1550">
                <a:solidFill>
                  <a:schemeClr val="lt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Unknown key value!</a:t>
            </a:r>
            <a:endParaRPr sz="1550">
              <a:solidFill>
                <a:schemeClr val="lt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27025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50"/>
              <a:buFont typeface="Arial"/>
              <a:buChar char="○"/>
            </a:pPr>
            <a:r>
              <a:rPr lang="en" sz="1550">
                <a:solidFill>
                  <a:schemeClr val="lt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Permuted rows or columns are not interpreted as difference</a:t>
            </a:r>
            <a:endParaRPr sz="1550">
              <a:solidFill>
                <a:schemeClr val="lt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50">
              <a:solidFill>
                <a:schemeClr val="lt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development</a:t>
            </a:r>
            <a:endParaRPr/>
          </a:p>
        </p:txBody>
      </p:sp>
      <p:sp>
        <p:nvSpPr>
          <p:cNvPr id="172" name="Google Shape;172;p1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9725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●"/>
            </a:pPr>
            <a:r>
              <a:rPr lang="en" sz="1800">
                <a:solidFill>
                  <a:schemeClr val="lt1"/>
                </a:solidFill>
              </a:rPr>
              <a:t>Command Line Application implemented in Python</a:t>
            </a:r>
            <a:endParaRPr sz="1800">
              <a:solidFill>
                <a:schemeClr val="lt1"/>
              </a:solidFill>
            </a:endParaRPr>
          </a:p>
          <a:p>
            <a:pPr indent="-339725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●"/>
            </a:pPr>
            <a:r>
              <a:rPr b="1" lang="en" sz="1800">
                <a:solidFill>
                  <a:schemeClr val="lt1"/>
                </a:solidFill>
              </a:rPr>
              <a:t>Input: </a:t>
            </a:r>
            <a:r>
              <a:rPr lang="en" sz="1800">
                <a:solidFill>
                  <a:schemeClr val="lt1"/>
                </a:solidFill>
              </a:rPr>
              <a:t>Two Power BI reports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>
                <a:solidFill>
                  <a:schemeClr val="lt1"/>
                </a:solidFill>
              </a:rPr>
              <a:t>Data Extraction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>
                <a:solidFill>
                  <a:schemeClr val="lt1"/>
                </a:solidFill>
              </a:rPr>
              <a:t>Data Comparison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b="1" lang="en" sz="1800">
                <a:solidFill>
                  <a:schemeClr val="lt1"/>
                </a:solidFill>
              </a:rPr>
              <a:t>Output: </a:t>
            </a:r>
            <a:r>
              <a:rPr lang="en" sz="1800">
                <a:solidFill>
                  <a:schemeClr val="lt1"/>
                </a:solidFill>
              </a:rPr>
              <a:t>comparison report in Excel</a:t>
            </a:r>
            <a:endParaRPr sz="1800">
              <a:solidFill>
                <a:schemeClr val="lt1"/>
              </a:solidFill>
            </a:endParaRPr>
          </a:p>
          <a:p>
            <a:pPr indent="-342900" lvl="1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</a:pPr>
            <a:r>
              <a:rPr lang="en" sz="1800">
                <a:solidFill>
                  <a:schemeClr val="lt1"/>
                </a:solidFill>
              </a:rPr>
              <a:t>Username, Password, WorkspaceID, ReportID, DataFolder</a:t>
            </a:r>
            <a:endParaRPr sz="1800">
              <a:solidFill>
                <a:schemeClr val="lt1"/>
              </a:solidFill>
            </a:endParaRPr>
          </a:p>
        </p:txBody>
      </p:sp>
      <p:pic>
        <p:nvPicPr>
          <p:cNvPr id="173" name="Google Shape;17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91363" y="1700388"/>
            <a:ext cx="1133475" cy="113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extraction</a:t>
            </a:r>
            <a:endParaRPr/>
          </a:p>
        </p:txBody>
      </p:sp>
      <p:sp>
        <p:nvSpPr>
          <p:cNvPr id="179" name="Google Shape;179;p2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>
                <a:solidFill>
                  <a:schemeClr val="lt1"/>
                </a:solidFill>
              </a:rPr>
              <a:t>Crawler implemented with Selenium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>
                <a:solidFill>
                  <a:schemeClr val="lt1"/>
                </a:solidFill>
              </a:rPr>
              <a:t>L</a:t>
            </a:r>
            <a:r>
              <a:rPr lang="en" sz="1800">
                <a:solidFill>
                  <a:schemeClr val="lt1"/>
                </a:solidFill>
              </a:rPr>
              <a:t>ocalization of the visualizations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>
                <a:solidFill>
                  <a:schemeClr val="lt1"/>
                </a:solidFill>
              </a:rPr>
              <a:t>Assumptions about  the colouring </a:t>
            </a:r>
            <a:endParaRPr sz="18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80" name="Google Shape;18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1575" y="208900"/>
            <a:ext cx="4001500" cy="472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200" y="3736438"/>
            <a:ext cx="2818225" cy="106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33988" y="3530050"/>
            <a:ext cx="1138025" cy="112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9" name="Google Shape;18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89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