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225C0CC0-8A17-46D3-988D-DF1CE7140881}" type="datetimeFigureOut">
              <a:rPr lang="es-ES" smtClean="0"/>
              <a:t>09/10/2018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6EE3A1-DDAD-4991-AA43-EA9CCF8574A8}" type="slidenum">
              <a:rPr lang="es-ES" smtClean="0"/>
              <a:t>‹Nº›</a:t>
            </a:fld>
            <a:endParaRPr lang="es-E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225C0CC0-8A17-46D3-988D-DF1CE7140881}" type="datetimeFigureOut">
              <a:rPr lang="es-ES" smtClean="0"/>
              <a:t>09/10/2018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6EE3A1-DDAD-4991-AA43-EA9CCF8574A8}"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25C0CC0-8A17-46D3-988D-DF1CE7140881}" type="datetimeFigureOut">
              <a:rPr lang="es-ES" smtClean="0"/>
              <a:t>09/10/2018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6EE3A1-DDAD-4991-AA43-EA9CCF8574A8}"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225C0CC0-8A17-46D3-988D-DF1CE7140881}" type="datetimeFigureOut">
              <a:rPr lang="es-ES" smtClean="0"/>
              <a:t>09/10/2018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6EE3A1-DDAD-4991-AA43-EA9CCF8574A8}"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25C0CC0-8A17-46D3-988D-DF1CE7140881}" type="datetimeFigureOut">
              <a:rPr lang="es-ES" smtClean="0"/>
              <a:t>09/10/2018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6EE3A1-DDAD-4991-AA43-EA9CCF8574A8}" type="slidenum">
              <a:rPr lang="es-ES" smtClean="0"/>
              <a:t>‹Nº›</a:t>
            </a:fld>
            <a:endParaRPr lang="es-E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25C0CC0-8A17-46D3-988D-DF1CE7140881}" type="datetimeFigureOut">
              <a:rPr lang="es-ES" smtClean="0"/>
              <a:t>09/10/2018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86EE3A1-DDAD-4991-AA43-EA9CCF8574A8}"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25C0CC0-8A17-46D3-988D-DF1CE7140881}" type="datetimeFigureOut">
              <a:rPr lang="es-ES" smtClean="0"/>
              <a:t>09/10/2018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86EE3A1-DDAD-4991-AA43-EA9CCF8574A8}" type="slidenum">
              <a:rPr lang="es-ES" smtClean="0"/>
              <a:t>‹Nº›</a:t>
            </a:fld>
            <a:endParaRPr lang="es-E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225C0CC0-8A17-46D3-988D-DF1CE7140881}" type="datetimeFigureOut">
              <a:rPr lang="es-ES" smtClean="0"/>
              <a:t>09/10/2018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86EE3A1-DDAD-4991-AA43-EA9CCF8574A8}"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5C0CC0-8A17-46D3-988D-DF1CE7140881}" type="datetimeFigureOut">
              <a:rPr lang="es-ES" smtClean="0"/>
              <a:t>09/10/2018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F86EE3A1-DDAD-4991-AA43-EA9CCF8574A8}"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25C0CC0-8A17-46D3-988D-DF1CE7140881}" type="datetimeFigureOut">
              <a:rPr lang="es-ES" smtClean="0"/>
              <a:t>09/10/2018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86EE3A1-DDAD-4991-AA43-EA9CCF8574A8}" type="slidenum">
              <a:rPr lang="es-ES" smtClean="0"/>
              <a:t>‹Nº›</a:t>
            </a:fld>
            <a:endParaRPr lang="es-E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25C0CC0-8A17-46D3-988D-DF1CE7140881}" type="datetimeFigureOut">
              <a:rPr lang="es-ES" smtClean="0"/>
              <a:t>09/10/2018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86EE3A1-DDAD-4991-AA43-EA9CCF8574A8}"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225C0CC0-8A17-46D3-988D-DF1CE7140881}" type="datetimeFigureOut">
              <a:rPr lang="es-ES" smtClean="0"/>
              <a:t>09/10/2018</a:t>
            </a:fld>
            <a:endParaRPr lang="es-E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s-E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86EE3A1-DDAD-4991-AA43-EA9CCF8574A8}"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MODELO e/r</a:t>
            </a:r>
            <a:endParaRPr lang="es-ES" dirty="0"/>
          </a:p>
        </p:txBody>
      </p:sp>
      <p:sp>
        <p:nvSpPr>
          <p:cNvPr id="3" name="2 Subtítulo"/>
          <p:cNvSpPr>
            <a:spLocks noGrp="1"/>
          </p:cNvSpPr>
          <p:nvPr>
            <p:ph type="subTitle" idx="1"/>
          </p:nvPr>
        </p:nvSpPr>
        <p:spPr/>
        <p:txBody>
          <a:bodyPr/>
          <a:lstStyle/>
          <a:p>
            <a:r>
              <a:rPr lang="es-ES" dirty="0" smtClean="0"/>
              <a:t>AMPLIACIÓN+EXTENDIDO</a:t>
            </a:r>
            <a:endParaRPr lang="es-ES" dirty="0"/>
          </a:p>
        </p:txBody>
      </p:sp>
    </p:spTree>
    <p:extLst>
      <p:ext uri="{BB962C8B-B14F-4D97-AF65-F5344CB8AC3E}">
        <p14:creationId xmlns:p14="http://schemas.microsoft.com/office/powerpoint/2010/main" val="3519811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Jerarquía</a:t>
            </a:r>
            <a:endParaRPr lang="es-ES" dirty="0"/>
          </a:p>
        </p:txBody>
      </p:sp>
      <p:sp>
        <p:nvSpPr>
          <p:cNvPr id="3" name="2 Marcador de contenido"/>
          <p:cNvSpPr>
            <a:spLocks noGrp="1"/>
          </p:cNvSpPr>
          <p:nvPr>
            <p:ph idx="1"/>
          </p:nvPr>
        </p:nvSpPr>
        <p:spPr/>
        <p:txBody>
          <a:bodyPr/>
          <a:lstStyle/>
          <a:p>
            <a:r>
              <a:rPr lang="es-ES" b="1" dirty="0"/>
              <a:t>Solapada</a:t>
            </a:r>
            <a:r>
              <a:rPr lang="es-ES" dirty="0"/>
              <a:t>: Quiere decir que un elemento puede ser de más de un tipo.</a:t>
            </a:r>
          </a:p>
          <a:p>
            <a:endParaRPr lang="es-E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844" y="2490787"/>
            <a:ext cx="5580435" cy="3676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0714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Jerarquía</a:t>
            </a:r>
            <a:endParaRPr lang="es-ES" dirty="0"/>
          </a:p>
        </p:txBody>
      </p:sp>
      <p:sp>
        <p:nvSpPr>
          <p:cNvPr id="3" name="2 Marcador de contenido"/>
          <p:cNvSpPr>
            <a:spLocks noGrp="1"/>
          </p:cNvSpPr>
          <p:nvPr>
            <p:ph idx="1"/>
          </p:nvPr>
        </p:nvSpPr>
        <p:spPr/>
        <p:txBody>
          <a:bodyPr/>
          <a:lstStyle/>
          <a:p>
            <a:pPr fontAlgn="base"/>
            <a:r>
              <a:rPr lang="es-ES" b="1" dirty="0"/>
              <a:t>Exclusiva</a:t>
            </a:r>
            <a:r>
              <a:rPr lang="es-ES" dirty="0"/>
              <a:t>: Quiere decir que un elemento de una entidad hija no puede ser de otra.</a:t>
            </a:r>
          </a:p>
          <a:p>
            <a:r>
              <a:rPr lang="es-ES" dirty="0"/>
              <a:t/>
            </a:r>
            <a:br>
              <a:rPr lang="es-ES" dirty="0"/>
            </a:br>
            <a:endParaRPr lang="es-E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455308"/>
            <a:ext cx="5864812" cy="3788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4756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Distintas combinaciones</a:t>
            </a:r>
            <a:endParaRPr lang="es-ES" dirty="0"/>
          </a:p>
        </p:txBody>
      </p:sp>
      <p:sp>
        <p:nvSpPr>
          <p:cNvPr id="3" name="2 Marcador de contenido"/>
          <p:cNvSpPr>
            <a:spLocks noGrp="1"/>
          </p:cNvSpPr>
          <p:nvPr>
            <p:ph idx="1"/>
          </p:nvPr>
        </p:nvSpPr>
        <p:spPr/>
        <p:txBody>
          <a:bodyPr/>
          <a:lstStyle/>
          <a:p>
            <a:endParaRPr lang="es-ES" dirty="0"/>
          </a:p>
        </p:txBody>
      </p:sp>
      <p:pic>
        <p:nvPicPr>
          <p:cNvPr id="10242" name="Picture 2" descr="../_images/tema2-04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284984"/>
            <a:ext cx="8568952" cy="171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644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Relaciones de </a:t>
            </a:r>
            <a:r>
              <a:rPr lang="es-ES" dirty="0" smtClean="0"/>
              <a:t>dependencia</a:t>
            </a:r>
            <a:endParaRPr lang="es-ES" dirty="0"/>
          </a:p>
        </p:txBody>
      </p:sp>
      <p:sp>
        <p:nvSpPr>
          <p:cNvPr id="3" name="2 Marcador de contenido"/>
          <p:cNvSpPr>
            <a:spLocks noGrp="1"/>
          </p:cNvSpPr>
          <p:nvPr>
            <p:ph idx="1"/>
          </p:nvPr>
        </p:nvSpPr>
        <p:spPr/>
        <p:txBody>
          <a:bodyPr>
            <a:normAutofit/>
          </a:bodyPr>
          <a:lstStyle/>
          <a:p>
            <a:r>
              <a:rPr lang="es-ES" sz="2800" dirty="0" smtClean="0"/>
              <a:t>Las entidades se clasifican en </a:t>
            </a:r>
            <a:r>
              <a:rPr lang="es-ES" sz="2800" b="1" dirty="0" smtClean="0"/>
              <a:t>fuertes</a:t>
            </a:r>
            <a:r>
              <a:rPr lang="es-ES" sz="2800" dirty="0" smtClean="0"/>
              <a:t> </a:t>
            </a:r>
            <a:r>
              <a:rPr lang="es-ES" sz="2800" dirty="0"/>
              <a:t>y </a:t>
            </a:r>
            <a:r>
              <a:rPr lang="es-ES" sz="2800" b="1" dirty="0"/>
              <a:t>débiles</a:t>
            </a:r>
            <a:r>
              <a:rPr lang="es-ES" sz="2800" dirty="0"/>
              <a:t>. </a:t>
            </a:r>
            <a:endParaRPr lang="es-ES" sz="2800" dirty="0" smtClean="0"/>
          </a:p>
          <a:p>
            <a:endParaRPr lang="es-ES" sz="2800" dirty="0" smtClean="0"/>
          </a:p>
          <a:p>
            <a:r>
              <a:rPr lang="es-ES" sz="2800" dirty="0" smtClean="0"/>
              <a:t>Una </a:t>
            </a:r>
            <a:r>
              <a:rPr lang="es-ES" sz="2800" dirty="0"/>
              <a:t>entidad débil está unida a una entidad fuerte a través de una relación de dependencia. </a:t>
            </a:r>
            <a:endParaRPr lang="es-ES" sz="2800" dirty="0" smtClean="0"/>
          </a:p>
          <a:p>
            <a:endParaRPr lang="es-ES" sz="2800" dirty="0" smtClean="0"/>
          </a:p>
          <a:p>
            <a:r>
              <a:rPr lang="es-ES" sz="2800" dirty="0" smtClean="0"/>
              <a:t>Hay </a:t>
            </a:r>
            <a:r>
              <a:rPr lang="es-ES" sz="2800" dirty="0"/>
              <a:t>dos tipos de relaciones de dependencia</a:t>
            </a:r>
            <a:r>
              <a:rPr lang="es-ES" sz="2800" dirty="0" smtClean="0"/>
              <a:t>:</a:t>
            </a:r>
          </a:p>
          <a:p>
            <a:pPr lvl="1"/>
            <a:r>
              <a:rPr lang="es-ES" sz="2800" dirty="0" smtClean="0"/>
              <a:t>En </a:t>
            </a:r>
            <a:r>
              <a:rPr lang="es-ES" sz="2800" b="1" dirty="0" smtClean="0"/>
              <a:t>existencia </a:t>
            </a:r>
          </a:p>
          <a:p>
            <a:pPr lvl="1"/>
            <a:r>
              <a:rPr lang="es-ES" sz="2800" dirty="0" smtClean="0"/>
              <a:t>En </a:t>
            </a:r>
            <a:r>
              <a:rPr lang="es-ES" sz="2800" b="1" dirty="0" smtClean="0"/>
              <a:t>identificación</a:t>
            </a:r>
            <a:endParaRPr lang="es-ES" sz="2800" b="1" dirty="0"/>
          </a:p>
        </p:txBody>
      </p:sp>
    </p:spTree>
    <p:extLst>
      <p:ext uri="{BB962C8B-B14F-4D97-AF65-F5344CB8AC3E}">
        <p14:creationId xmlns:p14="http://schemas.microsoft.com/office/powerpoint/2010/main" val="3376140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Dependencia en existencia</a:t>
            </a:r>
            <a:endParaRPr lang="es-ES" dirty="0"/>
          </a:p>
        </p:txBody>
      </p:sp>
      <p:sp>
        <p:nvSpPr>
          <p:cNvPr id="3" name="2 Marcador de contenido"/>
          <p:cNvSpPr>
            <a:spLocks noGrp="1"/>
          </p:cNvSpPr>
          <p:nvPr>
            <p:ph idx="1"/>
          </p:nvPr>
        </p:nvSpPr>
        <p:spPr/>
        <p:txBody>
          <a:bodyPr/>
          <a:lstStyle/>
          <a:p>
            <a:r>
              <a:rPr lang="es-ES" dirty="0"/>
              <a:t> Se produce cuando una entidad débil necesita de la presencia de una fuerte para existir. Si desaparece la existencia de la entidad fuerte, la de la débil carece de sentido. Se representa con una barra atravesando el rombo y la letra E en su interior. Son relaciones poco frecuentes.</a:t>
            </a:r>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221088"/>
            <a:ext cx="7437800" cy="15754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537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Dependencia en identificación</a:t>
            </a:r>
            <a:endParaRPr lang="es-ES" dirty="0"/>
          </a:p>
        </p:txBody>
      </p:sp>
      <p:sp>
        <p:nvSpPr>
          <p:cNvPr id="3" name="2 Marcador de contenido"/>
          <p:cNvSpPr>
            <a:spLocks noGrp="1"/>
          </p:cNvSpPr>
          <p:nvPr>
            <p:ph idx="1"/>
          </p:nvPr>
        </p:nvSpPr>
        <p:spPr/>
        <p:txBody>
          <a:bodyPr/>
          <a:lstStyle/>
          <a:p>
            <a:endParaRPr lang="es-ES" dirty="0" smtClean="0"/>
          </a:p>
          <a:p>
            <a:endParaRPr lang="es-ES" dirty="0"/>
          </a:p>
          <a:p>
            <a:endParaRPr lang="es-ES" dirty="0" smtClean="0"/>
          </a:p>
          <a:p>
            <a:endParaRPr lang="es-ES" dirty="0"/>
          </a:p>
          <a:p>
            <a:endParaRPr lang="es-ES" dirty="0" smtClean="0"/>
          </a:p>
          <a:p>
            <a:endParaRPr lang="es-E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471825"/>
            <a:ext cx="6984776" cy="2575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Rectángulo"/>
          <p:cNvSpPr/>
          <p:nvPr/>
        </p:nvSpPr>
        <p:spPr>
          <a:xfrm>
            <a:off x="755576" y="1484784"/>
            <a:ext cx="7560840" cy="1785104"/>
          </a:xfrm>
          <a:prstGeom prst="rect">
            <a:avLst/>
          </a:prstGeom>
        </p:spPr>
        <p:txBody>
          <a:bodyPr wrap="square">
            <a:spAutoFit/>
          </a:bodyPr>
          <a:lstStyle/>
          <a:p>
            <a:r>
              <a:rPr lang="es-ES" sz="2200" dirty="0" smtClean="0"/>
              <a:t>Se produce cuando una entidad débil necesita de la fuerte para identificarse. Por sí sola la débil no es capaz de identificar de manera unívoca sus ocurrencias. La clave de la entidad débil se forma al unir la clave de la entidad fuerte con los atributos identificadores de la entidad débil.</a:t>
            </a:r>
            <a:endParaRPr lang="es-ES" sz="2200" dirty="0"/>
          </a:p>
        </p:txBody>
      </p:sp>
    </p:spTree>
    <p:extLst>
      <p:ext uri="{BB962C8B-B14F-4D97-AF65-F5344CB8AC3E}">
        <p14:creationId xmlns:p14="http://schemas.microsoft.com/office/powerpoint/2010/main" val="2797904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Herencia</a:t>
            </a:r>
            <a:endParaRPr lang="es-ES" dirty="0"/>
          </a:p>
        </p:txBody>
      </p:sp>
      <p:sp>
        <p:nvSpPr>
          <p:cNvPr id="3" name="2 Marcador de contenido"/>
          <p:cNvSpPr>
            <a:spLocks noGrp="1"/>
          </p:cNvSpPr>
          <p:nvPr>
            <p:ph idx="1"/>
          </p:nvPr>
        </p:nvSpPr>
        <p:spPr/>
        <p:txBody>
          <a:bodyPr>
            <a:normAutofit/>
          </a:bodyPr>
          <a:lstStyle/>
          <a:p>
            <a:r>
              <a:rPr lang="es-ES" dirty="0" smtClean="0"/>
              <a:t>El </a:t>
            </a:r>
            <a:r>
              <a:rPr lang="es-ES" dirty="0"/>
              <a:t>objeto padre entrega datos al objeto hijo y el objeto hijo recibe o hereda los atributos comunes del objeto padre o objeto superior a </a:t>
            </a:r>
            <a:r>
              <a:rPr lang="es-ES" dirty="0" smtClean="0"/>
              <a:t>través </a:t>
            </a:r>
            <a:r>
              <a:rPr lang="es-ES" dirty="0"/>
              <a:t>de una relación de herencia</a:t>
            </a:r>
            <a:r>
              <a:rPr lang="es-ES" dirty="0" smtClean="0"/>
              <a:t>.</a:t>
            </a:r>
          </a:p>
          <a:p>
            <a:endParaRPr lang="es-ES" dirty="0" smtClean="0"/>
          </a:p>
          <a:p>
            <a:endParaRPr lang="es-ES" dirty="0"/>
          </a:p>
        </p:txBody>
      </p:sp>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9443" t="21561" r="20398" b="32907"/>
          <a:stretch/>
        </p:blipFill>
        <p:spPr bwMode="auto">
          <a:xfrm>
            <a:off x="846306" y="2852936"/>
            <a:ext cx="7334656" cy="3122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6075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Jerarquía: </a:t>
            </a:r>
            <a:br>
              <a:rPr lang="es-ES" dirty="0" smtClean="0"/>
            </a:br>
            <a:r>
              <a:rPr lang="es-ES" dirty="0" smtClean="0"/>
              <a:t>generalización y especialización</a:t>
            </a:r>
            <a:endParaRPr lang="es-ES" dirty="0"/>
          </a:p>
        </p:txBody>
      </p:sp>
      <p:sp>
        <p:nvSpPr>
          <p:cNvPr id="4" name="3 Marcador de contenido"/>
          <p:cNvSpPr>
            <a:spLocks noGrp="1"/>
          </p:cNvSpPr>
          <p:nvPr>
            <p:ph idx="1"/>
          </p:nvPr>
        </p:nvSpPr>
        <p:spPr/>
        <p:txBody>
          <a:bodyPr/>
          <a:lstStyle/>
          <a:p>
            <a:endParaRPr lang="es-ES"/>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628800"/>
            <a:ext cx="7423001" cy="4934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7296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a:t>
            </a:r>
            <a:endParaRPr lang="es-E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2132856"/>
            <a:ext cx="7647909"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4862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Jerarquía </a:t>
            </a:r>
            <a:endParaRPr lang="es-ES" dirty="0"/>
          </a:p>
        </p:txBody>
      </p:sp>
      <p:sp>
        <p:nvSpPr>
          <p:cNvPr id="3" name="2 Marcador de contenido"/>
          <p:cNvSpPr>
            <a:spLocks noGrp="1"/>
          </p:cNvSpPr>
          <p:nvPr>
            <p:ph idx="1"/>
          </p:nvPr>
        </p:nvSpPr>
        <p:spPr/>
        <p:txBody>
          <a:bodyPr/>
          <a:lstStyle/>
          <a:p>
            <a:r>
              <a:rPr lang="es-ES" b="1" dirty="0"/>
              <a:t>Total</a:t>
            </a:r>
            <a:r>
              <a:rPr lang="es-ES" dirty="0"/>
              <a:t>: Todos los elementos tienen que pertenecer a alguna entidad hija.</a:t>
            </a:r>
          </a:p>
          <a:p>
            <a:endParaRPr lang="es-E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0007" y="2636912"/>
            <a:ext cx="5184576" cy="3348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5165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Jerarquía</a:t>
            </a:r>
            <a:endParaRPr lang="es-ES" dirty="0"/>
          </a:p>
        </p:txBody>
      </p:sp>
      <p:sp>
        <p:nvSpPr>
          <p:cNvPr id="3" name="2 Marcador de contenido"/>
          <p:cNvSpPr>
            <a:spLocks noGrp="1"/>
          </p:cNvSpPr>
          <p:nvPr>
            <p:ph idx="1"/>
          </p:nvPr>
        </p:nvSpPr>
        <p:spPr/>
        <p:txBody>
          <a:bodyPr/>
          <a:lstStyle/>
          <a:p>
            <a:r>
              <a:rPr lang="es-ES" b="1" dirty="0"/>
              <a:t>Parcial</a:t>
            </a:r>
            <a:r>
              <a:rPr lang="es-ES" dirty="0"/>
              <a:t>: Puede haber elementos que no pertenezcan a alguna entidad hija.</a:t>
            </a:r>
          </a:p>
          <a:p>
            <a:endParaRPr lang="es-E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468" y="2490787"/>
            <a:ext cx="5792804" cy="3741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4573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dad">
  <a:themeElements>
    <a:clrScheme name="Claridad">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dad">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329</TotalTime>
  <Words>205</Words>
  <Application>Microsoft Office PowerPoint</Application>
  <PresentationFormat>Presentación en pantalla (4:3)</PresentationFormat>
  <Paragraphs>32</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Claridad</vt:lpstr>
      <vt:lpstr>MODELO e/r</vt:lpstr>
      <vt:lpstr>Relaciones de dependencia</vt:lpstr>
      <vt:lpstr>Dependencia en existencia</vt:lpstr>
      <vt:lpstr>Dependencia en identificación</vt:lpstr>
      <vt:lpstr>Herencia</vt:lpstr>
      <vt:lpstr>Jerarquía:  generalización y especialización</vt:lpstr>
      <vt:lpstr>Ejemplo:</vt:lpstr>
      <vt:lpstr>Jerarquía </vt:lpstr>
      <vt:lpstr>Jerarquía</vt:lpstr>
      <vt:lpstr>Jerarquía</vt:lpstr>
      <vt:lpstr>Jerarquía</vt:lpstr>
      <vt:lpstr>Distintas combinaciones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e/r</dc:title>
  <dc:creator>alicia</dc:creator>
  <cp:lastModifiedBy>alicia</cp:lastModifiedBy>
  <cp:revision>6</cp:revision>
  <dcterms:created xsi:type="dcterms:W3CDTF">2018-10-09T10:49:28Z</dcterms:created>
  <dcterms:modified xsi:type="dcterms:W3CDTF">2018-10-09T16:18:39Z</dcterms:modified>
</cp:coreProperties>
</file>