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8" r:id="rId20"/>
    <p:sldId id="279" r:id="rId21"/>
    <p:sldId id="275" r:id="rId22"/>
    <p:sldId id="276" r:id="rId2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86D7-A4D7-4A10-9BCE-D4F36FBED04A}" type="datetimeFigureOut">
              <a:rPr lang="es-ES" smtClean="0"/>
              <a:t>11/10/2018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7179-71FF-4E8F-AE62-6E4D9B648827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86D7-A4D7-4A10-9BCE-D4F36FBED04A}" type="datetimeFigureOut">
              <a:rPr lang="es-ES" smtClean="0"/>
              <a:t>11/10/2018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7179-71FF-4E8F-AE62-6E4D9B64882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86D7-A4D7-4A10-9BCE-D4F36FBED04A}" type="datetimeFigureOut">
              <a:rPr lang="es-ES" smtClean="0"/>
              <a:t>11/10/2018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7179-71FF-4E8F-AE62-6E4D9B64882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86D7-A4D7-4A10-9BCE-D4F36FBED04A}" type="datetimeFigureOut">
              <a:rPr lang="es-ES" smtClean="0"/>
              <a:t>11/10/2018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7179-71FF-4E8F-AE62-6E4D9B64882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86D7-A4D7-4A10-9BCE-D4F36FBED04A}" type="datetimeFigureOut">
              <a:rPr lang="es-ES" smtClean="0"/>
              <a:t>11/10/2018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7179-71FF-4E8F-AE62-6E4D9B648827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86D7-A4D7-4A10-9BCE-D4F36FBED04A}" type="datetimeFigureOut">
              <a:rPr lang="es-ES" smtClean="0"/>
              <a:t>11/10/2018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7179-71FF-4E8F-AE62-6E4D9B64882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86D7-A4D7-4A10-9BCE-D4F36FBED04A}" type="datetimeFigureOut">
              <a:rPr lang="es-ES" smtClean="0"/>
              <a:t>11/10/2018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7179-71FF-4E8F-AE62-6E4D9B648827}" type="slidenum">
              <a:rPr lang="es-ES" smtClean="0"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86D7-A4D7-4A10-9BCE-D4F36FBED04A}" type="datetimeFigureOut">
              <a:rPr lang="es-ES" smtClean="0"/>
              <a:t>11/10/2018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7179-71FF-4E8F-AE62-6E4D9B64882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86D7-A4D7-4A10-9BCE-D4F36FBED04A}" type="datetimeFigureOut">
              <a:rPr lang="es-ES" smtClean="0"/>
              <a:t>11/10/2018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7179-71FF-4E8F-AE62-6E4D9B64882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86D7-A4D7-4A10-9BCE-D4F36FBED04A}" type="datetimeFigureOut">
              <a:rPr lang="es-ES" smtClean="0"/>
              <a:t>11/10/2018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7179-71FF-4E8F-AE62-6E4D9B648827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86D7-A4D7-4A10-9BCE-D4F36FBED04A}" type="datetimeFigureOut">
              <a:rPr lang="es-ES" smtClean="0"/>
              <a:t>11/10/2018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7179-71FF-4E8F-AE62-6E4D9B64882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83E86D7-A4D7-4A10-9BCE-D4F36FBED04A}" type="datetimeFigureOut">
              <a:rPr lang="es-ES" smtClean="0"/>
              <a:t>11/10/2018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3947179-71FF-4E8F-AE62-6E4D9B648827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El modelo relacional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0519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Entidades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Cada </a:t>
            </a:r>
            <a:r>
              <a:rPr lang="es-ES" dirty="0"/>
              <a:t>entidad se transforma en </a:t>
            </a:r>
            <a:r>
              <a:rPr lang="es-ES" b="1" dirty="0"/>
              <a:t>una tabla</a:t>
            </a:r>
            <a:r>
              <a:rPr lang="es-ES" dirty="0"/>
              <a:t>. 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El </a:t>
            </a:r>
            <a:r>
              <a:rPr lang="es-ES" dirty="0"/>
              <a:t>identificador (o identificadores) de la entidad pasa a ser la clave principal de la relación y aparece subrayada o con la indicación: </a:t>
            </a:r>
            <a:r>
              <a:rPr lang="es-ES" b="1" dirty="0"/>
              <a:t>PK (</a:t>
            </a:r>
            <a:r>
              <a:rPr lang="es-ES" b="1" dirty="0" err="1"/>
              <a:t>Primary</a:t>
            </a:r>
            <a:r>
              <a:rPr lang="es-ES" b="1" dirty="0"/>
              <a:t> Key)</a:t>
            </a:r>
            <a:r>
              <a:rPr lang="es-ES" dirty="0"/>
              <a:t>. 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1"/>
          <a:stretch/>
        </p:blipFill>
        <p:spPr bwMode="auto">
          <a:xfrm>
            <a:off x="1191072" y="4017521"/>
            <a:ext cx="6343650" cy="225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6537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Relaciones N:M</a:t>
            </a:r>
            <a:endParaRPr lang="es-E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01007"/>
            <a:ext cx="5976664" cy="302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539552" y="1556792"/>
            <a:ext cx="7632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La </a:t>
            </a:r>
            <a:r>
              <a:rPr lang="es-ES" b="1" dirty="0"/>
              <a:t>relación</a:t>
            </a:r>
            <a:r>
              <a:rPr lang="es-ES" dirty="0"/>
              <a:t> se transforma en </a:t>
            </a:r>
            <a:r>
              <a:rPr lang="es-ES" b="1" dirty="0"/>
              <a:t>una tabla </a:t>
            </a:r>
            <a:r>
              <a:rPr lang="es-ES" dirty="0"/>
              <a:t>cuyos atributos son: los atributos de la relación y las claves de las entidades relacionadas (que pasarán a ser claves externas). La clave de la tabla la forman todas las claves externas</a:t>
            </a:r>
            <a:r>
              <a:rPr lang="es-ES" dirty="0" smtClean="0"/>
              <a:t>.</a:t>
            </a:r>
            <a:r>
              <a:rPr lang="es-ES" dirty="0"/>
              <a:t> </a:t>
            </a:r>
            <a:endParaRPr lang="es-ES" dirty="0" smtClean="0"/>
          </a:p>
          <a:p>
            <a:r>
              <a:rPr lang="es-ES" dirty="0" smtClean="0"/>
              <a:t>No </a:t>
            </a:r>
            <a:r>
              <a:rPr lang="es-ES" dirty="0"/>
              <a:t>se trata de 2 claves primarias, sino de una clave primaria compuesta por 2 campos. Si hay atributos propios, pasan a la tabla de la relación.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5578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Relaciones 1:N- participación (1,1)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</a:t>
            </a:r>
            <a:r>
              <a:rPr lang="es-ES" dirty="0"/>
              <a:t>entidad del lado «N» recibe como clave ajena la clave de la entidad del lado «1». Los atributos propios de la relación pasan a la tabla donde se ha incorporado la clave ajena.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84984"/>
            <a:ext cx="6917953" cy="346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1926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Relaciones 1:N- participación </a:t>
            </a:r>
            <a:r>
              <a:rPr lang="es-ES" dirty="0" smtClean="0"/>
              <a:t>(0,1</a:t>
            </a:r>
            <a:r>
              <a:rPr lang="es-ES" dirty="0"/>
              <a:t>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Se suele proceder como en la situación anterior, pero en algunas situaciones se opera de la siguiente manera:</a:t>
            </a:r>
          </a:p>
          <a:p>
            <a:pPr marL="0" indent="0">
              <a:buNone/>
            </a:pPr>
            <a:r>
              <a:rPr lang="es-ES" dirty="0"/>
              <a:t>La clave principal de la relación será sólo la clave de la entidad del lado «N».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33973" r="-1737"/>
          <a:stretch/>
        </p:blipFill>
        <p:spPr bwMode="auto">
          <a:xfrm>
            <a:off x="1187624" y="2420888"/>
            <a:ext cx="6664432" cy="400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4646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Relaciones 1:1- participación (1,1)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Generar una única tabla con todos los atributos de ambas entidades colocando como clave principal </a:t>
            </a:r>
            <a:r>
              <a:rPr lang="es-ES" b="1" dirty="0"/>
              <a:t>cualquiera</a:t>
            </a:r>
            <a:r>
              <a:rPr lang="es-ES" dirty="0"/>
              <a:t> de las claves de las dos entidades. La otra clave será marcada como clave alternativa</a:t>
            </a:r>
            <a:r>
              <a:rPr lang="es-ES" dirty="0" smtClean="0"/>
              <a:t>..</a:t>
            </a:r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113" y="3429000"/>
            <a:ext cx="7175565" cy="2776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785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Relaciones 1:1- participación (0,1)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539552" y="1484784"/>
            <a:ext cx="8093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 conviene generar una única tabla ya que habría numerosos valores nulos en la tabla (debido a que hay ejemplares que no se relacionan en las dos tablas). La solución sería generar </a:t>
            </a:r>
            <a:r>
              <a:rPr lang="es-ES" b="1" dirty="0"/>
              <a:t>dos tablas</a:t>
            </a:r>
            <a:r>
              <a:rPr lang="es-ES" dirty="0"/>
              <a:t>, una para cada entidad. En la tabla con </a:t>
            </a:r>
            <a:r>
              <a:rPr lang="es-ES" dirty="0" smtClean="0"/>
              <a:t>participación 0</a:t>
            </a:r>
            <a:r>
              <a:rPr lang="es-ES" dirty="0"/>
              <a:t>, se coloca como clave secundaria, la clave principal de la otra (dicha clave sería clave alternativa de esa tabla):</a:t>
            </a:r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529" y="3140968"/>
            <a:ext cx="7183165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4720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Relaciones 1:1- participación (0,1</a:t>
            </a:r>
            <a:r>
              <a:rPr lang="es-ES" dirty="0" smtClean="0"/>
              <a:t>) ambas</a:t>
            </a:r>
            <a:endParaRPr lang="es-E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05" r="41371" b="33854"/>
          <a:stretch/>
        </p:blipFill>
        <p:spPr bwMode="auto">
          <a:xfrm>
            <a:off x="755576" y="2780928"/>
            <a:ext cx="7139136" cy="3180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971600" y="1628800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Si </a:t>
            </a:r>
            <a:r>
              <a:rPr lang="es-ES" dirty="0"/>
              <a:t>las dos entidades participan con participación (0,1), entonces se crea una nueva tabla para la relación.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0868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Relaciones recursivas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relaciones recursivas se tratan de la misma forma que las otras, sólo que un mismo atributo puede figurar dos veces en una tabla como resultado de la </a:t>
            </a:r>
            <a:r>
              <a:rPr lang="es-ES" dirty="0" smtClean="0"/>
              <a:t>transformación.</a:t>
            </a:r>
            <a:endParaRPr lang="es-E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9" t="32381" r="20879" b="32161"/>
          <a:stretch/>
        </p:blipFill>
        <p:spPr bwMode="auto">
          <a:xfrm>
            <a:off x="683568" y="3573016"/>
            <a:ext cx="7445830" cy="2431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9657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Relaciones N-arias</a:t>
            </a:r>
            <a:endParaRPr lang="es-E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70" t="15081" r="14303" b="4856"/>
          <a:stretch/>
        </p:blipFill>
        <p:spPr bwMode="auto">
          <a:xfrm>
            <a:off x="1475656" y="2492897"/>
            <a:ext cx="4248472" cy="3863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703756" y="1588150"/>
            <a:ext cx="626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 genera una tabla por entidad y otra tabla por la relación.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8980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Generalizaciones y especializaciones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Opciones:</a:t>
            </a:r>
          </a:p>
          <a:p>
            <a:endParaRPr lang="es-ES" sz="2800" dirty="0"/>
          </a:p>
          <a:p>
            <a:pPr lvl="1"/>
            <a:r>
              <a:rPr lang="es-ES" sz="2800" dirty="0" smtClean="0"/>
              <a:t>1. Eliminación del </a:t>
            </a:r>
            <a:r>
              <a:rPr lang="es-ES" sz="2800" dirty="0" err="1" smtClean="0"/>
              <a:t>supertipo</a:t>
            </a:r>
            <a:r>
              <a:rPr lang="es-ES" sz="2800" dirty="0"/>
              <a:t> </a:t>
            </a:r>
            <a:r>
              <a:rPr lang="es-ES" sz="2800" dirty="0" smtClean="0"/>
              <a:t>de entidad.</a:t>
            </a:r>
          </a:p>
          <a:p>
            <a:pPr lvl="1"/>
            <a:r>
              <a:rPr lang="es-ES" sz="2800" dirty="0" smtClean="0"/>
              <a:t>2. Eliminación del subtipo de entidad.</a:t>
            </a:r>
          </a:p>
          <a:p>
            <a:pPr lvl="1"/>
            <a:r>
              <a:rPr lang="es-ES" sz="2800" dirty="0" smtClean="0"/>
              <a:t>3. Creación de tablas para el </a:t>
            </a:r>
            <a:r>
              <a:rPr lang="es-ES" sz="2800" dirty="0" err="1" smtClean="0"/>
              <a:t>supertipo</a:t>
            </a:r>
            <a:r>
              <a:rPr lang="es-ES" sz="2800" dirty="0" smtClean="0"/>
              <a:t> y subtipos.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16968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Características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sz="2600" dirty="0" smtClean="0"/>
              <a:t>Tiene como objetivo desvincular las estructuras de datos físicas del diseño lógico.</a:t>
            </a:r>
          </a:p>
          <a:p>
            <a:endParaRPr lang="es-ES" sz="2600" dirty="0" smtClean="0"/>
          </a:p>
          <a:p>
            <a:r>
              <a:rPr lang="es-ES" sz="2600" dirty="0" smtClean="0"/>
              <a:t>Cualquier SGBD relacional puede implementar el diseño.</a:t>
            </a:r>
          </a:p>
          <a:p>
            <a:endParaRPr lang="es-ES" sz="2600" dirty="0" smtClean="0"/>
          </a:p>
          <a:p>
            <a:r>
              <a:rPr lang="es-ES" sz="2600" dirty="0" smtClean="0"/>
              <a:t>La </a:t>
            </a:r>
            <a:r>
              <a:rPr lang="es-ES" sz="2600" b="1" dirty="0" smtClean="0"/>
              <a:t>relación</a:t>
            </a:r>
            <a:r>
              <a:rPr lang="es-ES" sz="2600" dirty="0" smtClean="0"/>
              <a:t> es el elemento fundamental del diseño: 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sz="2600" dirty="0" smtClean="0"/>
              <a:t>La base de datos aparece como una colección de relaciones.</a:t>
            </a:r>
          </a:p>
          <a:p>
            <a:pPr marL="0" indent="0">
              <a:buNone/>
            </a:pPr>
            <a:endParaRPr lang="es-ES" sz="2600" dirty="0" smtClean="0"/>
          </a:p>
          <a:p>
            <a:r>
              <a:rPr lang="es-ES" sz="2600" dirty="0"/>
              <a:t>Se basan en el </a:t>
            </a:r>
            <a:r>
              <a:rPr lang="es-ES" sz="2600" b="1" dirty="0"/>
              <a:t>álgebra relacional </a:t>
            </a:r>
            <a:r>
              <a:rPr lang="es-ES" sz="2600" dirty="0"/>
              <a:t>que es un modelo matemático con sólidos </a:t>
            </a:r>
            <a:r>
              <a:rPr lang="es-ES" sz="2600" dirty="0" smtClean="0"/>
              <a:t>fundamentos.</a:t>
            </a:r>
            <a:endParaRPr lang="es-ES" sz="2600" dirty="0"/>
          </a:p>
        </p:txBody>
      </p:sp>
    </p:spTree>
    <p:extLst>
      <p:ext uri="{BB962C8B-B14F-4D97-AF65-F5344CB8AC3E}">
        <p14:creationId xmlns:p14="http://schemas.microsoft.com/office/powerpoint/2010/main" val="4171374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Generalizaciones y especializaciones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b="1" dirty="0" smtClean="0"/>
              <a:t>Opción 1</a:t>
            </a:r>
            <a:r>
              <a:rPr lang="es-ES" dirty="0" smtClean="0"/>
              <a:t>: Eliminación del </a:t>
            </a:r>
            <a:r>
              <a:rPr lang="es-ES" dirty="0" err="1" smtClean="0"/>
              <a:t>supertipo</a:t>
            </a:r>
            <a:r>
              <a:rPr lang="es-ES" dirty="0" smtClean="0"/>
              <a:t>. Se incorporan todos los atributos de la clase padre.</a:t>
            </a:r>
          </a:p>
          <a:p>
            <a:r>
              <a:rPr lang="es-ES" dirty="0" smtClean="0"/>
              <a:t>El inconveniente es que aumenta el número de tablas.</a:t>
            </a:r>
            <a:endParaRPr lang="es-E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25" t="18949" r="26014" b="34052"/>
          <a:stretch/>
        </p:blipFill>
        <p:spPr bwMode="auto">
          <a:xfrm>
            <a:off x="4644008" y="1628801"/>
            <a:ext cx="4038600" cy="27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4572000" y="4653136"/>
            <a:ext cx="4020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b="1" dirty="0" smtClean="0"/>
              <a:t>Profesores</a:t>
            </a:r>
            <a:r>
              <a:rPr lang="es-ES" sz="1000" dirty="0" smtClean="0"/>
              <a:t>: (</a:t>
            </a:r>
            <a:r>
              <a:rPr lang="es-ES" sz="1000" u="sng" dirty="0" smtClean="0"/>
              <a:t>Código</a:t>
            </a:r>
            <a:r>
              <a:rPr lang="es-ES" sz="1000" dirty="0" smtClean="0"/>
              <a:t>, nombre, dirección teléfono)</a:t>
            </a:r>
          </a:p>
          <a:p>
            <a:r>
              <a:rPr lang="es-ES" sz="1000" b="1" dirty="0" smtClean="0"/>
              <a:t>Imparte</a:t>
            </a:r>
            <a:r>
              <a:rPr lang="es-ES" sz="1000" dirty="0" smtClean="0"/>
              <a:t>: (</a:t>
            </a:r>
            <a:r>
              <a:rPr lang="es-ES" sz="1000" u="sng" dirty="0" smtClean="0"/>
              <a:t>códigos</a:t>
            </a:r>
            <a:r>
              <a:rPr lang="es-ES" sz="1000" dirty="0" smtClean="0"/>
              <a:t>, asignatura)</a:t>
            </a:r>
          </a:p>
          <a:p>
            <a:r>
              <a:rPr lang="es-ES" sz="1000" b="1" dirty="0" smtClean="0"/>
              <a:t>Privado</a:t>
            </a:r>
            <a:r>
              <a:rPr lang="es-ES" sz="1000" dirty="0" smtClean="0"/>
              <a:t>: (</a:t>
            </a:r>
            <a:r>
              <a:rPr lang="es-ES" sz="1000" u="sng" dirty="0" smtClean="0"/>
              <a:t>código</a:t>
            </a:r>
            <a:r>
              <a:rPr lang="es-ES" sz="1000" dirty="0" smtClean="0"/>
              <a:t>, nombre, dirección, número alumnos, cuota)</a:t>
            </a:r>
          </a:p>
          <a:p>
            <a:r>
              <a:rPr lang="es-ES" sz="1000" b="1" dirty="0" smtClean="0"/>
              <a:t>Público</a:t>
            </a:r>
            <a:r>
              <a:rPr lang="es-ES" sz="1000" dirty="0" smtClean="0"/>
              <a:t>: (</a:t>
            </a:r>
            <a:r>
              <a:rPr lang="es-ES" sz="1000" u="sng" dirty="0" smtClean="0"/>
              <a:t>código</a:t>
            </a:r>
            <a:r>
              <a:rPr lang="es-ES" sz="1000" dirty="0" smtClean="0"/>
              <a:t>, nombre, dirección, número alumnos, presupuesto)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959415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Generalizaciones y especializaciones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b="1" dirty="0" smtClean="0"/>
              <a:t>Opción 2:</a:t>
            </a:r>
            <a:r>
              <a:rPr lang="es-ES" dirty="0" smtClean="0"/>
              <a:t> Integrar </a:t>
            </a:r>
            <a:r>
              <a:rPr lang="es-ES" dirty="0"/>
              <a:t>todas las entidades en una única eliminando a los subtipos. 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Esta </a:t>
            </a:r>
            <a:r>
              <a:rPr lang="es-ES" dirty="0"/>
              <a:t>nueva entidad contendrá todos los atributos del </a:t>
            </a:r>
            <a:r>
              <a:rPr lang="es-ES" dirty="0" err="1"/>
              <a:t>supertipo</a:t>
            </a:r>
            <a:r>
              <a:rPr lang="es-ES" dirty="0"/>
              <a:t>, todos lo de los subtipos, y los atributos discriminativos para distinguir a que </a:t>
            </a:r>
            <a:r>
              <a:rPr lang="es-ES" dirty="0" err="1"/>
              <a:t>subentidad</a:t>
            </a:r>
            <a:r>
              <a:rPr lang="es-ES" dirty="0"/>
              <a:t> pertenece cada atributo. 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La </a:t>
            </a:r>
            <a:r>
              <a:rPr lang="es-ES" dirty="0"/>
              <a:t>gran </a:t>
            </a:r>
            <a:r>
              <a:rPr lang="es-ES" b="1" dirty="0"/>
              <a:t>ventaja</a:t>
            </a:r>
            <a:r>
              <a:rPr lang="es-ES" dirty="0"/>
              <a:t> es la simplicidad, pues todo se reduce a una entidad. 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El </a:t>
            </a:r>
            <a:r>
              <a:rPr lang="es-ES" dirty="0"/>
              <a:t>gran </a:t>
            </a:r>
            <a:r>
              <a:rPr lang="es-ES" b="1" dirty="0"/>
              <a:t>inconveniente</a:t>
            </a:r>
            <a:r>
              <a:rPr lang="es-ES" dirty="0"/>
              <a:t> es que se genera demasiados valores nulos en los atributos opcionales propios de cada entidad.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25" t="18949" r="26014" b="14559"/>
          <a:stretch/>
        </p:blipFill>
        <p:spPr bwMode="auto">
          <a:xfrm>
            <a:off x="5023999" y="2348881"/>
            <a:ext cx="3552651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1281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Generalizaciones y especializaciones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b="1" dirty="0" smtClean="0"/>
              <a:t>Opción 3</a:t>
            </a:r>
            <a:r>
              <a:rPr lang="es-ES" dirty="0" smtClean="0"/>
              <a:t>: podemos crear una tabla para el </a:t>
            </a:r>
            <a:r>
              <a:rPr lang="es-ES" dirty="0" err="1" smtClean="0"/>
              <a:t>supertipo</a:t>
            </a:r>
            <a:r>
              <a:rPr lang="es-ES" dirty="0" smtClean="0"/>
              <a:t> y otras tantas para cada subtipo, incorporando el campo clave del </a:t>
            </a:r>
            <a:r>
              <a:rPr lang="es-ES" dirty="0" err="1" smtClean="0"/>
              <a:t>supertipo</a:t>
            </a:r>
            <a:r>
              <a:rPr lang="es-ES" dirty="0" smtClean="0"/>
              <a:t> a las tablas del los </a:t>
            </a:r>
            <a:r>
              <a:rPr lang="es-ES" dirty="0" err="1" smtClean="0"/>
              <a:t>supertipos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25" t="18949" r="26014" b="34052"/>
          <a:stretch/>
        </p:blipFill>
        <p:spPr bwMode="auto">
          <a:xfrm>
            <a:off x="4500458" y="1916832"/>
            <a:ext cx="4038600" cy="2719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4499992" y="5007079"/>
            <a:ext cx="320632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b="1" dirty="0" smtClean="0"/>
              <a:t>Profesores</a:t>
            </a:r>
            <a:r>
              <a:rPr lang="es-ES" sz="1000" dirty="0" smtClean="0"/>
              <a:t>: (</a:t>
            </a:r>
            <a:r>
              <a:rPr lang="es-ES" sz="1000" u="sng" dirty="0" smtClean="0"/>
              <a:t>Código</a:t>
            </a:r>
            <a:r>
              <a:rPr lang="es-ES" sz="1000" dirty="0" smtClean="0"/>
              <a:t>, nombre, dirección teléfono)</a:t>
            </a:r>
          </a:p>
          <a:p>
            <a:r>
              <a:rPr lang="es-ES" sz="1000" b="1" dirty="0" smtClean="0"/>
              <a:t>Imparte</a:t>
            </a:r>
            <a:r>
              <a:rPr lang="es-ES" sz="1000" dirty="0" smtClean="0"/>
              <a:t>: (</a:t>
            </a:r>
            <a:r>
              <a:rPr lang="es-ES" sz="1000" u="sng" dirty="0" smtClean="0"/>
              <a:t>códigos</a:t>
            </a:r>
            <a:r>
              <a:rPr lang="es-ES" sz="1000" dirty="0" smtClean="0"/>
              <a:t>, asignatura)</a:t>
            </a:r>
          </a:p>
          <a:p>
            <a:r>
              <a:rPr lang="es-ES" sz="1000" b="1" dirty="0" smtClean="0"/>
              <a:t>Centro</a:t>
            </a:r>
            <a:r>
              <a:rPr lang="es-ES" sz="1000" dirty="0" smtClean="0"/>
              <a:t>: (</a:t>
            </a:r>
            <a:r>
              <a:rPr lang="es-ES" sz="1000" u="sng" dirty="0" smtClean="0"/>
              <a:t>código</a:t>
            </a:r>
            <a:r>
              <a:rPr lang="es-ES" sz="1000" dirty="0" smtClean="0"/>
              <a:t>, nombre, dirección, número alumnos)</a:t>
            </a:r>
          </a:p>
          <a:p>
            <a:r>
              <a:rPr lang="es-ES" sz="1000" b="1" dirty="0" smtClean="0"/>
              <a:t>Privado</a:t>
            </a:r>
            <a:r>
              <a:rPr lang="es-ES" sz="1000" dirty="0" smtClean="0"/>
              <a:t>: (</a:t>
            </a:r>
            <a:r>
              <a:rPr lang="es-ES" sz="1000" u="sng" dirty="0" smtClean="0"/>
              <a:t>código</a:t>
            </a:r>
            <a:r>
              <a:rPr lang="es-ES" sz="1000" dirty="0" smtClean="0"/>
              <a:t>, cuota)</a:t>
            </a:r>
          </a:p>
          <a:p>
            <a:r>
              <a:rPr lang="es-ES" sz="1000" b="1" dirty="0" smtClean="0"/>
              <a:t>Público</a:t>
            </a:r>
            <a:r>
              <a:rPr lang="es-ES" sz="1000" dirty="0" smtClean="0"/>
              <a:t>: (</a:t>
            </a:r>
            <a:r>
              <a:rPr lang="es-ES" sz="1000" u="sng" dirty="0" smtClean="0"/>
              <a:t>código</a:t>
            </a:r>
            <a:r>
              <a:rPr lang="es-ES" sz="1000" dirty="0" smtClean="0"/>
              <a:t>,, presupuesto)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135611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Relaciones</a:t>
            </a:r>
            <a:endParaRPr lang="es-E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8" t="42610" r="34633" b="37217"/>
          <a:stretch/>
        </p:blipFill>
        <p:spPr bwMode="auto">
          <a:xfrm>
            <a:off x="611560" y="1844824"/>
            <a:ext cx="5472608" cy="108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043608" y="3717032"/>
            <a:ext cx="71540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Una relación es un conjunto de atributos, cada uno de los cuales </a:t>
            </a:r>
          </a:p>
          <a:p>
            <a:r>
              <a:rPr lang="es-ES" dirty="0"/>
              <a:t>p</a:t>
            </a:r>
            <a:r>
              <a:rPr lang="es-ES" dirty="0" smtClean="0"/>
              <a:t>ertenece a un dominio, y que posee un nombre que identifica la</a:t>
            </a:r>
          </a:p>
          <a:p>
            <a:r>
              <a:rPr lang="es-ES" dirty="0"/>
              <a:t>r</a:t>
            </a:r>
            <a:r>
              <a:rPr lang="es-ES" dirty="0" smtClean="0"/>
              <a:t>elación. </a:t>
            </a:r>
          </a:p>
          <a:p>
            <a:endParaRPr lang="es-ES" dirty="0"/>
          </a:p>
          <a:p>
            <a:r>
              <a:rPr lang="es-ES" dirty="0" smtClean="0"/>
              <a:t>Se trata de una </a:t>
            </a:r>
            <a:r>
              <a:rPr lang="es-ES" dirty="0"/>
              <a:t>tabla bidimensional constituida por </a:t>
            </a:r>
            <a:r>
              <a:rPr lang="es-ES" b="1" dirty="0"/>
              <a:t>filas</a:t>
            </a:r>
            <a:r>
              <a:rPr lang="es-ES" dirty="0"/>
              <a:t> </a:t>
            </a:r>
            <a:endParaRPr lang="es-ES" dirty="0" smtClean="0"/>
          </a:p>
          <a:p>
            <a:r>
              <a:rPr lang="es-ES" dirty="0" smtClean="0"/>
              <a:t>(</a:t>
            </a:r>
            <a:r>
              <a:rPr lang="es-ES" dirty="0"/>
              <a:t>registros o </a:t>
            </a:r>
            <a:r>
              <a:rPr lang="es-ES" dirty="0" err="1"/>
              <a:t>tuplas</a:t>
            </a:r>
            <a:r>
              <a:rPr lang="es-ES" dirty="0"/>
              <a:t>) y </a:t>
            </a:r>
            <a:r>
              <a:rPr lang="es-ES" b="1" dirty="0"/>
              <a:t>columnas</a:t>
            </a:r>
            <a:r>
              <a:rPr lang="es-ES" dirty="0"/>
              <a:t> (atributos o campos</a:t>
            </a:r>
            <a:r>
              <a:rPr lang="es-ES" dirty="0" smtClean="0"/>
              <a:t>).</a:t>
            </a:r>
            <a:endParaRPr lang="es-E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9" t="51575" r="77115" b="28500"/>
          <a:stretch/>
        </p:blipFill>
        <p:spPr bwMode="auto">
          <a:xfrm>
            <a:off x="6372200" y="1844824"/>
            <a:ext cx="1557495" cy="1366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2218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Propiedades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Cada relación tiene un nombre y éste es distinto del nombre de todas las demás relaciones de la misma BD.</a:t>
            </a:r>
          </a:p>
          <a:p>
            <a:r>
              <a:rPr lang="es-ES" dirty="0"/>
              <a:t>No hay dos atributos que se llamen igual en la misma relación.</a:t>
            </a:r>
          </a:p>
          <a:p>
            <a:r>
              <a:rPr lang="es-ES" dirty="0"/>
              <a:t>El orden de los atributos no importa: los atributos no están ordenados.</a:t>
            </a:r>
          </a:p>
          <a:p>
            <a:r>
              <a:rPr lang="es-ES" dirty="0"/>
              <a:t>Cada </a:t>
            </a:r>
            <a:r>
              <a:rPr lang="es-ES" dirty="0" err="1"/>
              <a:t>tupla</a:t>
            </a:r>
            <a:r>
              <a:rPr lang="es-ES" dirty="0"/>
              <a:t> es distinta de las demás: no hay </a:t>
            </a:r>
            <a:r>
              <a:rPr lang="es-ES" dirty="0" err="1"/>
              <a:t>tuplas</a:t>
            </a:r>
            <a:r>
              <a:rPr lang="es-ES" dirty="0"/>
              <a:t> duplicadas. (Como mínimo se diferenciarán en la clave principal)</a:t>
            </a:r>
          </a:p>
          <a:p>
            <a:r>
              <a:rPr lang="es-ES" dirty="0"/>
              <a:t>El orden de las </a:t>
            </a:r>
            <a:r>
              <a:rPr lang="es-ES" dirty="0" err="1"/>
              <a:t>tuplas</a:t>
            </a:r>
            <a:r>
              <a:rPr lang="es-ES" dirty="0"/>
              <a:t> no importa: las </a:t>
            </a:r>
            <a:r>
              <a:rPr lang="es-ES" dirty="0" err="1"/>
              <a:t>tuplas</a:t>
            </a:r>
            <a:r>
              <a:rPr lang="es-ES" dirty="0"/>
              <a:t> no están ordenadas.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992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Clave: definición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sz="2600" dirty="0" smtClean="0"/>
              <a:t>Una clave es un conjunto de atributos que identifican de forma única una ocurrencia de entidad.</a:t>
            </a:r>
          </a:p>
          <a:p>
            <a:endParaRPr lang="es-ES" sz="2600" dirty="0" smtClean="0"/>
          </a:p>
          <a:p>
            <a:endParaRPr lang="es-ES" sz="2600" dirty="0" smtClean="0"/>
          </a:p>
          <a:p>
            <a:r>
              <a:rPr lang="es-ES" sz="2600" dirty="0" smtClean="0"/>
              <a:t>Pueden ser </a:t>
            </a:r>
            <a:r>
              <a:rPr lang="es-ES" sz="2600" b="1" dirty="0" smtClean="0"/>
              <a:t>simples</a:t>
            </a:r>
            <a:r>
              <a:rPr lang="es-ES" sz="2600" dirty="0" smtClean="0"/>
              <a:t> (un solo atributo) o </a:t>
            </a:r>
            <a:r>
              <a:rPr lang="es-ES" sz="2600" b="1" dirty="0" smtClean="0"/>
              <a:t>compuestas</a:t>
            </a:r>
            <a:r>
              <a:rPr lang="es-ES" sz="2600" dirty="0" smtClean="0"/>
              <a:t> (varios atributos).</a:t>
            </a:r>
          </a:p>
          <a:p>
            <a:endParaRPr lang="es-ES" sz="2600" dirty="0"/>
          </a:p>
          <a:p>
            <a:pPr marL="0" indent="0">
              <a:buNone/>
            </a:pPr>
            <a:endParaRPr lang="es-ES" sz="2600" dirty="0" smtClean="0"/>
          </a:p>
          <a:p>
            <a:endParaRPr lang="es-ES" sz="2600" dirty="0"/>
          </a:p>
        </p:txBody>
      </p:sp>
    </p:spTree>
    <p:extLst>
      <p:ext uri="{BB962C8B-B14F-4D97-AF65-F5344CB8AC3E}">
        <p14:creationId xmlns:p14="http://schemas.microsoft.com/office/powerpoint/2010/main" val="2736148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Clave: tipos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2600" b="1" dirty="0" err="1" smtClean="0"/>
              <a:t>Superclave</a:t>
            </a:r>
            <a:r>
              <a:rPr lang="es-ES" sz="2600" dirty="0" smtClean="0"/>
              <a:t>: se </a:t>
            </a:r>
            <a:r>
              <a:rPr lang="es-ES" sz="2600" dirty="0"/>
              <a:t>denomina </a:t>
            </a:r>
            <a:r>
              <a:rPr lang="es-ES" sz="2600" b="1" dirty="0" err="1"/>
              <a:t>superclave</a:t>
            </a:r>
            <a:r>
              <a:rPr lang="es-ES" sz="2600" dirty="0"/>
              <a:t> a un atributo o conjunto de atributos que identifican de modo único las </a:t>
            </a:r>
            <a:r>
              <a:rPr lang="es-ES" sz="2600" dirty="0" err="1"/>
              <a:t>tuplas</a:t>
            </a:r>
            <a:r>
              <a:rPr lang="es-ES" sz="2600" dirty="0"/>
              <a:t> de una relación</a:t>
            </a:r>
            <a:r>
              <a:rPr lang="es-ES" sz="2600" dirty="0" smtClean="0"/>
              <a:t>.</a:t>
            </a:r>
          </a:p>
          <a:p>
            <a:endParaRPr lang="es-ES" sz="2600" dirty="0" smtClean="0"/>
          </a:p>
          <a:p>
            <a:r>
              <a:rPr lang="es-ES" sz="2600" b="1" dirty="0" smtClean="0"/>
              <a:t>Clave candidata</a:t>
            </a:r>
            <a:r>
              <a:rPr lang="es-ES" sz="2600" dirty="0" smtClean="0"/>
              <a:t>: es la mínima </a:t>
            </a:r>
            <a:r>
              <a:rPr lang="es-ES" sz="2600" dirty="0" err="1" smtClean="0"/>
              <a:t>superclave</a:t>
            </a:r>
            <a:r>
              <a:rPr lang="es-ES" sz="2600" dirty="0" smtClean="0"/>
              <a:t>.</a:t>
            </a:r>
          </a:p>
          <a:p>
            <a:endParaRPr lang="es-ES" sz="2600" b="1" dirty="0" smtClean="0"/>
          </a:p>
          <a:p>
            <a:r>
              <a:rPr lang="es-ES" sz="2600" b="1" dirty="0" smtClean="0"/>
              <a:t>Clave primaria</a:t>
            </a:r>
            <a:r>
              <a:rPr lang="es-ES" sz="2600" dirty="0" smtClean="0"/>
              <a:t>: es la clave candidata elegida. No puede tomar valor nulo.</a:t>
            </a:r>
          </a:p>
          <a:p>
            <a:endParaRPr lang="es-ES" sz="2600" b="1" dirty="0" smtClean="0"/>
          </a:p>
          <a:p>
            <a:r>
              <a:rPr lang="es-ES" sz="2600" b="1" dirty="0" smtClean="0"/>
              <a:t>Clave foránea</a:t>
            </a:r>
            <a:r>
              <a:rPr lang="es-ES" sz="2600" dirty="0" smtClean="0"/>
              <a:t>: es un atributo de una entidad que es clave en otra entidad.</a:t>
            </a:r>
            <a:endParaRPr lang="es-ES" sz="26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3512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Restricciones de semántica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Son las condiciones que deben cumplir los datos para su correcto almacenamiento.</a:t>
            </a:r>
          </a:p>
          <a:p>
            <a:endParaRPr lang="es-ES" dirty="0" smtClean="0"/>
          </a:p>
          <a:p>
            <a:r>
              <a:rPr lang="es-ES" dirty="0" smtClean="0"/>
              <a:t>Tipos:</a:t>
            </a:r>
          </a:p>
          <a:p>
            <a:endParaRPr lang="es-ES" dirty="0" smtClean="0"/>
          </a:p>
          <a:p>
            <a:pPr lvl="1"/>
            <a:r>
              <a:rPr lang="es-ES" sz="2200" b="1" dirty="0" smtClean="0"/>
              <a:t>Restricciones de clave</a:t>
            </a:r>
            <a:r>
              <a:rPr lang="es-ES" sz="2200" dirty="0" smtClean="0"/>
              <a:t>: atributos que identifican de forma única a una entidad.</a:t>
            </a:r>
          </a:p>
          <a:p>
            <a:pPr lvl="1"/>
            <a:r>
              <a:rPr lang="es-ES" sz="2200" b="1" dirty="0" smtClean="0"/>
              <a:t>Restricciones de valor único </a:t>
            </a:r>
            <a:r>
              <a:rPr lang="es-ES" sz="2200" dirty="0" smtClean="0"/>
              <a:t>(UNIQUE): impide que un atributo tenga un valor repetido. Todos los atributos clave tienen esta restricción.</a:t>
            </a:r>
          </a:p>
          <a:p>
            <a:pPr lvl="1"/>
            <a:r>
              <a:rPr lang="es-ES" sz="2200" b="1" dirty="0" smtClean="0"/>
              <a:t>Restricciones de integridad referencial</a:t>
            </a:r>
            <a:r>
              <a:rPr lang="es-ES" sz="2200" dirty="0" smtClean="0"/>
              <a:t>: se da cuando una tabla tiene una referencia a algún valor de otra tabla. Ese valor debe existir necesariamente.</a:t>
            </a:r>
          </a:p>
          <a:p>
            <a:pPr lvl="1"/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9944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Restricciones de semántica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500" b="1" dirty="0" smtClean="0"/>
              <a:t>Restricciones de dominio</a:t>
            </a:r>
            <a:r>
              <a:rPr lang="es-ES" sz="2500" dirty="0" smtClean="0"/>
              <a:t>: exige que el valor que puede tomar un campo esté dentro del dominio definido.</a:t>
            </a:r>
          </a:p>
          <a:p>
            <a:r>
              <a:rPr lang="es-ES" sz="2500" b="1" dirty="0" smtClean="0"/>
              <a:t>Restricciones de verificación </a:t>
            </a:r>
            <a:r>
              <a:rPr lang="es-ES" sz="2500" dirty="0" smtClean="0"/>
              <a:t>(CHECK): permite comprobar si un valor de un atributo es válido conforme a una expresión.</a:t>
            </a:r>
          </a:p>
          <a:p>
            <a:r>
              <a:rPr lang="es-ES" sz="2500" b="1" dirty="0" smtClean="0"/>
              <a:t>Restricción de valor NULO </a:t>
            </a:r>
            <a:r>
              <a:rPr lang="es-ES" sz="2500" dirty="0" smtClean="0"/>
              <a:t>(NULL o NOT NULL): un atributo es obligatorio si no admite el valor NULL y, si lo admite, el atributo es opcional.</a:t>
            </a:r>
          </a:p>
          <a:p>
            <a:r>
              <a:rPr lang="es-ES" sz="2500" dirty="0" smtClean="0"/>
              <a:t>Disparadores o </a:t>
            </a:r>
            <a:r>
              <a:rPr lang="es-ES" sz="2500" b="1" i="1" dirty="0" err="1" smtClean="0"/>
              <a:t>triggers</a:t>
            </a:r>
            <a:r>
              <a:rPr lang="es-ES" sz="2500" dirty="0" smtClean="0"/>
              <a:t>: son procedimientos que se ejecutan para hacer una tarea concreta.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48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Transformación del modelo E/R </a:t>
            </a:r>
            <a:br>
              <a:rPr lang="es-ES" dirty="0" smtClean="0"/>
            </a:br>
            <a:r>
              <a:rPr lang="es-ES" dirty="0" smtClean="0"/>
              <a:t>al relacional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Al pasar del esquema E/R al esquema Relacional deberemos añadir las </a:t>
            </a:r>
            <a:r>
              <a:rPr lang="es-ES" b="1" dirty="0"/>
              <a:t>claves foráneas</a:t>
            </a:r>
            <a:r>
              <a:rPr lang="es-ES" dirty="0"/>
              <a:t> necesarias para establecer las interrelaciones entre las tablas. Dichas claves foráneas no aparecen representadas en el esquema E/R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/>
              <a:t>Se deben elaborar los diagramas relacionales de tal forma que, posteriormente al introducir datos, </a:t>
            </a:r>
            <a:r>
              <a:rPr lang="es-ES" b="1" dirty="0"/>
              <a:t>no quede ninguna clave foránea a valor nulo (NULL)</a:t>
            </a:r>
            <a:r>
              <a:rPr lang="es-ES" dirty="0"/>
              <a:t>. 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2088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4660</TotalTime>
  <Words>1123</Words>
  <Application>Microsoft Office PowerPoint</Application>
  <PresentationFormat>Presentación en pantalla (4:3)</PresentationFormat>
  <Paragraphs>102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Claridad</vt:lpstr>
      <vt:lpstr>El modelo relacional</vt:lpstr>
      <vt:lpstr>Características</vt:lpstr>
      <vt:lpstr>Relaciones</vt:lpstr>
      <vt:lpstr>Propiedades </vt:lpstr>
      <vt:lpstr>Clave: definición</vt:lpstr>
      <vt:lpstr>Clave: tipos</vt:lpstr>
      <vt:lpstr>Restricciones de semántica</vt:lpstr>
      <vt:lpstr>Restricciones de semántica</vt:lpstr>
      <vt:lpstr>Transformación del modelo E/R  al relacional</vt:lpstr>
      <vt:lpstr>Entidades</vt:lpstr>
      <vt:lpstr>Relaciones N:M</vt:lpstr>
      <vt:lpstr>Relaciones 1:N- participación (1,1)</vt:lpstr>
      <vt:lpstr>Relaciones 1:N- participación (0,1)</vt:lpstr>
      <vt:lpstr>Relaciones 1:1- participación (1,1)</vt:lpstr>
      <vt:lpstr>Relaciones 1:1- participación (0,1)</vt:lpstr>
      <vt:lpstr>Relaciones 1:1- participación (0,1) ambas</vt:lpstr>
      <vt:lpstr>Relaciones recursivas</vt:lpstr>
      <vt:lpstr>Relaciones N-arias</vt:lpstr>
      <vt:lpstr>Generalizaciones y especializaciones</vt:lpstr>
      <vt:lpstr>Generalizaciones y especializaciones</vt:lpstr>
      <vt:lpstr>Generalizaciones y especializaciones</vt:lpstr>
      <vt:lpstr>Generalizaciones y especializaciones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modelo relacional</dc:title>
  <dc:creator>alicia</dc:creator>
  <cp:lastModifiedBy>alicia</cp:lastModifiedBy>
  <cp:revision>20</cp:revision>
  <dcterms:created xsi:type="dcterms:W3CDTF">2018-10-10T19:50:27Z</dcterms:created>
  <dcterms:modified xsi:type="dcterms:W3CDTF">2018-10-14T14:39:39Z</dcterms:modified>
</cp:coreProperties>
</file>