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80" r:id="rId1"/>
  </p:sldMasterIdLst>
  <p:notesMasterIdLst>
    <p:notesMasterId r:id="rId37"/>
  </p:notesMasterIdLst>
  <p:sldIdLst>
    <p:sldId id="256" r:id="rId2"/>
    <p:sldId id="294" r:id="rId3"/>
    <p:sldId id="320" r:id="rId4"/>
    <p:sldId id="325" r:id="rId5"/>
    <p:sldId id="324" r:id="rId6"/>
    <p:sldId id="323" r:id="rId7"/>
    <p:sldId id="317" r:id="rId8"/>
    <p:sldId id="290" r:id="rId9"/>
    <p:sldId id="303" r:id="rId10"/>
    <p:sldId id="304" r:id="rId11"/>
    <p:sldId id="286" r:id="rId12"/>
    <p:sldId id="258" r:id="rId13"/>
    <p:sldId id="283" r:id="rId14"/>
    <p:sldId id="292" r:id="rId15"/>
    <p:sldId id="307" r:id="rId16"/>
    <p:sldId id="306" r:id="rId17"/>
    <p:sldId id="267" r:id="rId18"/>
    <p:sldId id="312" r:id="rId19"/>
    <p:sldId id="279" r:id="rId20"/>
    <p:sldId id="276" r:id="rId21"/>
    <p:sldId id="275" r:id="rId22"/>
    <p:sldId id="313" r:id="rId23"/>
    <p:sldId id="277" r:id="rId24"/>
    <p:sldId id="278" r:id="rId25"/>
    <p:sldId id="319" r:id="rId26"/>
    <p:sldId id="326" r:id="rId27"/>
    <p:sldId id="327" r:id="rId28"/>
    <p:sldId id="322" r:id="rId29"/>
    <p:sldId id="280" r:id="rId30"/>
    <p:sldId id="270" r:id="rId31"/>
    <p:sldId id="273" r:id="rId32"/>
    <p:sldId id="274" r:id="rId33"/>
    <p:sldId id="328" r:id="rId34"/>
    <p:sldId id="318" r:id="rId35"/>
    <p:sldId id="26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in Alarcon" initials="F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0" autoAdjust="0"/>
    <p:restoredTop sz="94660"/>
  </p:normalViewPr>
  <p:slideViewPr>
    <p:cSldViewPr snapToGrid="0" snapToObjects="1">
      <p:cViewPr>
        <p:scale>
          <a:sx n="100" d="100"/>
          <a:sy n="100" d="100"/>
        </p:scale>
        <p:origin x="-368" y="4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07T19:27:07.56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66921-0FA6-2C4B-BDF6-A379A46028A9}" type="datetimeFigureOut">
              <a:rPr lang="en-US" smtClean="0"/>
              <a:pPr/>
              <a:t>9/10/12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598CA-08F8-9144-9AA3-C49DD1F37F4D}" type="slidenum">
              <a:rPr lang="en-US" smtClean="0"/>
              <a:pPr/>
              <a:t>‹#›</a:t>
            </a:fld>
            <a:endParaRPr lang="en-US"/>
          </a:p>
        </p:txBody>
      </p:sp>
    </p:spTree>
    <p:extLst>
      <p:ext uri="{BB962C8B-B14F-4D97-AF65-F5344CB8AC3E}">
        <p14:creationId xmlns:p14="http://schemas.microsoft.com/office/powerpoint/2010/main" val="1176552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labels,</a:t>
            </a:r>
            <a:r>
              <a:rPr lang="en-US" baseline="0" dirty="0" smtClean="0"/>
              <a:t> plain language for novice or occasional users, carefully chosen jargon or specialized </a:t>
            </a:r>
            <a:r>
              <a:rPr lang="en-US" baseline="0" dirty="0" err="1" smtClean="0"/>
              <a:t>vocab</a:t>
            </a:r>
            <a:r>
              <a:rPr lang="en-US" baseline="0" dirty="0" smtClean="0"/>
              <a:t> for domain experts.</a:t>
            </a:r>
          </a:p>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Rueben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Project 3: Modifying the create and update pages of your CRUD app to support a </a:t>
            </a:r>
            <a:r>
              <a:rPr lang="en-US" sz="1200" dirty="0" err="1" smtClean="0"/>
              <a:t>Poka</a:t>
            </a:r>
            <a:r>
              <a:rPr lang="en-US" sz="1200" dirty="0" smtClean="0"/>
              <a:t> Yoke approach to form design, using this weeks design patterns. </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Project 3: Modifying the create and update pages of your CRUD app to support a </a:t>
            </a:r>
            <a:r>
              <a:rPr lang="en-US" sz="1200" dirty="0" err="1" smtClean="0"/>
              <a:t>Poka</a:t>
            </a:r>
            <a:r>
              <a:rPr lang="en-US" sz="1200" dirty="0" smtClean="0"/>
              <a:t> Yoke approach to form design, using this weeks design patterns. </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Rueben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Smashing</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AB02A5-4FE5-49D9-9E24-09F23B90C450}" type="datetimeFigureOut">
              <a:rPr lang="en-US" smtClean="0"/>
              <a:pPr/>
              <a:t>9/10/12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91AF2B4D-6B12-4EDF-87BB-2B55CECB66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9/10/12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9/10/12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9/10/12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9/10/12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C9E756-CF63-514A-A315-1B319431485B}" type="datetimeFigureOut">
              <a:rPr lang="en-US" smtClean="0"/>
              <a:pPr/>
              <a:t>9/10/12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C9E756-CF63-514A-A315-1B319431485B}" type="datetimeFigureOut">
              <a:rPr lang="en-US" smtClean="0"/>
              <a:pPr/>
              <a:t>9/10/12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C9E756-CF63-514A-A315-1B319431485B}" type="datetimeFigureOut">
              <a:rPr lang="en-US" smtClean="0"/>
              <a:pPr/>
              <a:t>9/10/12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9E756-CF63-514A-A315-1B319431485B}" type="datetimeFigureOut">
              <a:rPr lang="en-US" smtClean="0"/>
              <a:pPr/>
              <a:t>9/10/12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C9E756-CF63-514A-A315-1B319431485B}" type="datetimeFigureOut">
              <a:rPr lang="en-US" smtClean="0"/>
              <a:pPr/>
              <a:t>9/10/12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C9E756-CF63-514A-A315-1B319431485B}" type="datetimeFigureOut">
              <a:rPr lang="en-US" smtClean="0"/>
              <a:pPr/>
              <a:t>9/10/12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7E72A5E-C1CA-1747-AA91-4F2F53FCBBB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C9E756-CF63-514A-A315-1B319431485B}" type="datetimeFigureOut">
              <a:rPr lang="en-US" smtClean="0"/>
              <a:pPr/>
              <a:t>9/10/12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E72A5E-C1CA-1747-AA91-4F2F53FCBBB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ukew.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Help:Installing_Japanese_character_se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rgroffalarcon@fullsail.com" TargetMode="External"/><Relationship Id="rId3" Type="http://schemas.openxmlformats.org/officeDocument/2006/relationships/hyperlink" Target="mailto:rgroffalarcon@aim.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3 </a:t>
            </a:r>
            <a:r>
              <a:rPr lang="en-US" dirty="0" err="1" smtClean="0"/>
              <a:t>Wimba</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59612"/>
          </a:xfrm>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a:xfrm>
            <a:off x="457200" y="1663700"/>
            <a:ext cx="8229600" cy="4889500"/>
          </a:xfrm>
        </p:spPr>
        <p:txBody>
          <a:bodyPr>
            <a:normAutofit/>
          </a:bodyPr>
          <a:lstStyle/>
          <a:p>
            <a:pPr>
              <a:buFont typeface="Wingdings" charset="2"/>
              <a:buChar char="Ø"/>
            </a:pPr>
            <a:r>
              <a:rPr lang="en-US" sz="3200" dirty="0" smtClean="0"/>
              <a:t>Provide lists from which the user can make choices.</a:t>
            </a:r>
          </a:p>
          <a:p>
            <a:pPr lvl="1">
              <a:buFont typeface="Wingdings" charset="2"/>
              <a:buChar char="Ø"/>
            </a:pPr>
            <a:r>
              <a:rPr lang="en-US" sz="3000" dirty="0" smtClean="0">
                <a:solidFill>
                  <a:srgbClr val="FF0000"/>
                </a:solidFill>
              </a:rPr>
              <a:t>Dropdown Chooser</a:t>
            </a:r>
          </a:p>
          <a:p>
            <a:pPr lvl="1">
              <a:buFont typeface="Wingdings" charset="2"/>
              <a:buChar char="Ø"/>
            </a:pPr>
            <a:r>
              <a:rPr lang="en-US" sz="3000" dirty="0" smtClean="0"/>
              <a:t>Combo boxes</a:t>
            </a:r>
          </a:p>
          <a:p>
            <a:pPr lvl="1">
              <a:buFont typeface="Wingdings" charset="2"/>
              <a:buChar char="Ø"/>
            </a:pPr>
            <a:r>
              <a:rPr lang="en-US" sz="3000" dirty="0" smtClean="0"/>
              <a:t>Lists </a:t>
            </a:r>
          </a:p>
          <a:p>
            <a:pPr lvl="1">
              <a:buFont typeface="Wingdings" charset="2"/>
              <a:buChar char="Ø"/>
            </a:pPr>
            <a:r>
              <a:rPr lang="en-US" sz="3000" dirty="0" smtClean="0">
                <a:solidFill>
                  <a:srgbClr val="FF0000"/>
                </a:solidFill>
              </a:rPr>
              <a:t>Good Defaults</a:t>
            </a:r>
          </a:p>
          <a:p>
            <a:pPr lvl="1">
              <a:buFont typeface="Wingdings" charset="2"/>
              <a:buChar char="Ø"/>
            </a:pPr>
            <a:r>
              <a:rPr lang="en-US" sz="3000" dirty="0" smtClean="0">
                <a:solidFill>
                  <a:srgbClr val="FF0000"/>
                </a:solidFill>
              </a:rPr>
              <a:t>Input Hints</a:t>
            </a:r>
          </a:p>
          <a:p>
            <a:pPr lvl="1">
              <a:buFont typeface="Wingdings" charset="2"/>
              <a:buChar char="Ø"/>
            </a:pPr>
            <a:endParaRPr lang="en-US" sz="3000" dirty="0" smtClean="0"/>
          </a:p>
          <a:p>
            <a:pPr lvl="1">
              <a:buFont typeface="Wingdings" charset="2"/>
              <a:buChar char="Ø"/>
            </a:pPr>
            <a:endParaRPr lang="en-US" sz="3000" dirty="0" smtClean="0"/>
          </a:p>
          <a:p>
            <a:pPr lvl="1"/>
            <a:endParaRPr lang="en-US" sz="3000" dirty="0" smtClean="0"/>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p:txBody>
          <a:bodyPr>
            <a:normAutofit/>
          </a:bodyPr>
          <a:lstStyle/>
          <a:p>
            <a:pPr>
              <a:buFont typeface="Wingdings" charset="2"/>
              <a:buChar char="Ø"/>
            </a:pPr>
            <a:r>
              <a:rPr lang="en-US" sz="3200" dirty="0" smtClean="0"/>
              <a:t>Let the programming dictate the base form.</a:t>
            </a:r>
          </a:p>
          <a:p>
            <a:pPr>
              <a:buNone/>
            </a:pPr>
            <a:endParaRPr lang="en-US" sz="1800" dirty="0" smtClean="0"/>
          </a:p>
          <a:p>
            <a:pPr>
              <a:buFont typeface="Wingdings" charset="2"/>
              <a:buChar char="Ø"/>
            </a:pPr>
            <a:r>
              <a:rPr lang="en-US" sz="3200" dirty="0" smtClean="0"/>
              <a:t>Usability test-it – Think the old adage, “…can’t see the forest for the trees.” </a:t>
            </a:r>
          </a:p>
          <a:p>
            <a:pPr>
              <a:buNone/>
            </a:pPr>
            <a:endParaRPr lang="en-US" sz="1800" dirty="0" smtClean="0"/>
          </a:p>
          <a:p>
            <a:pPr>
              <a:buFont typeface="Wingdings" charset="2"/>
              <a:buChar char="Ø"/>
            </a:pPr>
            <a:r>
              <a:rPr lang="en-US" sz="3200" dirty="0" smtClean="0"/>
              <a:t>Your choice of controls will affect the user’s expectations of what is asked for, choose wisely!</a:t>
            </a:r>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chor="b">
            <a:normAutofit fontScale="90000"/>
          </a:bodyPr>
          <a:lstStyle/>
          <a:p>
            <a:pPr algn="ctr"/>
            <a:r>
              <a:rPr lang="en-US" sz="5400" dirty="0" smtClean="0"/>
              <a:t/>
            </a:r>
            <a:br>
              <a:rPr lang="en-US" sz="5400" dirty="0" smtClean="0"/>
            </a:br>
            <a:r>
              <a:rPr lang="en-US" sz="4800" dirty="0" smtClean="0"/>
              <a:t>Goal and Page Conversions</a:t>
            </a:r>
            <a:endParaRPr lang="en-US" dirty="0"/>
          </a:p>
        </p:txBody>
      </p:sp>
      <p:sp>
        <p:nvSpPr>
          <p:cNvPr id="3" name="Content Placeholder 2"/>
          <p:cNvSpPr>
            <a:spLocks noGrp="1"/>
          </p:cNvSpPr>
          <p:nvPr>
            <p:ph idx="1"/>
          </p:nvPr>
        </p:nvSpPr>
        <p:spPr>
          <a:xfrm>
            <a:off x="457200" y="1697038"/>
            <a:ext cx="8229600" cy="5160962"/>
          </a:xfrm>
        </p:spPr>
        <p:txBody>
          <a:bodyPr>
            <a:normAutofit fontScale="55000" lnSpcReduction="20000"/>
          </a:bodyPr>
          <a:lstStyle/>
          <a:p>
            <a:pPr>
              <a:buFont typeface="Wingdings" charset="2"/>
              <a:buChar char="Ø"/>
            </a:pPr>
            <a:r>
              <a:rPr lang="en-US" sz="5800" dirty="0"/>
              <a:t>What do you want the user to do?</a:t>
            </a:r>
          </a:p>
          <a:p>
            <a:pPr lvl="1">
              <a:buFont typeface="Wingdings" charset="2"/>
              <a:buChar char="Ø"/>
            </a:pPr>
            <a:r>
              <a:rPr lang="en-US" sz="5895" dirty="0" smtClean="0"/>
              <a:t>Prominent “Done” Buttons</a:t>
            </a:r>
          </a:p>
          <a:p>
            <a:pPr marL="1181862" lvl="2" indent="-514350">
              <a:buFont typeface="+mj-lt"/>
              <a:buAutoNum type="arabicPeriod"/>
            </a:pPr>
            <a:r>
              <a:rPr lang="en-US" sz="5895" dirty="0" smtClean="0"/>
              <a:t>Submit</a:t>
            </a:r>
          </a:p>
          <a:p>
            <a:pPr marL="1181862" lvl="2" indent="-514350">
              <a:buFont typeface="+mj-lt"/>
              <a:buAutoNum type="arabicPeriod"/>
            </a:pPr>
            <a:r>
              <a:rPr lang="en-US" sz="5895" dirty="0" smtClean="0"/>
              <a:t>Done</a:t>
            </a:r>
          </a:p>
          <a:p>
            <a:pPr marL="1181862" lvl="2" indent="-514350">
              <a:buFont typeface="+mj-lt"/>
              <a:buAutoNum type="arabicPeriod"/>
            </a:pPr>
            <a:r>
              <a:rPr lang="en-US" sz="5895" dirty="0" smtClean="0"/>
              <a:t>Send</a:t>
            </a:r>
          </a:p>
          <a:p>
            <a:pPr marL="1181862" lvl="2" indent="-514350">
              <a:buFont typeface="+mj-lt"/>
              <a:buAutoNum type="arabicPeriod"/>
            </a:pPr>
            <a:r>
              <a:rPr lang="en-US" sz="5895" dirty="0" smtClean="0"/>
              <a:t>Buy</a:t>
            </a:r>
          </a:p>
          <a:p>
            <a:pPr marL="1181862" lvl="2" indent="-514350">
              <a:buFont typeface="+mj-lt"/>
              <a:buAutoNum type="arabicPeriod"/>
            </a:pPr>
            <a:r>
              <a:rPr lang="en-US" sz="5895" dirty="0" smtClean="0"/>
              <a:t>Change Record </a:t>
            </a:r>
          </a:p>
          <a:p>
            <a:pPr lvl="1">
              <a:buFont typeface="Wingdings" charset="2"/>
              <a:buChar char="Ø"/>
            </a:pPr>
            <a:endParaRPr lang="en-US" sz="4480" dirty="0" smtClean="0"/>
          </a:p>
          <a:p>
            <a:pPr lvl="1">
              <a:buNone/>
            </a:pPr>
            <a:endParaRPr lang="en-US" sz="4632" b="1" dirty="0" smtClean="0">
              <a:solidFill>
                <a:srgbClr val="FF0000"/>
              </a:solidFill>
            </a:endParaRPr>
          </a:p>
          <a:p>
            <a:pPr lvl="1">
              <a:buNone/>
            </a:pPr>
            <a:endParaRPr lang="en-US" sz="4632" b="1" dirty="0" smtClean="0">
              <a:solidFill>
                <a:srgbClr val="FF0000"/>
              </a:solidFill>
            </a:endParaRPr>
          </a:p>
          <a:p>
            <a:pPr lvl="1">
              <a:buFont typeface="Wingdings" charset="2"/>
              <a:buChar char="Ø"/>
            </a:pPr>
            <a:r>
              <a:rPr lang="en-US" sz="4632" dirty="0" smtClean="0"/>
              <a:t>Luke </a:t>
            </a:r>
            <a:r>
              <a:rPr lang="en-US" sz="4632" dirty="0" err="1" smtClean="0"/>
              <a:t>Wroblewski</a:t>
            </a:r>
            <a:r>
              <a:rPr lang="en-US" sz="4632" dirty="0" smtClean="0"/>
              <a:t>    </a:t>
            </a:r>
            <a:r>
              <a:rPr lang="en-US" sz="4632" dirty="0" smtClean="0">
                <a:hlinkClick r:id="rId2"/>
              </a:rPr>
              <a:t>http://www.lukew.com</a:t>
            </a:r>
            <a:endParaRPr lang="en-US" sz="4632" dirty="0" smtClean="0"/>
          </a:p>
          <a:p>
            <a:pPr lvl="1">
              <a:buFont typeface="Wingdings" charset="2"/>
              <a:buChar char="Ø"/>
            </a:pPr>
            <a:endParaRPr lang="en-US" sz="30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8229600" cy="1414780"/>
          </a:xfrm>
        </p:spPr>
        <p:txBody>
          <a:bodyPr>
            <a:normAutofit fontScale="90000"/>
          </a:bodyPr>
          <a:lstStyle/>
          <a:p>
            <a:pPr algn="ctr"/>
            <a:r>
              <a:rPr lang="en-US" sz="5400" dirty="0" smtClean="0"/>
              <a:t/>
            </a:r>
            <a:br>
              <a:rPr lang="en-US" sz="5400" dirty="0" smtClean="0"/>
            </a:br>
            <a:r>
              <a:rPr lang="en-US" sz="5400" dirty="0" smtClean="0"/>
              <a:t>Use forms to mistake proof the completion process. </a:t>
            </a:r>
            <a:endParaRPr lang="en-US" dirty="0"/>
          </a:p>
        </p:txBody>
      </p:sp>
      <p:sp>
        <p:nvSpPr>
          <p:cNvPr id="3" name="Content Placeholder 2"/>
          <p:cNvSpPr>
            <a:spLocks noGrp="1"/>
          </p:cNvSpPr>
          <p:nvPr>
            <p:ph idx="1"/>
          </p:nvPr>
        </p:nvSpPr>
        <p:spPr>
          <a:xfrm>
            <a:off x="457200" y="2463800"/>
            <a:ext cx="8229600" cy="4178300"/>
          </a:xfrm>
        </p:spPr>
        <p:txBody>
          <a:bodyPr>
            <a:normAutofit fontScale="92500" lnSpcReduction="10000"/>
          </a:bodyPr>
          <a:lstStyle/>
          <a:p>
            <a:pPr>
              <a:buFont typeface="Wingdings" charset="2"/>
              <a:buChar char="Ø"/>
            </a:pPr>
            <a:r>
              <a:rPr lang="en-US" sz="3200" dirty="0" smtClean="0"/>
              <a:t>Provide direction</a:t>
            </a:r>
          </a:p>
          <a:p>
            <a:pPr marL="0" indent="0">
              <a:buNone/>
            </a:pPr>
            <a:endParaRPr lang="en-US" sz="3200" dirty="0" smtClean="0"/>
          </a:p>
          <a:p>
            <a:pPr>
              <a:buFont typeface="Wingdings" charset="2"/>
              <a:buChar char="Ø"/>
            </a:pPr>
            <a:r>
              <a:rPr lang="en-US" sz="3200" dirty="0" smtClean="0"/>
              <a:t>Ensure you receive the desired response</a:t>
            </a:r>
          </a:p>
          <a:p>
            <a:pPr>
              <a:buFont typeface="Wingdings" charset="2"/>
              <a:buChar char="Ø"/>
            </a:pPr>
            <a:endParaRPr lang="en-US" sz="3200" dirty="0" smtClean="0"/>
          </a:p>
          <a:p>
            <a:pPr>
              <a:buFont typeface="Wingdings" charset="2"/>
              <a:buChar char="Ø"/>
            </a:pPr>
            <a:r>
              <a:rPr lang="en-US" sz="3200" dirty="0" smtClean="0"/>
              <a:t>Will ensure that the database receives the format required to complete the task</a:t>
            </a:r>
          </a:p>
          <a:p>
            <a:pPr>
              <a:buFont typeface="Wingdings" charset="2"/>
              <a:buChar char="Ø"/>
            </a:pPr>
            <a:endParaRPr lang="en-US" sz="3200" dirty="0" smtClean="0"/>
          </a:p>
          <a:p>
            <a:pPr>
              <a:buFont typeface="Wingdings" charset="2"/>
              <a:buChar char="Ø"/>
            </a:pPr>
            <a:r>
              <a:rPr lang="en-US" sz="3200" dirty="0" smtClean="0"/>
              <a:t>See pages 345 – 355 for ideas</a:t>
            </a:r>
          </a:p>
          <a:p>
            <a:pPr>
              <a:buFont typeface="Wingdings" charset="2"/>
              <a:buChar char="Ø"/>
            </a:pPr>
            <a:endParaRPr lang="en-US" sz="3200" dirty="0" smtClean="0"/>
          </a:p>
          <a:p>
            <a:pPr>
              <a:buFont typeface="Wingdings" charset="2"/>
              <a:buChar char="Ø"/>
            </a:pP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Poka</a:t>
            </a:r>
            <a:r>
              <a:rPr lang="en-US" dirty="0" smtClean="0"/>
              <a:t> Yoke Approach</a:t>
            </a:r>
            <a:endParaRPr lang="en-US" dirty="0"/>
          </a:p>
        </p:txBody>
      </p:sp>
      <p:sp>
        <p:nvSpPr>
          <p:cNvPr id="3" name="Content Placeholder 2"/>
          <p:cNvSpPr>
            <a:spLocks noGrp="1"/>
          </p:cNvSpPr>
          <p:nvPr>
            <p:ph idx="1"/>
          </p:nvPr>
        </p:nvSpPr>
        <p:spPr>
          <a:xfrm>
            <a:off x="457200" y="1935480"/>
            <a:ext cx="8229600" cy="4389120"/>
          </a:xfrm>
        </p:spPr>
        <p:txBody>
          <a:bodyPr>
            <a:normAutofit fontScale="92500" lnSpcReduction="20000"/>
          </a:bodyPr>
          <a:lstStyle/>
          <a:p>
            <a:pPr>
              <a:buNone/>
            </a:pPr>
            <a:r>
              <a:rPr lang="en-US" sz="3459" dirty="0" smtClean="0"/>
              <a:t>“Japanese approach to 'mistake </a:t>
            </a:r>
            <a:r>
              <a:rPr lang="en-US" sz="3459" dirty="0" err="1" smtClean="0"/>
              <a:t>proofin</a:t>
            </a:r>
            <a:r>
              <a:rPr lang="en-US" sz="3459" dirty="0" smtClean="0"/>
              <a:t>’ in all aspects of manufacturing, customer service, procurement, etc. It employs visual signals that make mistakes clearly stand out from the rest, or devices that stop an assembly line or process if a part or step is missed. Its older name is </a:t>
            </a:r>
            <a:r>
              <a:rPr lang="en-US" sz="3459" dirty="0" err="1" smtClean="0"/>
              <a:t>baka</a:t>
            </a:r>
            <a:r>
              <a:rPr lang="en-US" sz="3459" dirty="0" smtClean="0"/>
              <a:t> yoke (fool proofing).”</a:t>
            </a:r>
          </a:p>
          <a:p>
            <a:pPr>
              <a:buNone/>
            </a:pPr>
            <a:r>
              <a:rPr lang="en-US" sz="2800" dirty="0" smtClean="0"/>
              <a:t> </a:t>
            </a:r>
            <a:endParaRPr lang="en-US" sz="2800" dirty="0" smtClean="0">
              <a:solidFill>
                <a:srgbClr val="000000"/>
              </a:solidFill>
            </a:endParaRPr>
          </a:p>
          <a:p>
            <a:pPr>
              <a:buNone/>
            </a:pPr>
            <a:r>
              <a:rPr lang="en-US" sz="2800" dirty="0" err="1" smtClean="0"/>
              <a:t>http://www.businessdictionary.com/definition/poka-yoke.html</a:t>
            </a:r>
            <a:endParaRPr lang="en-US" sz="2800" dirty="0" smtClean="0"/>
          </a:p>
          <a:p>
            <a:endParaRPr lang="en-US" dirty="0"/>
          </a:p>
        </p:txBody>
      </p:sp>
    </p:spTree>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Poka</a:t>
            </a:r>
            <a:r>
              <a:rPr lang="en-US" dirty="0" smtClean="0"/>
              <a:t> Yoke Approach</a:t>
            </a:r>
            <a:endParaRPr lang="en-US" dirty="0"/>
          </a:p>
        </p:txBody>
      </p:sp>
      <p:sp>
        <p:nvSpPr>
          <p:cNvPr id="3" name="Content Placeholder 2"/>
          <p:cNvSpPr>
            <a:spLocks noGrp="1"/>
          </p:cNvSpPr>
          <p:nvPr>
            <p:ph idx="1"/>
          </p:nvPr>
        </p:nvSpPr>
        <p:spPr>
          <a:xfrm>
            <a:off x="457200" y="1935480"/>
            <a:ext cx="8229600" cy="4389120"/>
          </a:xfrm>
        </p:spPr>
        <p:txBody>
          <a:bodyPr>
            <a:noAutofit/>
          </a:bodyPr>
          <a:lstStyle/>
          <a:p>
            <a:pPr>
              <a:buNone/>
            </a:pPr>
            <a:r>
              <a:rPr lang="en-US" sz="3200" dirty="0" smtClean="0"/>
              <a:t>From Wikipedia, the free encyclopedia </a:t>
            </a:r>
            <a:r>
              <a:rPr lang="en-US" sz="3200" dirty="0" err="1" smtClean="0"/>
              <a:t>Poka</a:t>
            </a:r>
            <a:r>
              <a:rPr lang="en-US" sz="3200" dirty="0" smtClean="0"/>
              <a:t>-yoke (ポカヨケ</a:t>
            </a:r>
            <a:r>
              <a:rPr lang="en-US" sz="3200" dirty="0" smtClean="0">
                <a:hlinkClick r:id="rId3"/>
              </a:rPr>
              <a:t>?) </a:t>
            </a:r>
            <a:endParaRPr lang="en-US" sz="3200" dirty="0" smtClean="0"/>
          </a:p>
          <a:p>
            <a:pPr>
              <a:buNone/>
            </a:pPr>
            <a:endParaRPr lang="en-US" sz="3200" dirty="0" smtClean="0"/>
          </a:p>
          <a:p>
            <a:pPr>
              <a:buNone/>
            </a:pPr>
            <a:r>
              <a:rPr lang="en-US" sz="3200" dirty="0" smtClean="0"/>
              <a:t> “</a:t>
            </a:r>
            <a:r>
              <a:rPr lang="en-US" sz="3200" dirty="0" err="1" smtClean="0"/>
              <a:t>Poka</a:t>
            </a:r>
            <a:r>
              <a:rPr lang="en-US" sz="3200" dirty="0" smtClean="0"/>
              <a:t>-yoke </a:t>
            </a:r>
            <a:r>
              <a:rPr lang="en-US" sz="3200" dirty="0" smtClean="0">
                <a:solidFill>
                  <a:schemeClr val="tx1">
                    <a:lumMod val="95000"/>
                    <a:lumOff val="5000"/>
                  </a:schemeClr>
                </a:solidFill>
              </a:rPr>
              <a:t>[</a:t>
            </a:r>
            <a:r>
              <a:rPr lang="en-US" sz="3200" dirty="0" err="1" smtClean="0">
                <a:solidFill>
                  <a:schemeClr val="tx1">
                    <a:lumMod val="95000"/>
                    <a:lumOff val="5000"/>
                  </a:schemeClr>
                </a:solidFill>
              </a:rPr>
              <a:t>poka</a:t>
            </a:r>
            <a:r>
              <a:rPr lang="en-US" sz="3200" dirty="0" smtClean="0">
                <a:solidFill>
                  <a:schemeClr val="tx1">
                    <a:lumMod val="95000"/>
                    <a:lumOff val="5000"/>
                  </a:schemeClr>
                </a:solidFill>
              </a:rPr>
              <a:t> </a:t>
            </a:r>
            <a:r>
              <a:rPr lang="en-US" sz="3200" dirty="0" err="1" smtClean="0">
                <a:solidFill>
                  <a:schemeClr val="tx1">
                    <a:lumMod val="95000"/>
                    <a:lumOff val="5000"/>
                  </a:schemeClr>
                </a:solidFill>
              </a:rPr>
              <a:t>yo-ke</a:t>
            </a:r>
            <a:r>
              <a:rPr lang="en-US" sz="3200" dirty="0" smtClean="0">
                <a:solidFill>
                  <a:schemeClr val="tx1">
                    <a:lumMod val="95000"/>
                    <a:lumOff val="5000"/>
                  </a:schemeClr>
                </a:solidFill>
              </a:rPr>
              <a:t>] is a Japanese term that means ‘fail-</a:t>
            </a:r>
            <a:r>
              <a:rPr lang="en-US" sz="3200" dirty="0" err="1" smtClean="0">
                <a:solidFill>
                  <a:schemeClr val="tx1">
                    <a:lumMod val="95000"/>
                    <a:lumOff val="5000"/>
                  </a:schemeClr>
                </a:solidFill>
              </a:rPr>
              <a:t>safing</a:t>
            </a:r>
            <a:r>
              <a:rPr lang="en-US" sz="3200" dirty="0" smtClean="0">
                <a:solidFill>
                  <a:schemeClr val="tx1">
                    <a:lumMod val="95000"/>
                    <a:lumOff val="5000"/>
                  </a:schemeClr>
                </a:solidFill>
              </a:rPr>
              <a:t>’ or ‘mistake-proofing’.”</a:t>
            </a:r>
            <a:r>
              <a:rPr lang="en-US" sz="3200" dirty="0" smtClean="0"/>
              <a:t> </a:t>
            </a:r>
          </a:p>
          <a:p>
            <a:pPr>
              <a:buNone/>
            </a:pPr>
            <a:endParaRPr lang="en-US" sz="3200" dirty="0" smtClean="0">
              <a:solidFill>
                <a:schemeClr val="tx1">
                  <a:lumMod val="95000"/>
                  <a:lumOff val="5000"/>
                </a:schemeClr>
              </a:solidFill>
            </a:endParaRPr>
          </a:p>
          <a:p>
            <a:pPr>
              <a:buNone/>
            </a:pPr>
            <a:r>
              <a:rPr lang="en-US" sz="3200" dirty="0" smtClean="0">
                <a:solidFill>
                  <a:schemeClr val="tx1">
                    <a:lumMod val="95000"/>
                    <a:lumOff val="5000"/>
                  </a:schemeClr>
                </a:solidFill>
              </a:rPr>
              <a:t>http://</a:t>
            </a:r>
            <a:r>
              <a:rPr lang="en-US" sz="3200" dirty="0" err="1" smtClean="0">
                <a:solidFill>
                  <a:schemeClr val="tx1">
                    <a:lumMod val="95000"/>
                    <a:lumOff val="5000"/>
                  </a:schemeClr>
                </a:solidFill>
              </a:rPr>
              <a:t>en.wikipedia.org/wiki/Poka</a:t>
            </a:r>
            <a:r>
              <a:rPr lang="en-US" sz="3200" dirty="0" smtClean="0">
                <a:solidFill>
                  <a:schemeClr val="tx1">
                    <a:lumMod val="95000"/>
                    <a:lumOff val="5000"/>
                  </a:schemeClr>
                </a:solidFill>
              </a:rPr>
              <a:t>-yoke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U Project 3 Rubric.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457200" y="1638300"/>
            <a:ext cx="8432800" cy="4762500"/>
          </a:xfrm>
        </p:spPr>
        <p:txBody>
          <a:bodyPr>
            <a:normAutofit fontScale="85000" lnSpcReduction="20000"/>
          </a:bodyPr>
          <a:lstStyle/>
          <a:p>
            <a:pPr>
              <a:buFont typeface="Wingdings" charset="2"/>
              <a:buChar char="Ø"/>
            </a:pPr>
            <a:r>
              <a:rPr lang="en-US" sz="3200" dirty="0" smtClean="0">
                <a:solidFill>
                  <a:srgbClr val="FF0000"/>
                </a:solidFill>
              </a:rPr>
              <a:t>You have must 2 DIFFERENT Forms:</a:t>
            </a:r>
          </a:p>
          <a:p>
            <a:pPr lvl="1">
              <a:buFont typeface="Wingdings" charset="2"/>
              <a:buChar char="Ø"/>
            </a:pPr>
            <a:r>
              <a:rPr lang="en-US" sz="3000" dirty="0" smtClean="0"/>
              <a:t>GOLD - MUST be pure JQM</a:t>
            </a:r>
          </a:p>
          <a:p>
            <a:pPr lvl="1">
              <a:buFont typeface="Wingdings" charset="2"/>
              <a:buChar char="Ø"/>
            </a:pPr>
            <a:r>
              <a:rPr lang="en-US" sz="3000" dirty="0" smtClean="0"/>
              <a:t>BRONZE - MUST be your VFW fully functioning CRUD</a:t>
            </a:r>
          </a:p>
          <a:p>
            <a:pPr>
              <a:buNone/>
            </a:pPr>
            <a:r>
              <a:rPr lang="en-US" sz="3200" dirty="0" smtClean="0">
                <a:solidFill>
                  <a:srgbClr val="FF0000"/>
                </a:solidFill>
              </a:rPr>
              <a:t>If you do not have this, you WILL receive a ZERO!</a:t>
            </a:r>
          </a:p>
          <a:p>
            <a:endParaRPr lang="en-US" sz="3200" dirty="0" smtClean="0"/>
          </a:p>
          <a:p>
            <a:endParaRPr lang="en-US" sz="3200" dirty="0" smtClean="0"/>
          </a:p>
          <a:p>
            <a:pPr>
              <a:buFont typeface="Wingdings" charset="2"/>
              <a:buChar char="Ø"/>
            </a:pPr>
            <a:r>
              <a:rPr lang="en-US" sz="3200" dirty="0" smtClean="0"/>
              <a:t>Form Selections: (You must have 2)</a:t>
            </a:r>
          </a:p>
          <a:p>
            <a:pPr lvl="1">
              <a:buFont typeface="Wingdings" charset="2"/>
              <a:buChar char="Ø"/>
            </a:pPr>
            <a:r>
              <a:rPr lang="en-US" sz="3000" dirty="0" smtClean="0"/>
              <a:t>Input Hints (pgs 364 -368)</a:t>
            </a:r>
            <a:r>
              <a:rPr lang="en-US" sz="3000" dirty="0" smtClean="0">
                <a:solidFill>
                  <a:srgbClr val="FF0000"/>
                </a:solidFill>
              </a:rPr>
              <a:t>*</a:t>
            </a:r>
          </a:p>
          <a:p>
            <a:pPr lvl="1">
              <a:buFont typeface="Wingdings" charset="2"/>
              <a:buChar char="Ø"/>
            </a:pPr>
            <a:r>
              <a:rPr lang="en-US" sz="3000" dirty="0" smtClean="0"/>
              <a:t>Input Prompts (pgs 369 – 371)</a:t>
            </a:r>
            <a:r>
              <a:rPr lang="en-US" sz="3000" dirty="0" smtClean="0">
                <a:solidFill>
                  <a:srgbClr val="FF0000"/>
                </a:solidFill>
              </a:rPr>
              <a:t>*</a:t>
            </a:r>
          </a:p>
          <a:p>
            <a:pPr lvl="1">
              <a:buFont typeface="Wingdings" charset="2"/>
              <a:buChar char="Ø"/>
            </a:pPr>
            <a:r>
              <a:rPr lang="en-US" sz="3000" dirty="0" smtClean="0"/>
              <a:t>Dropdown Chooser (pgs 380 – 383)</a:t>
            </a:r>
          </a:p>
          <a:p>
            <a:pPr>
              <a:buNone/>
            </a:pPr>
            <a:endParaRPr lang="en-US" sz="3200" dirty="0" smtClean="0"/>
          </a:p>
          <a:p>
            <a:endParaRPr lang="en-US" sz="3200" dirty="0" smtClean="0"/>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7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381000" y="1473200"/>
            <a:ext cx="8597900" cy="4927600"/>
          </a:xfrm>
        </p:spPr>
        <p:txBody>
          <a:bodyPr>
            <a:normAutofit lnSpcReduction="10000"/>
          </a:bodyPr>
          <a:lstStyle/>
          <a:p>
            <a:pPr>
              <a:buNone/>
            </a:pPr>
            <a:endParaRPr lang="en-US" sz="3200" dirty="0" smtClean="0"/>
          </a:p>
          <a:p>
            <a:pPr>
              <a:buFont typeface="Wingdings" charset="2"/>
              <a:buChar char="Ø"/>
            </a:pPr>
            <a:r>
              <a:rPr lang="en-US" sz="3200" dirty="0" smtClean="0"/>
              <a:t>Good Defaults (pgs 385 – 387):</a:t>
            </a:r>
          </a:p>
          <a:p>
            <a:pPr marL="628650" indent="-273050">
              <a:buClr>
                <a:schemeClr val="accent1"/>
              </a:buClr>
              <a:buSzPct val="85000"/>
              <a:buFont typeface="Wingdings" charset="2"/>
              <a:buChar char="Ø"/>
            </a:pPr>
            <a:r>
              <a:rPr lang="en-US" sz="3000" dirty="0" smtClean="0"/>
              <a:t>Range slider</a:t>
            </a:r>
          </a:p>
          <a:p>
            <a:pPr marL="628650" indent="-273050">
              <a:buClr>
                <a:schemeClr val="accent1"/>
              </a:buClr>
              <a:buSzPct val="85000"/>
              <a:buFont typeface="Wingdings" charset="2"/>
              <a:buChar char="Ø"/>
            </a:pPr>
            <a:r>
              <a:rPr lang="en-US" sz="3200" dirty="0" smtClean="0"/>
              <a:t>Date-field</a:t>
            </a:r>
          </a:p>
          <a:p>
            <a:pPr marL="628650" indent="-273050">
              <a:buClr>
                <a:schemeClr val="accent1"/>
              </a:buClr>
              <a:buSzPct val="85000"/>
              <a:buFont typeface="Wingdings" charset="2"/>
              <a:buChar char="Ø"/>
            </a:pPr>
            <a:r>
              <a:rPr lang="en-US" sz="3200" dirty="0" smtClean="0"/>
              <a:t>Checkbox elements</a:t>
            </a:r>
          </a:p>
          <a:p>
            <a:endParaRPr lang="en-US" sz="3200" dirty="0" smtClean="0"/>
          </a:p>
          <a:p>
            <a:pPr>
              <a:buFont typeface="Wingdings" charset="2"/>
              <a:buChar char="Ø"/>
            </a:pPr>
            <a:r>
              <a:rPr lang="en-US" sz="3200" dirty="0" smtClean="0"/>
              <a:t>Prominent Done Button (pgs 257 – 261)</a:t>
            </a:r>
          </a:p>
          <a:p>
            <a:pPr>
              <a:buNone/>
            </a:pPr>
            <a:endParaRPr lang="en-US" sz="3200" dirty="0" smtClean="0"/>
          </a:p>
          <a:p>
            <a:pPr>
              <a:buFont typeface="Wingdings" charset="2"/>
              <a:buChar char="Ø"/>
            </a:pPr>
            <a:r>
              <a:rPr lang="en-US" sz="3200" dirty="0" smtClean="0"/>
              <a:t>Same-Page Error Messages (pgs 388 – 391)</a:t>
            </a:r>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56095" cy="1143000"/>
          </a:xfrm>
        </p:spPr>
        <p:txBody>
          <a:bodyPr>
            <a:normAutofit fontScale="90000"/>
          </a:bodyPr>
          <a:lstStyle/>
          <a:p>
            <a:pPr algn="ctr"/>
            <a:r>
              <a:rPr lang="en-US" dirty="0" smtClean="0"/>
              <a:t>Input Hints </a:t>
            </a:r>
            <a:br>
              <a:rPr lang="en-US" dirty="0" smtClean="0"/>
            </a:br>
            <a:r>
              <a:rPr lang="en-US" sz="4000" dirty="0" smtClean="0"/>
              <a:t>(pgs 364 – 368)</a:t>
            </a:r>
            <a:endParaRPr lang="en-US" sz="4000" dirty="0"/>
          </a:p>
        </p:txBody>
      </p:sp>
      <p:pic>
        <p:nvPicPr>
          <p:cNvPr id="4" name="Picture 3"/>
          <p:cNvPicPr>
            <a:picLocks noChangeAspect="1"/>
          </p:cNvPicPr>
          <p:nvPr/>
        </p:nvPicPr>
        <p:blipFill>
          <a:blip r:embed="rId3"/>
          <a:stretch>
            <a:fillRect/>
          </a:stretch>
        </p:blipFill>
        <p:spPr>
          <a:xfrm>
            <a:off x="5513295" y="0"/>
            <a:ext cx="3630706" cy="6858000"/>
          </a:xfrm>
          <a:prstGeom prst="rect">
            <a:avLst/>
          </a:prstGeom>
        </p:spPr>
      </p:pic>
      <p:sp>
        <p:nvSpPr>
          <p:cNvPr id="5" name="TextBox 4"/>
          <p:cNvSpPr txBox="1"/>
          <p:nvPr/>
        </p:nvSpPr>
        <p:spPr>
          <a:xfrm>
            <a:off x="622300" y="2362200"/>
            <a:ext cx="4127500" cy="2062103"/>
          </a:xfrm>
          <a:prstGeom prst="rect">
            <a:avLst/>
          </a:prstGeom>
          <a:noFill/>
        </p:spPr>
        <p:txBody>
          <a:bodyPr wrap="square" rtlCol="0">
            <a:spAutoFit/>
          </a:bodyPr>
          <a:lstStyle/>
          <a:p>
            <a:r>
              <a:rPr lang="en-US" sz="3200" dirty="0" smtClean="0"/>
              <a:t>Text that is beside or below an empty text field that explains what is required</a:t>
            </a:r>
            <a:r>
              <a:rPr lang="en-US" dirty="0" smtClean="0"/>
              <a:t>.</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5" name="Content Placeholder 4"/>
          <p:cNvSpPr>
            <a:spLocks noGrp="1"/>
          </p:cNvSpPr>
          <p:nvPr>
            <p:ph idx="1"/>
          </p:nvPr>
        </p:nvSpPr>
        <p:spPr>
          <a:xfrm>
            <a:off x="533400" y="1905000"/>
            <a:ext cx="8407400" cy="4546600"/>
          </a:xfrm>
        </p:spPr>
        <p:txBody>
          <a:bodyPr>
            <a:normAutofit/>
          </a:bodyPr>
          <a:lstStyle/>
          <a:p>
            <a:r>
              <a:rPr lang="en-US" sz="3200" dirty="0" smtClean="0"/>
              <a:t>Email: </a:t>
            </a:r>
            <a:r>
              <a:rPr lang="en-US" sz="3200" dirty="0" smtClean="0">
                <a:solidFill>
                  <a:schemeClr val="bg2">
                    <a:lumMod val="25000"/>
                  </a:schemeClr>
                </a:solidFill>
                <a:hlinkClick r:id="rId2"/>
              </a:rPr>
              <a:t>rgroffalarcon@fullsail.com</a:t>
            </a:r>
            <a:endParaRPr lang="en-US" sz="3200" dirty="0" smtClean="0">
              <a:solidFill>
                <a:schemeClr val="bg2">
                  <a:lumMod val="25000"/>
                </a:schemeClr>
              </a:solidFill>
            </a:endParaRPr>
          </a:p>
          <a:p>
            <a:pPr>
              <a:buNone/>
            </a:pPr>
            <a:endParaRPr lang="en-US" dirty="0" smtClean="0"/>
          </a:p>
          <a:p>
            <a:r>
              <a:rPr lang="en-US" sz="3200" dirty="0" err="1" smtClean="0"/>
              <a:t>iChat</a:t>
            </a:r>
            <a:r>
              <a:rPr lang="en-US" sz="3200" dirty="0" smtClean="0"/>
              <a:t>: </a:t>
            </a:r>
            <a:r>
              <a:rPr lang="en-US" sz="3200" dirty="0" smtClean="0">
                <a:hlinkClick r:id="rId3"/>
              </a:rPr>
              <a:t>rgroffalarcon@aim.com</a:t>
            </a:r>
            <a:endParaRPr lang="en-US" sz="3200" dirty="0" smtClean="0"/>
          </a:p>
          <a:p>
            <a:endParaRPr lang="en-US" sz="2595" dirty="0" smtClean="0"/>
          </a:p>
          <a:p>
            <a:r>
              <a:rPr lang="en-US" sz="3200" dirty="0" smtClean="0"/>
              <a:t>Text: 407-900-0648</a:t>
            </a:r>
          </a:p>
          <a:p>
            <a:pPr>
              <a:buNone/>
            </a:pPr>
            <a:r>
              <a:rPr lang="en-US" sz="3200" dirty="0" smtClean="0"/>
              <a:t>	PLEASE be sure to identify yourself.</a:t>
            </a:r>
          </a:p>
          <a:p>
            <a:endParaRPr lang="en-US" sz="2824" dirty="0" smtClean="0"/>
          </a:p>
          <a:p>
            <a:r>
              <a:rPr lang="en-US" sz="3243" dirty="0" smtClean="0"/>
              <a:t>Office Phone Number: 407-679-0100  x4151</a:t>
            </a:r>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1000"/>
                                        <p:tgtEl>
                                          <p:spTgt spid="5">
                                            <p:txEl>
                                              <p:pRg st="2" end="2"/>
                                            </p:txEl>
                                          </p:spTgt>
                                        </p:tgtEl>
                                      </p:cBhvr>
                                    </p:animEffect>
                                    <p:anim calcmode="lin" valueType="num">
                                      <p:cBhvr>
                                        <p:cTn id="1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1000"/>
                                        <p:tgtEl>
                                          <p:spTgt spid="5">
                                            <p:txEl>
                                              <p:pRg st="4" end="4"/>
                                            </p:txEl>
                                          </p:spTgt>
                                        </p:tgtEl>
                                      </p:cBhvr>
                                    </p:animEffect>
                                    <p:anim calcmode="lin" valueType="num">
                                      <p:cBhvr>
                                        <p:cTn id="2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1000"/>
                                        <p:tgtEl>
                                          <p:spTgt spid="5">
                                            <p:txEl>
                                              <p:pRg st="5" end="5"/>
                                            </p:txEl>
                                          </p:spTgt>
                                        </p:tgtEl>
                                      </p:cBhvr>
                                    </p:animEffect>
                                    <p:anim calcmode="lin" valueType="num">
                                      <p:cBhvr>
                                        <p:cTn id="3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5">
                                            <p:txEl>
                                              <p:pRg st="5" end="5"/>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5">
                                            <p:txEl>
                                              <p:pRg st="7" end="7"/>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5">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46100"/>
            <a:ext cx="5301466" cy="1300988"/>
          </a:xfrm>
        </p:spPr>
        <p:txBody>
          <a:bodyPr>
            <a:normAutofit fontScale="90000"/>
          </a:bodyPr>
          <a:lstStyle/>
          <a:p>
            <a:pPr algn="ctr"/>
            <a:r>
              <a:rPr lang="en-US" dirty="0" smtClean="0"/>
              <a:t>Input Prompts </a:t>
            </a:r>
            <a:br>
              <a:rPr lang="en-US" dirty="0" smtClean="0"/>
            </a:br>
            <a:r>
              <a:rPr lang="en-US" sz="4000" dirty="0" smtClean="0"/>
              <a:t>(pgs 369 – 371)</a:t>
            </a:r>
            <a:endParaRPr lang="en-US" sz="4000" dirty="0"/>
          </a:p>
        </p:txBody>
      </p:sp>
      <p:pic>
        <p:nvPicPr>
          <p:cNvPr id="6" name="Picture 5"/>
          <p:cNvPicPr>
            <a:picLocks noChangeAspect="1"/>
          </p:cNvPicPr>
          <p:nvPr/>
        </p:nvPicPr>
        <p:blipFill>
          <a:blip r:embed="rId3"/>
          <a:stretch>
            <a:fillRect/>
          </a:stretch>
        </p:blipFill>
        <p:spPr>
          <a:xfrm>
            <a:off x="5538543" y="0"/>
            <a:ext cx="3605458" cy="6858000"/>
          </a:xfrm>
          <a:prstGeom prst="rect">
            <a:avLst/>
          </a:prstGeom>
        </p:spPr>
      </p:pic>
      <p:sp>
        <p:nvSpPr>
          <p:cNvPr id="5" name="TextBox 4"/>
          <p:cNvSpPr txBox="1"/>
          <p:nvPr/>
        </p:nvSpPr>
        <p:spPr>
          <a:xfrm>
            <a:off x="762000" y="2247900"/>
            <a:ext cx="4216400" cy="2554545"/>
          </a:xfrm>
          <a:prstGeom prst="rect">
            <a:avLst/>
          </a:prstGeom>
          <a:noFill/>
        </p:spPr>
        <p:txBody>
          <a:bodyPr wrap="square" rtlCol="0">
            <a:spAutoFit/>
          </a:bodyPr>
          <a:lstStyle/>
          <a:p>
            <a:r>
              <a:rPr lang="en-US" sz="3200" dirty="0" smtClean="0"/>
              <a:t> A text field or drop down with a prefilled prompt that tells the user what to do or type.</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76293" cy="1143000"/>
          </a:xfrm>
        </p:spPr>
        <p:txBody>
          <a:bodyPr>
            <a:normAutofit fontScale="90000"/>
          </a:bodyPr>
          <a:lstStyle/>
          <a:p>
            <a:pPr algn="ctr"/>
            <a:r>
              <a:rPr lang="en-US" dirty="0" smtClean="0"/>
              <a:t>Dropdown Chooser </a:t>
            </a:r>
            <a:r>
              <a:rPr lang="en-US" sz="4444" dirty="0" smtClean="0"/>
              <a:t>(pgs 380 – 383)</a:t>
            </a:r>
            <a:endParaRPr lang="en-US" sz="4444" dirty="0"/>
          </a:p>
        </p:txBody>
      </p:sp>
      <p:pic>
        <p:nvPicPr>
          <p:cNvPr id="5" name="Picture 4"/>
          <p:cNvPicPr>
            <a:picLocks noChangeAspect="1"/>
          </p:cNvPicPr>
          <p:nvPr/>
        </p:nvPicPr>
        <p:blipFill>
          <a:blip r:embed="rId3"/>
          <a:stretch>
            <a:fillRect/>
          </a:stretch>
        </p:blipFill>
        <p:spPr>
          <a:xfrm>
            <a:off x="5613839" y="0"/>
            <a:ext cx="3526139" cy="6858000"/>
          </a:xfrm>
          <a:prstGeom prst="rect">
            <a:avLst/>
          </a:prstGeom>
        </p:spPr>
      </p:pic>
      <p:sp>
        <p:nvSpPr>
          <p:cNvPr id="4" name="TextBox 3"/>
          <p:cNvSpPr txBox="1"/>
          <p:nvPr/>
        </p:nvSpPr>
        <p:spPr>
          <a:xfrm>
            <a:off x="301093" y="2794000"/>
            <a:ext cx="5232400" cy="2554545"/>
          </a:xfrm>
          <a:prstGeom prst="rect">
            <a:avLst/>
          </a:prstGeom>
          <a:noFill/>
        </p:spPr>
        <p:txBody>
          <a:bodyPr wrap="square" rtlCol="0">
            <a:spAutoFit/>
          </a:bodyPr>
          <a:lstStyle/>
          <a:p>
            <a:r>
              <a:rPr lang="en-US" sz="3200" dirty="0" smtClean="0"/>
              <a:t>Use a dropdown or pop-up panel to contain more complex UI value selections.</a:t>
            </a:r>
          </a:p>
          <a:p>
            <a:r>
              <a:rPr lang="en-US" sz="3200" dirty="0" smtClean="0"/>
              <a:t>These can include calendars and time choosers.</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76293" cy="1143000"/>
          </a:xfrm>
        </p:spPr>
        <p:txBody>
          <a:bodyPr>
            <a:normAutofit fontScale="90000"/>
          </a:bodyPr>
          <a:lstStyle/>
          <a:p>
            <a:pPr algn="ctr"/>
            <a:r>
              <a:rPr lang="en-US" dirty="0" smtClean="0"/>
              <a:t>Dropdown Chooser </a:t>
            </a:r>
            <a:r>
              <a:rPr lang="en-US" sz="4444" dirty="0" smtClean="0"/>
              <a:t>(pgs 380 – 383)</a:t>
            </a:r>
            <a:endParaRPr lang="en-US" sz="4444" dirty="0"/>
          </a:p>
        </p:txBody>
      </p:sp>
      <p:pic>
        <p:nvPicPr>
          <p:cNvPr id="4" name="Picture 3"/>
          <p:cNvPicPr>
            <a:picLocks noChangeAspect="1"/>
          </p:cNvPicPr>
          <p:nvPr/>
        </p:nvPicPr>
        <p:blipFill>
          <a:blip r:embed="rId3"/>
          <a:stretch>
            <a:fillRect/>
          </a:stretch>
        </p:blipFill>
        <p:spPr>
          <a:xfrm>
            <a:off x="5533493" y="0"/>
            <a:ext cx="3610507" cy="6858000"/>
          </a:xfrm>
          <a:prstGeom prst="rect">
            <a:avLst/>
          </a:prstGeom>
        </p:spPr>
      </p:pic>
      <p:sp>
        <p:nvSpPr>
          <p:cNvPr id="5" name="TextBox 4"/>
          <p:cNvSpPr txBox="1"/>
          <p:nvPr/>
        </p:nvSpPr>
        <p:spPr>
          <a:xfrm>
            <a:off x="457199" y="2159000"/>
            <a:ext cx="5076293" cy="4031873"/>
          </a:xfrm>
          <a:prstGeom prst="rect">
            <a:avLst/>
          </a:prstGeom>
          <a:noFill/>
        </p:spPr>
        <p:txBody>
          <a:bodyPr wrap="square" rtlCol="0">
            <a:spAutoFit/>
          </a:bodyPr>
          <a:lstStyle/>
          <a:p>
            <a:r>
              <a:rPr lang="en-US" sz="3200" dirty="0" smtClean="0"/>
              <a:t>I will accept a spinner as the fulfillment of dropdown; however, remember that the drawback is that you typically do not see all of the selections in one screen.</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81343" cy="1143000"/>
          </a:xfrm>
        </p:spPr>
        <p:txBody>
          <a:bodyPr>
            <a:normAutofit fontScale="90000"/>
          </a:bodyPr>
          <a:lstStyle/>
          <a:p>
            <a:pPr algn="ctr"/>
            <a:r>
              <a:rPr lang="en-US" dirty="0" smtClean="0"/>
              <a:t>Good Defaults </a:t>
            </a:r>
            <a:br>
              <a:rPr lang="en-US" dirty="0" smtClean="0"/>
            </a:br>
            <a:r>
              <a:rPr lang="en-US" sz="4000" dirty="0" smtClean="0"/>
              <a:t>(pgs 385 – 387)</a:t>
            </a:r>
            <a:endParaRPr lang="en-US" sz="4000" dirty="0"/>
          </a:p>
        </p:txBody>
      </p:sp>
      <p:pic>
        <p:nvPicPr>
          <p:cNvPr id="4" name="Picture 3"/>
          <p:cNvPicPr>
            <a:picLocks noChangeAspect="1"/>
          </p:cNvPicPr>
          <p:nvPr/>
        </p:nvPicPr>
        <p:blipFill>
          <a:blip r:embed="rId3"/>
          <a:stretch>
            <a:fillRect/>
          </a:stretch>
        </p:blipFill>
        <p:spPr>
          <a:xfrm>
            <a:off x="5538543" y="0"/>
            <a:ext cx="3605458" cy="6858000"/>
          </a:xfrm>
          <a:prstGeom prst="rect">
            <a:avLst/>
          </a:prstGeom>
        </p:spPr>
      </p:pic>
      <p:sp>
        <p:nvSpPr>
          <p:cNvPr id="5" name="TextBox 4"/>
          <p:cNvSpPr txBox="1"/>
          <p:nvPr/>
        </p:nvSpPr>
        <p:spPr>
          <a:xfrm>
            <a:off x="698500" y="2565400"/>
            <a:ext cx="3365500" cy="2554545"/>
          </a:xfrm>
          <a:prstGeom prst="rect">
            <a:avLst/>
          </a:prstGeom>
          <a:noFill/>
        </p:spPr>
        <p:txBody>
          <a:bodyPr wrap="square" rtlCol="0">
            <a:spAutoFit/>
          </a:bodyPr>
          <a:lstStyle/>
          <a:p>
            <a:r>
              <a:rPr lang="en-US" sz="3200" dirty="0" smtClean="0"/>
              <a:t>These should be appropriate, your best guess as to what the user will enter.</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5565358" cy="744220"/>
          </a:xfrm>
        </p:spPr>
        <p:txBody>
          <a:bodyPr anchor="t">
            <a:normAutofit fontScale="90000"/>
          </a:bodyPr>
          <a:lstStyle/>
          <a:p>
            <a:pPr algn="ctr"/>
            <a:r>
              <a:rPr lang="en-US" dirty="0" smtClean="0"/>
              <a:t>Prominent Done Button</a:t>
            </a:r>
            <a:br>
              <a:rPr lang="en-US" dirty="0" smtClean="0"/>
            </a:br>
            <a:r>
              <a:rPr lang="en-US" dirty="0" smtClean="0"/>
              <a:t> </a:t>
            </a:r>
            <a:r>
              <a:rPr lang="en-US" sz="4222" dirty="0" smtClean="0"/>
              <a:t>(pgs 257 – 261)</a:t>
            </a:r>
            <a:r>
              <a:rPr lang="en-US" dirty="0" smtClean="0"/>
              <a:t/>
            </a:r>
            <a:br>
              <a:rPr lang="en-US" dirty="0" smtClean="0"/>
            </a:br>
            <a:endParaRPr lang="en-US" dirty="0"/>
          </a:p>
        </p:txBody>
      </p:sp>
      <p:sp>
        <p:nvSpPr>
          <p:cNvPr id="4" name="TextBox 3"/>
          <p:cNvSpPr txBox="1"/>
          <p:nvPr/>
        </p:nvSpPr>
        <p:spPr>
          <a:xfrm>
            <a:off x="660400" y="2296348"/>
            <a:ext cx="3771900" cy="2062103"/>
          </a:xfrm>
          <a:prstGeom prst="rect">
            <a:avLst/>
          </a:prstGeom>
          <a:noFill/>
        </p:spPr>
        <p:txBody>
          <a:bodyPr wrap="square" rtlCol="0">
            <a:spAutoFit/>
          </a:bodyPr>
          <a:lstStyle/>
          <a:p>
            <a:r>
              <a:rPr lang="en-US" sz="3200" dirty="0" smtClean="0"/>
              <a:t>Should be at the end of the visual flow and away from secondary actions.</a:t>
            </a:r>
            <a:endParaRPr lang="en-US" sz="3200" dirty="0"/>
          </a:p>
        </p:txBody>
      </p:sp>
      <p:sp>
        <p:nvSpPr>
          <p:cNvPr id="6" name="TextBox 5"/>
          <p:cNvSpPr txBox="1"/>
          <p:nvPr/>
        </p:nvSpPr>
        <p:spPr>
          <a:xfrm>
            <a:off x="266700" y="4409250"/>
            <a:ext cx="5298658" cy="2308324"/>
          </a:xfrm>
          <a:prstGeom prst="rect">
            <a:avLst/>
          </a:prstGeom>
          <a:noFill/>
        </p:spPr>
        <p:txBody>
          <a:bodyPr wrap="square" rtlCol="0">
            <a:spAutoFit/>
          </a:bodyPr>
          <a:lstStyle/>
          <a:p>
            <a:r>
              <a:rPr lang="en-US" sz="2400" dirty="0" smtClean="0">
                <a:solidFill>
                  <a:srgbClr val="FF0000"/>
                </a:solidFill>
              </a:rPr>
              <a:t>CAUTION:  Mike </a:t>
            </a:r>
            <a:r>
              <a:rPr lang="en-US" sz="2400" dirty="0" err="1" smtClean="0">
                <a:solidFill>
                  <a:srgbClr val="FF0000"/>
                </a:solidFill>
              </a:rPr>
              <a:t>Smotherman</a:t>
            </a:r>
            <a:r>
              <a:rPr lang="en-US" sz="2400" dirty="0" smtClean="0">
                <a:solidFill>
                  <a:srgbClr val="FF0000"/>
                </a:solidFill>
              </a:rPr>
              <a:t> is an amazing programmer and produces wonderful videos; however, he is NOT a UI expert.  Please follow his video for code and NOT for placement of your buttons.</a:t>
            </a:r>
            <a:endParaRPr lang="en-US" sz="2400" dirty="0">
              <a:solidFill>
                <a:srgbClr val="FF0000"/>
              </a:solidFill>
            </a:endParaRPr>
          </a:p>
        </p:txBody>
      </p:sp>
      <p:pic>
        <p:nvPicPr>
          <p:cNvPr id="3" name="Picture 2"/>
          <p:cNvPicPr>
            <a:picLocks noChangeAspect="1"/>
          </p:cNvPicPr>
          <p:nvPr/>
        </p:nvPicPr>
        <p:blipFill>
          <a:blip r:embed="rId3"/>
          <a:stretch>
            <a:fillRect/>
          </a:stretch>
        </p:blipFill>
        <p:spPr>
          <a:xfrm>
            <a:off x="5616158" y="0"/>
            <a:ext cx="3524782"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5565358" cy="744220"/>
          </a:xfrm>
        </p:spPr>
        <p:txBody>
          <a:bodyPr anchor="t">
            <a:normAutofit fontScale="90000"/>
          </a:bodyPr>
          <a:lstStyle/>
          <a:p>
            <a:pPr algn="ctr"/>
            <a:r>
              <a:rPr lang="en-US" dirty="0" smtClean="0"/>
              <a:t>Prominent Done Button</a:t>
            </a:r>
            <a:br>
              <a:rPr lang="en-US" dirty="0" smtClean="0"/>
            </a:br>
            <a:r>
              <a:rPr lang="en-US" dirty="0" smtClean="0"/>
              <a:t> </a:t>
            </a:r>
            <a:r>
              <a:rPr lang="en-US" sz="4222" dirty="0" smtClean="0"/>
              <a:t>(pgs 257 – 261)</a:t>
            </a:r>
            <a:r>
              <a:rPr lang="en-US" dirty="0" smtClean="0"/>
              <a:t/>
            </a:r>
            <a:br>
              <a:rPr lang="en-US" dirty="0" smtClean="0"/>
            </a:br>
            <a:endParaRPr lang="en-US" dirty="0"/>
          </a:p>
        </p:txBody>
      </p:sp>
      <p:sp>
        <p:nvSpPr>
          <p:cNvPr id="4" name="TextBox 3"/>
          <p:cNvSpPr txBox="1"/>
          <p:nvPr/>
        </p:nvSpPr>
        <p:spPr>
          <a:xfrm>
            <a:off x="876300" y="3378200"/>
            <a:ext cx="3771900" cy="2062103"/>
          </a:xfrm>
          <a:prstGeom prst="rect">
            <a:avLst/>
          </a:prstGeom>
          <a:noFill/>
        </p:spPr>
        <p:txBody>
          <a:bodyPr wrap="square" rtlCol="0">
            <a:spAutoFit/>
          </a:bodyPr>
          <a:lstStyle/>
          <a:p>
            <a:r>
              <a:rPr lang="en-US" sz="3200" dirty="0" smtClean="0"/>
              <a:t>Should be at the end of the visual flow and away from secondary actions.</a:t>
            </a:r>
            <a:endParaRPr lang="en-US" sz="3200" dirty="0"/>
          </a:p>
        </p:txBody>
      </p:sp>
      <p:pic>
        <p:nvPicPr>
          <p:cNvPr id="3" name="Picture 2"/>
          <p:cNvPicPr>
            <a:picLocks noChangeAspect="1"/>
          </p:cNvPicPr>
          <p:nvPr/>
        </p:nvPicPr>
        <p:blipFill>
          <a:blip r:embed="rId3"/>
          <a:stretch>
            <a:fillRect/>
          </a:stretch>
        </p:blipFill>
        <p:spPr>
          <a:xfrm>
            <a:off x="5715000" y="12700"/>
            <a:ext cx="3524782"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9144000" cy="744220"/>
          </a:xfrm>
        </p:spPr>
        <p:txBody>
          <a:bodyPr anchor="t">
            <a:normAutofit fontScale="90000"/>
          </a:bodyPr>
          <a:lstStyle/>
          <a:p>
            <a:pPr algn="ctr"/>
            <a:r>
              <a:rPr lang="en-US" dirty="0" smtClean="0"/>
              <a:t>Changes to </a:t>
            </a:r>
            <a:r>
              <a:rPr lang="en-US" dirty="0" err="1" smtClean="0"/>
              <a:t>Main.js</a:t>
            </a:r>
            <a:r>
              <a:rPr lang="en-US" dirty="0" smtClean="0"/>
              <a:t/>
            </a:r>
            <a:br>
              <a:rPr lang="en-US" dirty="0" smtClean="0"/>
            </a:br>
            <a:endParaRPr lang="en-US" dirty="0"/>
          </a:p>
        </p:txBody>
      </p:sp>
      <p:sp>
        <p:nvSpPr>
          <p:cNvPr id="4" name="TextBox 3"/>
          <p:cNvSpPr txBox="1"/>
          <p:nvPr/>
        </p:nvSpPr>
        <p:spPr>
          <a:xfrm>
            <a:off x="800100" y="1866900"/>
            <a:ext cx="7670800" cy="4031873"/>
          </a:xfrm>
          <a:prstGeom prst="rect">
            <a:avLst/>
          </a:prstGeom>
          <a:noFill/>
        </p:spPr>
        <p:txBody>
          <a:bodyPr wrap="square" rtlCol="0">
            <a:spAutoFit/>
          </a:bodyPr>
          <a:lstStyle/>
          <a:p>
            <a:pPr marL="457200" indent="-457200">
              <a:buClr>
                <a:schemeClr val="bg2">
                  <a:lumMod val="75000"/>
                </a:schemeClr>
              </a:buClr>
              <a:buSzPct val="95000"/>
              <a:buFont typeface="Wingdings" charset="2"/>
              <a:buChar char="Ø"/>
            </a:pPr>
            <a:r>
              <a:rPr lang="en-US" sz="3200" dirty="0" smtClean="0"/>
              <a:t>Start with a NEW </a:t>
            </a:r>
            <a:r>
              <a:rPr lang="en-US" sz="3200" dirty="0" err="1" smtClean="0"/>
              <a:t>Main.js</a:t>
            </a:r>
            <a:endParaRPr lang="en-US" sz="3200" dirty="0" smtClean="0"/>
          </a:p>
          <a:p>
            <a:pPr marL="914400" lvl="1" indent="-457200">
              <a:buClr>
                <a:schemeClr val="accent1">
                  <a:lumMod val="60000"/>
                  <a:lumOff val="40000"/>
                </a:schemeClr>
              </a:buClr>
              <a:buFont typeface="Wingdings" charset="2"/>
              <a:buChar char="Ø"/>
            </a:pPr>
            <a:r>
              <a:rPr lang="en-US" sz="3200" dirty="0" smtClean="0"/>
              <a:t>The Video shows:</a:t>
            </a:r>
          </a:p>
          <a:p>
            <a:r>
              <a:rPr lang="en-US" sz="3200" dirty="0"/>
              <a:t> </a:t>
            </a:r>
            <a:r>
              <a:rPr lang="en-US" sz="3200" dirty="0" smtClean="0"/>
              <a:t>     $(document).ready(){</a:t>
            </a:r>
          </a:p>
          <a:p>
            <a:r>
              <a:rPr lang="en-US" sz="3200" dirty="0" smtClean="0"/>
              <a:t>};</a:t>
            </a:r>
          </a:p>
          <a:p>
            <a:pPr marL="914400" lvl="1" indent="-457200">
              <a:buClr>
                <a:schemeClr val="accent1">
                  <a:lumMod val="60000"/>
                  <a:lumOff val="40000"/>
                </a:schemeClr>
              </a:buClr>
              <a:buFont typeface="Wingdings" charset="2"/>
              <a:buChar char="Ø"/>
            </a:pPr>
            <a:r>
              <a:rPr lang="en-US" sz="3200" dirty="0" smtClean="0"/>
              <a:t>The </a:t>
            </a:r>
            <a:r>
              <a:rPr lang="en-US" sz="3200" dirty="0" err="1" smtClean="0"/>
              <a:t>jquerymobile</a:t>
            </a:r>
            <a:r>
              <a:rPr lang="en-US" sz="3200" dirty="0" smtClean="0"/>
              <a:t> site shows: </a:t>
            </a:r>
          </a:p>
          <a:p>
            <a:pPr lvl="1">
              <a:buClr>
                <a:schemeClr val="accent1">
                  <a:lumMod val="60000"/>
                  <a:lumOff val="40000"/>
                </a:schemeClr>
              </a:buClr>
            </a:pPr>
            <a:r>
              <a:rPr lang="en-US" sz="3200" dirty="0" smtClean="0"/>
              <a:t>$(document).bind(‘</a:t>
            </a:r>
            <a:r>
              <a:rPr lang="en-US" sz="3200" dirty="0" err="1" smtClean="0"/>
              <a:t>pageinit</a:t>
            </a:r>
            <a:r>
              <a:rPr lang="en-US" sz="3200" dirty="0" smtClean="0"/>
              <a:t>’, function(){</a:t>
            </a:r>
            <a:endParaRPr lang="en-US" sz="3200" dirty="0"/>
          </a:p>
          <a:p>
            <a:r>
              <a:rPr lang="en-US" sz="3200" dirty="0"/>
              <a:t>}</a:t>
            </a:r>
            <a:r>
              <a:rPr lang="en-US" sz="3200" dirty="0" smtClean="0"/>
              <a:t>;</a:t>
            </a:r>
            <a:endParaRPr lang="en-US" sz="3200" dirty="0"/>
          </a:p>
        </p:txBody>
      </p:sp>
    </p:spTree>
    <p:extLst>
      <p:ext uri="{BB962C8B-B14F-4D97-AF65-F5344CB8AC3E}">
        <p14:creationId xmlns:p14="http://schemas.microsoft.com/office/powerpoint/2010/main" val="25934761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19100"/>
            <a:ext cx="9144000" cy="6494085"/>
          </a:xfrm>
          <a:prstGeom prst="rect">
            <a:avLst/>
          </a:prstGeom>
          <a:noFill/>
        </p:spPr>
        <p:txBody>
          <a:bodyPr wrap="square" rtlCol="0">
            <a:spAutoFit/>
          </a:bodyPr>
          <a:lstStyle/>
          <a:p>
            <a:pPr marL="457200" indent="-457200">
              <a:buClr>
                <a:schemeClr val="bg2">
                  <a:lumMod val="75000"/>
                </a:schemeClr>
              </a:buClr>
              <a:buSzPct val="95000"/>
              <a:buFont typeface="Wingdings" charset="2"/>
              <a:buChar char="Ø"/>
            </a:pPr>
            <a:r>
              <a:rPr lang="en-US" sz="3200" dirty="0" smtClean="0"/>
              <a:t>To prepare for </a:t>
            </a:r>
            <a:r>
              <a:rPr lang="en-US" sz="3200" dirty="0" err="1" smtClean="0"/>
              <a:t>jQuery</a:t>
            </a:r>
            <a:r>
              <a:rPr lang="en-US" sz="3200" dirty="0" smtClean="0"/>
              <a:t> in ASD:</a:t>
            </a:r>
          </a:p>
          <a:p>
            <a:pPr lvl="1">
              <a:buClr>
                <a:schemeClr val="accent1">
                  <a:lumMod val="60000"/>
                  <a:lumOff val="40000"/>
                </a:schemeClr>
              </a:buClr>
            </a:pPr>
            <a:r>
              <a:rPr lang="en-US" sz="3200" dirty="0"/>
              <a:t>$('#</a:t>
            </a:r>
            <a:r>
              <a:rPr lang="en-US" sz="3200" dirty="0" err="1"/>
              <a:t>addItem</a:t>
            </a:r>
            <a:r>
              <a:rPr lang="en-US" sz="3200" dirty="0"/>
              <a:t>').on('</a:t>
            </a:r>
            <a:r>
              <a:rPr lang="en-US" sz="3200" dirty="0" err="1"/>
              <a:t>pageinit</a:t>
            </a:r>
            <a:r>
              <a:rPr lang="en-US" sz="3200" dirty="0"/>
              <a:t>', function(){</a:t>
            </a:r>
          </a:p>
          <a:p>
            <a:pPr lvl="1">
              <a:buClr>
                <a:schemeClr val="accent1">
                  <a:lumMod val="60000"/>
                  <a:lumOff val="40000"/>
                </a:schemeClr>
              </a:buClr>
            </a:pPr>
            <a:endParaRPr lang="en-US" sz="3200" dirty="0"/>
          </a:p>
          <a:p>
            <a:pPr lvl="1">
              <a:buClr>
                <a:schemeClr val="accent1">
                  <a:lumMod val="60000"/>
                  <a:lumOff val="40000"/>
                </a:schemeClr>
              </a:buClr>
            </a:pPr>
            <a:r>
              <a:rPr lang="en-US" sz="3200" dirty="0"/>
              <a:t>		</a:t>
            </a:r>
            <a:r>
              <a:rPr lang="en-US" sz="3200" dirty="0" err="1"/>
              <a:t>var</a:t>
            </a:r>
            <a:r>
              <a:rPr lang="en-US" sz="3200" dirty="0"/>
              <a:t> </a:t>
            </a:r>
            <a:r>
              <a:rPr lang="en-US" sz="3200" dirty="0" err="1"/>
              <a:t>myForm</a:t>
            </a:r>
            <a:r>
              <a:rPr lang="en-US" sz="3200" dirty="0"/>
              <a:t> = $('#</a:t>
            </a:r>
            <a:r>
              <a:rPr lang="en-US" sz="3200" dirty="0" err="1"/>
              <a:t>formId</a:t>
            </a:r>
            <a:r>
              <a:rPr lang="en-US" sz="3200" dirty="0"/>
              <a:t>');</a:t>
            </a:r>
          </a:p>
          <a:p>
            <a:pPr lvl="1">
              <a:buClr>
                <a:schemeClr val="accent1">
                  <a:lumMod val="60000"/>
                  <a:lumOff val="40000"/>
                </a:schemeClr>
              </a:buClr>
            </a:pPr>
            <a:r>
              <a:rPr lang="en-US" sz="3200" dirty="0"/>
              <a:t>		    </a:t>
            </a:r>
            <a:r>
              <a:rPr lang="en-US" sz="3200" dirty="0" err="1"/>
              <a:t>myForm.validate</a:t>
            </a:r>
            <a:r>
              <a:rPr lang="en-US" sz="3200" dirty="0"/>
              <a:t>({</a:t>
            </a:r>
          </a:p>
          <a:p>
            <a:pPr lvl="1">
              <a:buClr>
                <a:schemeClr val="accent1">
                  <a:lumMod val="60000"/>
                  <a:lumOff val="40000"/>
                </a:schemeClr>
              </a:buClr>
            </a:pPr>
            <a:r>
              <a:rPr lang="en-US" sz="3200" dirty="0"/>
              <a:t>			</a:t>
            </a:r>
            <a:r>
              <a:rPr lang="en-US" sz="3200" dirty="0" err="1"/>
              <a:t>invalidHandler</a:t>
            </a:r>
            <a:r>
              <a:rPr lang="en-US" sz="3200" dirty="0"/>
              <a:t>: function(form, validator) {</a:t>
            </a:r>
          </a:p>
          <a:p>
            <a:pPr lvl="1">
              <a:buClr>
                <a:schemeClr val="accent1">
                  <a:lumMod val="60000"/>
                  <a:lumOff val="40000"/>
                </a:schemeClr>
              </a:buClr>
            </a:pPr>
            <a:r>
              <a:rPr lang="en-US" sz="3200" dirty="0"/>
              <a:t>			},</a:t>
            </a:r>
          </a:p>
          <a:p>
            <a:pPr lvl="1">
              <a:buClr>
                <a:schemeClr val="accent1">
                  <a:lumMod val="60000"/>
                  <a:lumOff val="40000"/>
                </a:schemeClr>
              </a:buClr>
            </a:pPr>
            <a:r>
              <a:rPr lang="en-US" sz="3200" dirty="0"/>
              <a:t>			</a:t>
            </a:r>
            <a:r>
              <a:rPr lang="en-US" sz="3200" dirty="0" err="1"/>
              <a:t>submitHandler</a:t>
            </a:r>
            <a:r>
              <a:rPr lang="en-US" sz="3200" dirty="0"/>
              <a:t>: function() {</a:t>
            </a:r>
          </a:p>
          <a:p>
            <a:pPr lvl="1">
              <a:buClr>
                <a:schemeClr val="accent1">
                  <a:lumMod val="60000"/>
                  <a:lumOff val="40000"/>
                </a:schemeClr>
              </a:buClr>
            </a:pPr>
            <a:r>
              <a:rPr lang="en-US" sz="3200" dirty="0"/>
              <a:t>		</a:t>
            </a:r>
            <a:r>
              <a:rPr lang="en-US" sz="3200" dirty="0" err="1"/>
              <a:t>var</a:t>
            </a:r>
            <a:r>
              <a:rPr lang="en-US" sz="3200" dirty="0"/>
              <a:t> data = </a:t>
            </a:r>
            <a:r>
              <a:rPr lang="en-US" sz="3200" dirty="0" err="1"/>
              <a:t>myForm.serializeArray</a:t>
            </a:r>
            <a:r>
              <a:rPr lang="en-US" sz="3200" dirty="0"/>
              <a:t>();</a:t>
            </a:r>
          </a:p>
          <a:p>
            <a:pPr lvl="1">
              <a:buClr>
                <a:schemeClr val="accent1">
                  <a:lumMod val="60000"/>
                  <a:lumOff val="40000"/>
                </a:schemeClr>
              </a:buClr>
            </a:pPr>
            <a:r>
              <a:rPr lang="en-US" sz="3200" dirty="0"/>
              <a:t>			</a:t>
            </a:r>
            <a:r>
              <a:rPr lang="en-US" sz="3200" dirty="0" err="1"/>
              <a:t>storeData</a:t>
            </a:r>
            <a:r>
              <a:rPr lang="en-US" sz="3200" dirty="0"/>
              <a:t>(data);</a:t>
            </a:r>
          </a:p>
          <a:p>
            <a:pPr lvl="1">
              <a:buClr>
                <a:schemeClr val="accent1">
                  <a:lumMod val="60000"/>
                  <a:lumOff val="40000"/>
                </a:schemeClr>
              </a:buClr>
            </a:pPr>
            <a:r>
              <a:rPr lang="en-US" sz="3200" dirty="0"/>
              <a:t>		}</a:t>
            </a:r>
          </a:p>
          <a:p>
            <a:pPr lvl="1">
              <a:buClr>
                <a:schemeClr val="accent1">
                  <a:lumMod val="60000"/>
                  <a:lumOff val="40000"/>
                </a:schemeClr>
              </a:buClr>
            </a:pPr>
            <a:r>
              <a:rPr lang="en-US" sz="3200" dirty="0"/>
              <a:t>	});</a:t>
            </a:r>
          </a:p>
        </p:txBody>
      </p:sp>
    </p:spTree>
    <p:extLst>
      <p:ext uri="{BB962C8B-B14F-4D97-AF65-F5344CB8AC3E}">
        <p14:creationId xmlns:p14="http://schemas.microsoft.com/office/powerpoint/2010/main" val="17947417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Main (cont.)…</a:t>
            </a:r>
            <a:endParaRPr lang="en-US" dirty="0"/>
          </a:p>
        </p:txBody>
      </p:sp>
      <p:sp>
        <p:nvSpPr>
          <p:cNvPr id="2" name="TextBox 1"/>
          <p:cNvSpPr txBox="1"/>
          <p:nvPr/>
        </p:nvSpPr>
        <p:spPr>
          <a:xfrm>
            <a:off x="876300" y="2565400"/>
            <a:ext cx="7543800" cy="2308324"/>
          </a:xfrm>
          <a:prstGeom prst="rect">
            <a:avLst/>
          </a:prstGeom>
          <a:noFill/>
        </p:spPr>
        <p:txBody>
          <a:bodyPr wrap="square" rtlCol="0">
            <a:spAutoFit/>
          </a:bodyPr>
          <a:lstStyle/>
          <a:p>
            <a:r>
              <a:rPr lang="en-US" sz="3600" dirty="0" smtClean="0"/>
              <a:t>I will send a sample-</a:t>
            </a:r>
            <a:r>
              <a:rPr lang="en-US" sz="3600" dirty="0" err="1" smtClean="0"/>
              <a:t>main.js</a:t>
            </a:r>
            <a:r>
              <a:rPr lang="en-US" sz="3600" dirty="0" smtClean="0"/>
              <a:t> template to you.  Please set you Main up to follow this, even if part of it remain blank until ASD!</a:t>
            </a:r>
            <a:endParaRPr lang="en-US" sz="3600" dirty="0"/>
          </a:p>
        </p:txBody>
      </p:sp>
    </p:spTree>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5615126" cy="2001012"/>
          </a:xfrm>
        </p:spPr>
        <p:txBody>
          <a:bodyPr anchor="t">
            <a:normAutofit fontScale="90000"/>
          </a:bodyPr>
          <a:lstStyle/>
          <a:p>
            <a:pPr algn="ctr"/>
            <a:r>
              <a:rPr lang="en-US" dirty="0" smtClean="0"/>
              <a:t>Same Page Error Messages </a:t>
            </a:r>
            <a:br>
              <a:rPr lang="en-US" dirty="0" smtClean="0"/>
            </a:br>
            <a:r>
              <a:rPr lang="en-US" sz="3889" dirty="0" smtClean="0"/>
              <a:t>(pgs 388 – 391)</a:t>
            </a:r>
            <a:endParaRPr lang="en-US" sz="3889" dirty="0"/>
          </a:p>
        </p:txBody>
      </p:sp>
      <p:pic>
        <p:nvPicPr>
          <p:cNvPr id="3" name="Picture 2"/>
          <p:cNvPicPr>
            <a:picLocks noChangeAspect="1"/>
          </p:cNvPicPr>
          <p:nvPr/>
        </p:nvPicPr>
        <p:blipFill>
          <a:blip r:embed="rId2"/>
          <a:stretch>
            <a:fillRect/>
          </a:stretch>
        </p:blipFill>
        <p:spPr>
          <a:xfrm>
            <a:off x="5615126" y="0"/>
            <a:ext cx="3528874" cy="6858000"/>
          </a:xfrm>
          <a:prstGeom prst="rect">
            <a:avLst/>
          </a:prstGeom>
        </p:spPr>
      </p:pic>
      <p:sp>
        <p:nvSpPr>
          <p:cNvPr id="4" name="TextBox 3"/>
          <p:cNvSpPr txBox="1"/>
          <p:nvPr/>
        </p:nvSpPr>
        <p:spPr>
          <a:xfrm>
            <a:off x="774700" y="3568700"/>
            <a:ext cx="4241800" cy="2062103"/>
          </a:xfrm>
          <a:prstGeom prst="rect">
            <a:avLst/>
          </a:prstGeom>
          <a:noFill/>
        </p:spPr>
        <p:txBody>
          <a:bodyPr wrap="square" rtlCol="0">
            <a:spAutoFit/>
          </a:bodyPr>
          <a:lstStyle/>
          <a:p>
            <a:r>
              <a:rPr lang="en-US" sz="3200" dirty="0" smtClean="0"/>
              <a:t>Should be at the top of the page with indicators on the fields.  BE GENTLE!</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700"/>
            <a:ext cx="8229600" cy="4749800"/>
          </a:xfrm>
        </p:spPr>
        <p:txBody>
          <a:bodyPr>
            <a:normAutofit/>
          </a:bodyPr>
          <a:lstStyle/>
          <a:p>
            <a:pPr>
              <a:buFont typeface="Wingdings" charset="2"/>
              <a:buChar char="Ø"/>
            </a:pPr>
            <a:r>
              <a:rPr lang="en-US" sz="3000" dirty="0" smtClean="0"/>
              <a:t>Bare Minimum – 2 </a:t>
            </a:r>
            <a:r>
              <a:rPr lang="en-US" sz="3000" dirty="0" smtClean="0"/>
              <a:t>apps, the Bronze MUST contain a fully functioning CRUD!</a:t>
            </a:r>
          </a:p>
          <a:p>
            <a:pPr>
              <a:buFont typeface="Wingdings" charset="2"/>
              <a:buChar char="Ø"/>
            </a:pPr>
            <a:endParaRPr lang="en-US" sz="1000" dirty="0"/>
          </a:p>
          <a:p>
            <a:pPr>
              <a:buFont typeface="Wingdings" charset="2"/>
              <a:buChar char="Ø"/>
            </a:pPr>
            <a:r>
              <a:rPr lang="en-US" sz="3000" dirty="0" smtClean="0"/>
              <a:t>JQM on </a:t>
            </a:r>
            <a:r>
              <a:rPr lang="en-US" sz="3000" dirty="0" smtClean="0"/>
              <a:t>everything</a:t>
            </a:r>
          </a:p>
          <a:p>
            <a:pPr>
              <a:buFont typeface="Wingdings" charset="2"/>
              <a:buChar char="Ø"/>
            </a:pPr>
            <a:endParaRPr lang="en-US" sz="1000" dirty="0" smtClean="0"/>
          </a:p>
          <a:p>
            <a:pPr>
              <a:buFont typeface="Wingdings" charset="2"/>
              <a:buChar char="Ø"/>
            </a:pPr>
            <a:r>
              <a:rPr lang="en-US" sz="3000" dirty="0" smtClean="0"/>
              <a:t>Missing week 1 requirements:</a:t>
            </a:r>
            <a:endParaRPr lang="en-US" sz="3200" dirty="0" smtClean="0"/>
          </a:p>
          <a:p>
            <a:pPr lvl="1">
              <a:buFont typeface="Wingdings" charset="2"/>
              <a:buChar char="Ø"/>
            </a:pPr>
            <a:r>
              <a:rPr lang="en-US" sz="2800" dirty="0" smtClean="0"/>
              <a:t>Missing or unattractive Feature/CTA.</a:t>
            </a:r>
          </a:p>
          <a:p>
            <a:pPr lvl="1">
              <a:buFont typeface="Wingdings" charset="2"/>
              <a:buChar char="Ø"/>
            </a:pPr>
            <a:r>
              <a:rPr lang="en-US" sz="2800" dirty="0" smtClean="0"/>
              <a:t>Missing value proposition.</a:t>
            </a:r>
          </a:p>
          <a:p>
            <a:pPr lvl="1">
              <a:buFont typeface="Wingdings" charset="2"/>
              <a:buChar char="Ø"/>
            </a:pPr>
            <a:r>
              <a:rPr lang="en-US" sz="2800" dirty="0" smtClean="0"/>
              <a:t>Browse Categories are missing.</a:t>
            </a:r>
          </a:p>
          <a:p>
            <a:pPr lvl="1">
              <a:buFont typeface="Wingdings" charset="2"/>
              <a:buChar char="Ø"/>
            </a:pPr>
            <a:r>
              <a:rPr lang="en-US" sz="2800" dirty="0" smtClean="0"/>
              <a:t>Search is missing.</a:t>
            </a:r>
          </a:p>
          <a:p>
            <a:pPr>
              <a:buNone/>
            </a:pPr>
            <a:endParaRPr lang="en-US" sz="30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a:xfrm>
            <a:off x="571500" y="1905000"/>
            <a:ext cx="8001000" cy="4762500"/>
          </a:xfrm>
        </p:spPr>
        <p:txBody>
          <a:bodyPr>
            <a:noAutofit/>
          </a:bodyPr>
          <a:lstStyle/>
          <a:p>
            <a:pPr>
              <a:buFont typeface="Wingdings" charset="2"/>
              <a:buChar char="Ø"/>
            </a:pPr>
            <a:r>
              <a:rPr lang="en-US" sz="3200" b="1" dirty="0" smtClean="0"/>
              <a:t>Two</a:t>
            </a:r>
            <a:r>
              <a:rPr lang="en-US" sz="3200" dirty="0" smtClean="0"/>
              <a:t> live links to your code: </a:t>
            </a:r>
          </a:p>
          <a:p>
            <a:pPr lvl="1">
              <a:buFont typeface="Wingdings" charset="2"/>
              <a:buChar char="Ø"/>
            </a:pPr>
            <a:r>
              <a:rPr lang="en-US" sz="3000" dirty="0" smtClean="0"/>
              <a:t>Repository at </a:t>
            </a:r>
            <a:r>
              <a:rPr lang="en-US" sz="3000" dirty="0" err="1" smtClean="0"/>
              <a:t>GitHub</a:t>
            </a:r>
            <a:endParaRPr lang="en-US" sz="3000" dirty="0" smtClean="0"/>
          </a:p>
          <a:p>
            <a:pPr marL="667512" lvl="2" indent="0">
              <a:buNone/>
            </a:pPr>
            <a:r>
              <a:rPr lang="en-US" sz="2800" dirty="0" smtClean="0"/>
              <a:t>Working live (clickable) link to the project source code (from your master branch) on </a:t>
            </a:r>
            <a:r>
              <a:rPr lang="en-US" sz="2800" dirty="0" err="1" smtClean="0"/>
              <a:t>GitHub.com</a:t>
            </a:r>
            <a:endParaRPr lang="en-US" sz="2800" dirty="0" smtClean="0"/>
          </a:p>
          <a:p>
            <a:pPr lvl="1">
              <a:buFont typeface="Wingdings" charset="2"/>
              <a:buChar char="Ø"/>
            </a:pPr>
            <a:r>
              <a:rPr lang="en-US" sz="3000" dirty="0" smtClean="0"/>
              <a:t>Live code at </a:t>
            </a:r>
            <a:r>
              <a:rPr lang="en-US" sz="3000" dirty="0" err="1" smtClean="0"/>
              <a:t>GitHub</a:t>
            </a:r>
            <a:endParaRPr lang="en-US" sz="3000" dirty="0" smtClean="0"/>
          </a:p>
          <a:p>
            <a:pPr marL="667512" lvl="2" indent="0">
              <a:buNone/>
            </a:pPr>
            <a:r>
              <a:rPr lang="en-US" sz="2800" dirty="0" smtClean="0"/>
              <a:t>Working live (clickable) link to the live code (from your </a:t>
            </a:r>
            <a:r>
              <a:rPr lang="en-US" sz="2800" dirty="0" err="1" smtClean="0"/>
              <a:t>gh</a:t>
            </a:r>
            <a:r>
              <a:rPr lang="en-US" sz="2800" dirty="0" smtClean="0"/>
              <a:t>-pages branch) on </a:t>
            </a:r>
            <a:r>
              <a:rPr lang="en-US" sz="2800" dirty="0" err="1" smtClean="0"/>
              <a:t>GitHub.com</a:t>
            </a:r>
            <a:endParaRPr lang="en-US" sz="28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Deliverables </a:t>
            </a:r>
            <a:r>
              <a:rPr lang="en-US" sz="4400" dirty="0" smtClean="0"/>
              <a:t>(cont.)</a:t>
            </a:r>
            <a:endParaRPr lang="en-US" sz="4400" dirty="0"/>
          </a:p>
        </p:txBody>
      </p:sp>
      <p:sp>
        <p:nvSpPr>
          <p:cNvPr id="3" name="Content Placeholder 2"/>
          <p:cNvSpPr>
            <a:spLocks noGrp="1"/>
          </p:cNvSpPr>
          <p:nvPr>
            <p:ph idx="1"/>
          </p:nvPr>
        </p:nvSpPr>
        <p:spPr/>
        <p:txBody>
          <a:bodyPr>
            <a:normAutofit lnSpcReduction="10000"/>
          </a:bodyPr>
          <a:lstStyle/>
          <a:p>
            <a:pPr>
              <a:buFont typeface="Wingdings" charset="2"/>
              <a:buChar char="Ø"/>
            </a:pPr>
            <a:r>
              <a:rPr lang="en-US" sz="3200" b="1" dirty="0" smtClean="0"/>
              <a:t>Two </a:t>
            </a:r>
            <a:r>
              <a:rPr lang="en-US" sz="3200" dirty="0" smtClean="0"/>
              <a:t>apps:</a:t>
            </a:r>
          </a:p>
          <a:p>
            <a:pPr lvl="1">
              <a:buFont typeface="Wingdings" charset="2"/>
              <a:buChar char="Ø"/>
            </a:pPr>
            <a:r>
              <a:rPr lang="en-US" sz="3000" dirty="0" smtClean="0"/>
              <a:t>Your “GOLD” app. – validate and save only</a:t>
            </a:r>
          </a:p>
          <a:p>
            <a:pPr marL="667512" lvl="2" indent="0">
              <a:buNone/>
            </a:pPr>
            <a:r>
              <a:rPr lang="en-US" sz="2800" dirty="0" smtClean="0"/>
              <a:t>This is your JQM app and should be the one that you feel is the most usable.</a:t>
            </a:r>
          </a:p>
          <a:p>
            <a:pPr lvl="1">
              <a:buFont typeface="Wingdings" charset="2"/>
              <a:buChar char="Ø"/>
            </a:pPr>
            <a:r>
              <a:rPr lang="en-US" sz="3000" dirty="0" smtClean="0"/>
              <a:t>Your “BRONZE” app – must be fully functioning.</a:t>
            </a:r>
          </a:p>
          <a:p>
            <a:pPr marL="667512" lvl="2" indent="0">
              <a:buNone/>
            </a:pPr>
            <a:r>
              <a:rPr lang="en-US" sz="2800" dirty="0" smtClean="0"/>
              <a:t>This is the app in which you apply utilize your VFW CRUD and has patterns that you are not certain work for your app.</a:t>
            </a:r>
          </a:p>
          <a:p>
            <a:pPr lvl="2"/>
            <a:endParaRPr lang="en-US" sz="2800" dirty="0" smtClean="0"/>
          </a:p>
          <a:p>
            <a:pPr lvl="2"/>
            <a:endParaRPr lang="en-US" sz="28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744538"/>
            <a:ext cx="6743700" cy="6159500"/>
          </a:xfrm>
          <a:prstGeom prst="rect">
            <a:avLst/>
          </a:prstGeom>
        </p:spPr>
      </p:pic>
      <p:pic>
        <p:nvPicPr>
          <p:cNvPr id="15" name="Picture 14"/>
          <p:cNvPicPr>
            <a:picLocks noChangeAspect="1"/>
          </p:cNvPicPr>
          <p:nvPr/>
        </p:nvPicPr>
        <p:blipFill>
          <a:blip r:embed="rId3"/>
          <a:stretch>
            <a:fillRect/>
          </a:stretch>
        </p:blipFill>
        <p:spPr>
          <a:xfrm>
            <a:off x="2641600" y="4578350"/>
            <a:ext cx="7048500" cy="2298700"/>
          </a:xfrm>
          <a:prstGeom prst="rect">
            <a:avLst/>
          </a:prstGeom>
        </p:spPr>
      </p:pic>
      <p:sp>
        <p:nvSpPr>
          <p:cNvPr id="6" name="Text Placeholder 5"/>
          <p:cNvSpPr>
            <a:spLocks noGrp="1"/>
          </p:cNvSpPr>
          <p:nvPr>
            <p:ph type="body" idx="1"/>
          </p:nvPr>
        </p:nvSpPr>
        <p:spPr>
          <a:xfrm>
            <a:off x="2016760" y="2946400"/>
            <a:ext cx="3505200" cy="639762"/>
          </a:xfrm>
        </p:spPr>
        <p:txBody>
          <a:bodyPr/>
          <a:lstStyle/>
          <a:p>
            <a:r>
              <a:rPr lang="en-US" sz="3200" dirty="0" smtClean="0"/>
              <a:t>File Naming</a:t>
            </a:r>
          </a:p>
          <a:p>
            <a:endParaRPr lang="en-US" dirty="0"/>
          </a:p>
        </p:txBody>
      </p:sp>
      <p:sp>
        <p:nvSpPr>
          <p:cNvPr id="7" name="Text Placeholder 6"/>
          <p:cNvSpPr>
            <a:spLocks noGrp="1"/>
          </p:cNvSpPr>
          <p:nvPr>
            <p:ph type="body" sz="half" idx="3"/>
          </p:nvPr>
        </p:nvSpPr>
        <p:spPr>
          <a:xfrm>
            <a:off x="5356860" y="6049962"/>
            <a:ext cx="3558540" cy="639762"/>
          </a:xfrm>
        </p:spPr>
        <p:txBody>
          <a:bodyPr/>
          <a:lstStyle/>
          <a:p>
            <a:r>
              <a:rPr lang="en-US" sz="3200" dirty="0" smtClean="0"/>
              <a:t>Clickable Files</a:t>
            </a:r>
          </a:p>
          <a:p>
            <a:endParaRPr lang="en-US" dirty="0"/>
          </a:p>
        </p:txBody>
      </p:sp>
      <p:sp>
        <p:nvSpPr>
          <p:cNvPr id="8" name="Title 1"/>
          <p:cNvSpPr txBox="1">
            <a:spLocks/>
          </p:cNvSpPr>
          <p:nvPr/>
        </p:nvSpPr>
        <p:spPr>
          <a:xfrm>
            <a:off x="723900" y="0"/>
            <a:ext cx="8001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tx1"/>
                </a:solidFill>
                <a:effectLst/>
                <a:uLnTx/>
                <a:uFillTx/>
                <a:latin typeface="+mj-lt"/>
                <a:ea typeface="+mj-ea"/>
                <a:cs typeface="+mj-cs"/>
              </a:rPr>
              <a:t>Deliverables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(cont.)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Possible issues…</a:t>
            </a:r>
            <a:endParaRPr lang="en-US" dirty="0"/>
          </a:p>
        </p:txBody>
      </p:sp>
    </p:spTree>
    <p:extLst>
      <p:ext uri="{BB962C8B-B14F-4D97-AF65-F5344CB8AC3E}">
        <p14:creationId xmlns:p14="http://schemas.microsoft.com/office/powerpoint/2010/main" val="398018572"/>
      </p:ext>
    </p:extLst>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4</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8001000" cy="1312862"/>
          </a:xfrm>
        </p:spPr>
        <p:txBody>
          <a:bodyPr>
            <a:normAutofit/>
          </a:bodyPr>
          <a:lstStyle/>
          <a:p>
            <a:r>
              <a:rPr lang="en-US" dirty="0" smtClean="0"/>
              <a:t>What’s coming up? Project 4</a:t>
            </a:r>
            <a:endParaRPr lang="en-US" dirty="0"/>
          </a:p>
        </p:txBody>
      </p:sp>
      <p:sp>
        <p:nvSpPr>
          <p:cNvPr id="3" name="Content Placeholder 2"/>
          <p:cNvSpPr>
            <a:spLocks noGrp="1"/>
          </p:cNvSpPr>
          <p:nvPr>
            <p:ph idx="1"/>
          </p:nvPr>
        </p:nvSpPr>
        <p:spPr>
          <a:xfrm>
            <a:off x="571500" y="1435100"/>
            <a:ext cx="8001000" cy="5080000"/>
          </a:xfrm>
        </p:spPr>
        <p:txBody>
          <a:bodyPr>
            <a:normAutofit lnSpcReduction="10000"/>
          </a:bodyPr>
          <a:lstStyle/>
          <a:p>
            <a:pPr>
              <a:buNone/>
            </a:pPr>
            <a:r>
              <a:rPr lang="en-US" sz="3765" dirty="0" smtClean="0"/>
              <a:t>Visual Enhancements</a:t>
            </a:r>
          </a:p>
          <a:p>
            <a:pPr lvl="1">
              <a:buFont typeface="Wingdings" charset="2"/>
              <a:buChar char="Ø"/>
            </a:pPr>
            <a:r>
              <a:rPr lang="en-US" sz="3200" dirty="0" smtClean="0"/>
              <a:t>Few Hues, Many Values</a:t>
            </a:r>
          </a:p>
          <a:p>
            <a:pPr lvl="1">
              <a:buFont typeface="Wingdings" charset="2"/>
              <a:buChar char="Ø"/>
            </a:pPr>
            <a:r>
              <a:rPr lang="en-US" sz="3200" dirty="0" smtClean="0"/>
              <a:t>Deep Background</a:t>
            </a:r>
          </a:p>
          <a:p>
            <a:pPr lvl="1">
              <a:buFont typeface="Wingdings" charset="2"/>
              <a:buChar char="Ø"/>
            </a:pPr>
            <a:r>
              <a:rPr lang="en-US" sz="3200" dirty="0" smtClean="0"/>
              <a:t>Streamlined Branding</a:t>
            </a:r>
          </a:p>
          <a:p>
            <a:pPr lvl="1">
              <a:buFont typeface="Wingdings" charset="2"/>
              <a:buChar char="Ø"/>
            </a:pPr>
            <a:r>
              <a:rPr lang="en-US" sz="3200" dirty="0" smtClean="0"/>
              <a:t>Everything Else from weeks 1-3</a:t>
            </a:r>
          </a:p>
          <a:p>
            <a:pPr lvl="2">
              <a:buFont typeface="Wingdings" charset="2"/>
              <a:buChar char="Ø"/>
            </a:pPr>
            <a:r>
              <a:rPr lang="en-US" sz="3000" dirty="0" smtClean="0"/>
              <a:t>Search</a:t>
            </a:r>
          </a:p>
          <a:p>
            <a:pPr lvl="2">
              <a:buFont typeface="Wingdings" charset="2"/>
              <a:buChar char="Ø"/>
            </a:pPr>
            <a:r>
              <a:rPr lang="en-US" sz="3000" dirty="0" smtClean="0"/>
              <a:t>Navigation</a:t>
            </a:r>
          </a:p>
          <a:p>
            <a:pPr lvl="2">
              <a:buFont typeface="Wingdings" charset="2"/>
              <a:buChar char="Ø"/>
            </a:pPr>
            <a:r>
              <a:rPr lang="en-US" sz="3000" dirty="0" err="1" smtClean="0"/>
              <a:t>Newsstream</a:t>
            </a:r>
            <a:r>
              <a:rPr lang="en-US" sz="3000" dirty="0" smtClean="0"/>
              <a:t> or Filmstrip</a:t>
            </a:r>
          </a:p>
          <a:p>
            <a:pPr lvl="2">
              <a:buFont typeface="Wingdings" charset="2"/>
              <a:buChar char="Ø"/>
            </a:pPr>
            <a:r>
              <a:rPr lang="en-US" sz="3000" dirty="0" smtClean="0"/>
              <a:t>Everything working</a:t>
            </a:r>
          </a:p>
          <a:p>
            <a:pPr lvl="1">
              <a:buNone/>
            </a:pPr>
            <a:endParaRPr lang="en-US" sz="3027" dirty="0" smtClean="0"/>
          </a:p>
          <a:p>
            <a:pPr lvl="2"/>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749800"/>
          </a:xfrm>
        </p:spPr>
        <p:txBody>
          <a:bodyPr>
            <a:normAutofit lnSpcReduction="10000"/>
          </a:bodyPr>
          <a:lstStyle/>
          <a:p>
            <a:pPr>
              <a:buFont typeface="Wingdings" charset="2"/>
              <a:buChar char="Ø"/>
            </a:pPr>
            <a:r>
              <a:rPr lang="en-US" sz="3000" dirty="0" smtClean="0"/>
              <a:t>Search:</a:t>
            </a:r>
          </a:p>
          <a:p>
            <a:pPr lvl="1">
              <a:buFont typeface="Wingdings" charset="2"/>
              <a:buChar char="Ø"/>
            </a:pPr>
            <a:r>
              <a:rPr lang="en-US" sz="2800" dirty="0" smtClean="0"/>
              <a:t>Non-functioning</a:t>
            </a:r>
          </a:p>
          <a:p>
            <a:pPr lvl="1">
              <a:buFont typeface="Wingdings" charset="2"/>
              <a:buChar char="Ø"/>
            </a:pPr>
            <a:r>
              <a:rPr lang="en-US" sz="2800" dirty="0" smtClean="0"/>
              <a:t>data-filter=“true”</a:t>
            </a:r>
          </a:p>
          <a:p>
            <a:pPr marL="393192" lvl="1" indent="0">
              <a:buNone/>
            </a:pPr>
            <a:endParaRPr lang="en-US" sz="2800" dirty="0" smtClean="0"/>
          </a:p>
          <a:p>
            <a:pPr>
              <a:buFont typeface="Wingdings" charset="2"/>
              <a:buChar char="Ø"/>
            </a:pPr>
            <a:r>
              <a:rPr lang="en-US" sz="3000" dirty="0" smtClean="0"/>
              <a:t>Navigation</a:t>
            </a:r>
            <a:r>
              <a:rPr lang="en-US" sz="3200" dirty="0" smtClean="0"/>
              <a:t>:</a:t>
            </a:r>
          </a:p>
          <a:p>
            <a:pPr lvl="1">
              <a:buFont typeface="Wingdings" charset="2"/>
              <a:buChar char="Ø"/>
            </a:pPr>
            <a:r>
              <a:rPr lang="en-US" sz="2800" dirty="0" smtClean="0"/>
              <a:t>Present, but non-functioning</a:t>
            </a:r>
          </a:p>
          <a:p>
            <a:pPr lvl="1">
              <a:buFont typeface="Wingdings" charset="2"/>
              <a:buChar char="Ø"/>
            </a:pPr>
            <a:r>
              <a:rPr lang="en-US" sz="2800" dirty="0" smtClean="0"/>
              <a:t>Not consistent</a:t>
            </a:r>
          </a:p>
          <a:p>
            <a:pPr lvl="1">
              <a:buFont typeface="Wingdings" charset="2"/>
              <a:buChar char="Ø"/>
            </a:pPr>
            <a:r>
              <a:rPr lang="en-US" sz="2800" dirty="0" smtClean="0"/>
              <a:t>Only on one app, should be on both</a:t>
            </a:r>
          </a:p>
          <a:p>
            <a:pPr lvl="1">
              <a:buFont typeface="Wingdings" charset="2"/>
              <a:buChar char="Ø"/>
            </a:pPr>
            <a:r>
              <a:rPr lang="en-US" sz="2800" dirty="0" smtClean="0"/>
              <a:t>Does not include HOME, INFO or ABOUT, NEWS, etc.</a:t>
            </a:r>
          </a:p>
          <a:p>
            <a:pPr>
              <a:buNone/>
            </a:pPr>
            <a:endParaRPr lang="en-US" sz="30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4090452207"/>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68500"/>
            <a:ext cx="8229600" cy="4457700"/>
          </a:xfrm>
        </p:spPr>
        <p:txBody>
          <a:bodyPr>
            <a:normAutofit fontScale="92500" lnSpcReduction="10000"/>
          </a:bodyPr>
          <a:lstStyle/>
          <a:p>
            <a:pPr>
              <a:buFont typeface="Wingdings" charset="2"/>
              <a:buChar char="Ø"/>
            </a:pPr>
            <a:r>
              <a:rPr lang="en-US" sz="3000" dirty="0" smtClean="0"/>
              <a:t>Item Details:</a:t>
            </a:r>
          </a:p>
          <a:p>
            <a:pPr lvl="1">
              <a:buFont typeface="Wingdings" charset="2"/>
              <a:buChar char="Ø"/>
            </a:pPr>
            <a:r>
              <a:rPr lang="en-US" sz="2800" dirty="0" smtClean="0"/>
              <a:t>One-Window Drilldown AND List Inlay were required.</a:t>
            </a:r>
            <a:endParaRPr lang="en-US" sz="2800" dirty="0"/>
          </a:p>
          <a:p>
            <a:pPr>
              <a:buFont typeface="Wingdings" charset="2"/>
              <a:buChar char="Ø"/>
            </a:pPr>
            <a:r>
              <a:rPr lang="en-US" sz="3000" dirty="0" smtClean="0"/>
              <a:t>Images:</a:t>
            </a:r>
          </a:p>
          <a:p>
            <a:pPr lvl="1">
              <a:buFont typeface="Wingdings" charset="2"/>
              <a:buChar char="Ø"/>
            </a:pPr>
            <a:r>
              <a:rPr lang="en-US" sz="2800" dirty="0" smtClean="0"/>
              <a:t>Missing or oddly formatted Thumbnail Grid </a:t>
            </a:r>
          </a:p>
          <a:p>
            <a:pPr lvl="1">
              <a:buFont typeface="Wingdings" charset="2"/>
              <a:buChar char="Ø"/>
            </a:pPr>
            <a:r>
              <a:rPr lang="en-US" sz="2800" dirty="0" smtClean="0"/>
              <a:t>Thumbnail Grid, use &lt;</a:t>
            </a:r>
            <a:r>
              <a:rPr lang="en-US" sz="2800" dirty="0" err="1" smtClean="0"/>
              <a:t>br</a:t>
            </a:r>
            <a:r>
              <a:rPr lang="en-US" sz="2800" dirty="0" smtClean="0"/>
              <a:t>/&gt; to force text to the line below the image.</a:t>
            </a:r>
          </a:p>
          <a:p>
            <a:pPr lvl="1">
              <a:buFont typeface="Wingdings" charset="2"/>
              <a:buChar char="Ø"/>
            </a:pPr>
            <a:r>
              <a:rPr lang="en-US" sz="2800" dirty="0" smtClean="0"/>
              <a:t>Thumbnail &amp; Text missing </a:t>
            </a:r>
          </a:p>
          <a:p>
            <a:pPr>
              <a:buFont typeface="Wingdings" charset="2"/>
              <a:buChar char="Ø"/>
            </a:pPr>
            <a:r>
              <a:rPr lang="en-US" sz="3000" dirty="0" smtClean="0"/>
              <a:t>Order:</a:t>
            </a:r>
          </a:p>
          <a:p>
            <a:pPr lvl="1">
              <a:buFont typeface="Wingdings" charset="2"/>
              <a:buChar char="Ø"/>
            </a:pPr>
            <a:r>
              <a:rPr lang="en-US" sz="2800" dirty="0" smtClean="0"/>
              <a:t>Missing</a:t>
            </a: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500"/>
            <a:ext cx="8229600" cy="4737100"/>
          </a:xfrm>
        </p:spPr>
        <p:txBody>
          <a:bodyPr>
            <a:normAutofit lnSpcReduction="10000"/>
          </a:bodyPr>
          <a:lstStyle/>
          <a:p>
            <a:pPr>
              <a:buFont typeface="Wingdings" charset="2"/>
              <a:buChar char="Ø"/>
            </a:pPr>
            <a:r>
              <a:rPr lang="en-US" sz="3000" dirty="0" smtClean="0"/>
              <a:t>Organization:</a:t>
            </a:r>
          </a:p>
          <a:p>
            <a:pPr lvl="1">
              <a:buFont typeface="Wingdings" charset="2"/>
              <a:buChar char="Ø"/>
            </a:pPr>
            <a:r>
              <a:rPr lang="en-US" sz="2800" dirty="0" smtClean="0"/>
              <a:t>While HTML files do not belong in a folder, there should only be 2 html file – index and </a:t>
            </a:r>
            <a:r>
              <a:rPr lang="en-US" sz="2800" dirty="0" err="1" smtClean="0"/>
              <a:t>additem</a:t>
            </a:r>
            <a:endParaRPr lang="en-US" sz="2800" dirty="0" smtClean="0"/>
          </a:p>
          <a:p>
            <a:pPr lvl="1">
              <a:buFont typeface="Wingdings" charset="2"/>
              <a:buChar char="Ø"/>
            </a:pPr>
            <a:r>
              <a:rPr lang="en-US" sz="2800" dirty="0" smtClean="0"/>
              <a:t>JQM is specifically designed so that all pages are in one file.</a:t>
            </a:r>
            <a:r>
              <a:rPr lang="en-US" sz="2800" b="1" dirty="0">
                <a:solidFill>
                  <a:srgbClr val="FF0000"/>
                </a:solidFill>
              </a:rPr>
              <a:t> **</a:t>
            </a:r>
            <a:endParaRPr lang="en-US" sz="2800" dirty="0" smtClean="0"/>
          </a:p>
          <a:p>
            <a:pPr marL="393192" lvl="1" indent="0">
              <a:buNone/>
            </a:pPr>
            <a:endParaRPr lang="en-US" sz="2800" dirty="0" smtClean="0"/>
          </a:p>
          <a:p>
            <a:pPr>
              <a:buFont typeface="Wingdings" charset="2"/>
              <a:buChar char="Ø"/>
            </a:pPr>
            <a:r>
              <a:rPr lang="en-US" sz="3000" dirty="0" err="1" smtClean="0"/>
              <a:t>Git</a:t>
            </a:r>
            <a:r>
              <a:rPr lang="en-US" sz="3000" dirty="0" smtClean="0"/>
              <a:t> Issues:</a:t>
            </a:r>
          </a:p>
          <a:p>
            <a:pPr lvl="1">
              <a:buFont typeface="Wingdings" charset="2"/>
              <a:buChar char="Ø"/>
            </a:pPr>
            <a:r>
              <a:rPr lang="en-US" sz="2800" dirty="0" smtClean="0"/>
              <a:t>Links not included</a:t>
            </a:r>
          </a:p>
          <a:p>
            <a:pPr lvl="1">
              <a:buFont typeface="Wingdings" charset="2"/>
              <a:buChar char="Ø"/>
            </a:pPr>
            <a:r>
              <a:rPr lang="en-US" sz="2800" dirty="0" smtClean="0"/>
              <a:t>Branches are not in sync</a:t>
            </a:r>
            <a:r>
              <a:rPr lang="en-US" sz="2800" b="1" dirty="0" smtClean="0">
                <a:solidFill>
                  <a:srgbClr val="FF0000"/>
                </a:solidFill>
              </a:rPr>
              <a:t>**</a:t>
            </a:r>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49400"/>
            <a:ext cx="8229600" cy="5003800"/>
          </a:xfrm>
        </p:spPr>
        <p:txBody>
          <a:bodyPr>
            <a:normAutofit fontScale="77500" lnSpcReduction="20000"/>
          </a:bodyPr>
          <a:lstStyle/>
          <a:p>
            <a:pPr>
              <a:buFont typeface="Wingdings" charset="2"/>
              <a:buChar char="Ø"/>
            </a:pPr>
            <a:r>
              <a:rPr lang="en-US" sz="3000" dirty="0" smtClean="0"/>
              <a:t>JQM should NOT be added to the VFW CRUD form and never to the JSON.  That’s why the CRUD stopped working.</a:t>
            </a:r>
          </a:p>
          <a:p>
            <a:pPr>
              <a:buFont typeface="Wingdings" charset="2"/>
              <a:buChar char="Ø"/>
            </a:pPr>
            <a:endParaRPr lang="en-US" sz="3000" dirty="0" smtClean="0"/>
          </a:p>
          <a:p>
            <a:pPr>
              <a:buFont typeface="Wingdings" charset="2"/>
              <a:buChar char="Ø"/>
            </a:pPr>
            <a:r>
              <a:rPr lang="en-US" sz="3000" dirty="0" smtClean="0"/>
              <a:t>Getting ahead of yourself</a:t>
            </a:r>
            <a:r>
              <a:rPr lang="en-US" sz="3000" dirty="0" smtClean="0"/>
              <a:t>.</a:t>
            </a:r>
          </a:p>
          <a:p>
            <a:pPr>
              <a:buFont typeface="Wingdings" charset="2"/>
              <a:buChar char="Ø"/>
            </a:pPr>
            <a:endParaRPr lang="en-US" sz="3000" dirty="0"/>
          </a:p>
          <a:p>
            <a:pPr>
              <a:buFont typeface="Wingdings" charset="2"/>
              <a:buChar char="Ø"/>
            </a:pPr>
            <a:r>
              <a:rPr lang="en-US" sz="3000" dirty="0" smtClean="0"/>
              <a:t>Not asking questions until Thursday.</a:t>
            </a:r>
            <a:endParaRPr lang="en-US" sz="3000" dirty="0" smtClean="0"/>
          </a:p>
          <a:p>
            <a:pPr>
              <a:buFont typeface="Wingdings" charset="2"/>
              <a:buChar char="Ø"/>
            </a:pPr>
            <a:endParaRPr lang="en-US" sz="3000" dirty="0" smtClean="0"/>
          </a:p>
          <a:p>
            <a:pPr>
              <a:buFont typeface="Wingdings" charset="2"/>
              <a:buChar char="Ø"/>
            </a:pPr>
            <a:r>
              <a:rPr lang="en-US" sz="3000" dirty="0" smtClean="0"/>
              <a:t>Pages not linking to anything:</a:t>
            </a:r>
          </a:p>
          <a:p>
            <a:pPr lvl="1">
              <a:buFont typeface="Wingdings" charset="2"/>
              <a:buChar char="Ø"/>
            </a:pPr>
            <a:r>
              <a:rPr lang="en-US" sz="2800" dirty="0" smtClean="0"/>
              <a:t>Many of the pages were linked to # as placeholders.</a:t>
            </a:r>
          </a:p>
          <a:p>
            <a:pPr lvl="1">
              <a:buFont typeface="Wingdings" charset="2"/>
              <a:buChar char="Ø"/>
            </a:pPr>
            <a:r>
              <a:rPr lang="en-US" sz="2800" dirty="0" smtClean="0"/>
              <a:t>Pages are calling non-existing pages.</a:t>
            </a:r>
          </a:p>
          <a:p>
            <a:pPr>
              <a:buNone/>
            </a:pPr>
            <a:endParaRPr lang="en-US" sz="3636" dirty="0" smtClean="0"/>
          </a:p>
          <a:p>
            <a:pPr>
              <a:buFont typeface="Wingdings" charset="2"/>
              <a:buChar char="Ø"/>
            </a:pPr>
            <a:r>
              <a:rPr lang="en-US" sz="3243" dirty="0" smtClean="0"/>
              <a:t>Form Elements:</a:t>
            </a:r>
          </a:p>
          <a:p>
            <a:pPr marL="406400" lvl="1" indent="-12700">
              <a:buNone/>
            </a:pPr>
            <a:r>
              <a:rPr lang="en-US" sz="3043" dirty="0" smtClean="0"/>
              <a:t>You must have a functioning CRUD</a:t>
            </a:r>
            <a:r>
              <a:rPr lang="en-US" sz="3043" dirty="0"/>
              <a:t> </a:t>
            </a:r>
            <a:r>
              <a:rPr lang="en-US" sz="3043" dirty="0" smtClean="0"/>
              <a:t>in your Bronze app.</a:t>
            </a:r>
          </a:p>
          <a:p>
            <a:pPr>
              <a:buFont typeface="Wingdings" charset="2"/>
              <a:buChar char="Ø"/>
            </a:pPr>
            <a:endParaRPr lang="en-US" sz="4400" dirty="0" smtClean="0"/>
          </a:p>
          <a:p>
            <a:pPr lvl="1">
              <a:buFont typeface="Arial"/>
              <a:buChar char="•"/>
            </a:pPr>
            <a:endParaRPr lang="en-US" sz="3243" dirty="0" smtClean="0"/>
          </a:p>
          <a:p>
            <a:pPr lvl="1">
              <a:buNone/>
            </a:pPr>
            <a:endParaRPr lang="en-US" sz="5455" dirty="0" smtClean="0"/>
          </a:p>
          <a:p>
            <a:pPr>
              <a:buNone/>
            </a:pPr>
            <a:endParaRPr lang="en-US" sz="3027" dirty="0" smtClean="0"/>
          </a:p>
          <a:p>
            <a:pPr lvl="1">
              <a:buFont typeface="Wingdings" charset="2"/>
              <a:buChar char="Ø"/>
            </a:pPr>
            <a:endParaRPr lang="en-US" sz="2800" dirty="0" smtClean="0"/>
          </a:p>
          <a:p>
            <a:endParaRPr lang="en-US" sz="2800" dirty="0" smtClean="0"/>
          </a:p>
          <a:p>
            <a:pPr>
              <a:buNone/>
            </a:pPr>
            <a:endParaRPr lang="en-US" sz="2800" dirty="0" smtClean="0"/>
          </a:p>
          <a:p>
            <a:pPr marL="548640" lvl="2" indent="-274320">
              <a:buClr>
                <a:schemeClr val="accent3"/>
              </a:buClr>
              <a:buSzPct val="95000"/>
              <a:buNone/>
            </a:pPr>
            <a:endParaRPr lang="en-US" sz="2800" dirty="0" smtClean="0"/>
          </a:p>
          <a:p>
            <a:endParaRPr lang="en-US" sz="2800" dirty="0" smtClean="0"/>
          </a:p>
          <a:p>
            <a:endParaRPr lang="en-US" sz="2800" dirty="0"/>
          </a:p>
        </p:txBody>
      </p:sp>
      <p:sp>
        <p:nvSpPr>
          <p:cNvPr id="4" name="Title 1"/>
          <p:cNvSpPr>
            <a:spLocks noGrp="1"/>
          </p:cNvSpPr>
          <p:nvPr>
            <p:ph type="title"/>
          </p:nvPr>
        </p:nvSpPr>
        <p:spPr>
          <a:xfrm>
            <a:off x="457200" y="589788"/>
            <a:ext cx="8229600" cy="832612"/>
          </a:xfrm>
        </p:spPr>
        <p:txBody>
          <a:bodyPr/>
          <a:lstStyle/>
          <a:p>
            <a:r>
              <a:rPr lang="en-US" dirty="0" smtClean="0"/>
              <a:t>Project 2 </a:t>
            </a:r>
            <a:endParaRPr lang="en-US" dirty="0"/>
          </a:p>
        </p:txBody>
      </p:sp>
    </p:spTree>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3</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p:txBody>
          <a:bodyPr>
            <a:normAutofit/>
          </a:bodyPr>
          <a:lstStyle/>
          <a:p>
            <a:pPr>
              <a:buFont typeface="Wingdings" charset="2"/>
              <a:buChar char="Ø"/>
            </a:pPr>
            <a:r>
              <a:rPr lang="en-US" sz="3200" dirty="0" smtClean="0"/>
              <a:t>Make sure the user understands what’s being asked for and why. </a:t>
            </a:r>
          </a:p>
          <a:p>
            <a:pPr>
              <a:buNone/>
            </a:pPr>
            <a:endParaRPr lang="en-US" sz="1800" dirty="0" smtClean="0"/>
          </a:p>
          <a:p>
            <a:pPr>
              <a:buFont typeface="Wingdings" charset="2"/>
              <a:buChar char="Ø"/>
            </a:pPr>
            <a:r>
              <a:rPr lang="en-US" sz="3200" dirty="0" smtClean="0"/>
              <a:t>Avoid asking questions:</a:t>
            </a:r>
          </a:p>
          <a:p>
            <a:pPr lvl="1">
              <a:buFont typeface="Wingdings" charset="2"/>
              <a:buChar char="Ø"/>
            </a:pPr>
            <a:r>
              <a:rPr lang="en-US" sz="3000" dirty="0" err="1" smtClean="0"/>
              <a:t>Autocompletion</a:t>
            </a:r>
            <a:endParaRPr lang="en-US" sz="3000" dirty="0" smtClean="0"/>
          </a:p>
          <a:p>
            <a:pPr lvl="1">
              <a:buFont typeface="Wingdings" charset="2"/>
              <a:buChar char="Ø"/>
            </a:pPr>
            <a:r>
              <a:rPr lang="en-US" sz="3000" dirty="0" smtClean="0">
                <a:solidFill>
                  <a:srgbClr val="FF0000"/>
                </a:solidFill>
              </a:rPr>
              <a:t>Input Prompts</a:t>
            </a:r>
          </a:p>
          <a:p>
            <a:pPr lvl="1">
              <a:buFont typeface="Wingdings" charset="2"/>
              <a:buChar char="Ø"/>
            </a:pPr>
            <a:r>
              <a:rPr lang="en-US" sz="3000" dirty="0" smtClean="0">
                <a:solidFill>
                  <a:srgbClr val="FF0000"/>
                </a:solidFill>
              </a:rPr>
              <a:t>Good Defaults</a:t>
            </a:r>
          </a:p>
          <a:p>
            <a:pPr>
              <a:buNone/>
            </a:pPr>
            <a:endParaRPr lang="en-US" sz="1800" dirty="0" smtClean="0"/>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6014</TotalTime>
  <Words>1310</Words>
  <Application>Microsoft Macintosh PowerPoint</Application>
  <PresentationFormat>On-screen Show (4:3)</PresentationFormat>
  <Paragraphs>275</Paragraphs>
  <Slides>35</Slides>
  <Notes>14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Week 3 Wimba</vt:lpstr>
      <vt:lpstr>Contact Information</vt:lpstr>
      <vt:lpstr>Project 2 </vt:lpstr>
      <vt:lpstr>Project 2 </vt:lpstr>
      <vt:lpstr>Project 2 </vt:lpstr>
      <vt:lpstr>Project 2 </vt:lpstr>
      <vt:lpstr>Project 2 </vt:lpstr>
      <vt:lpstr>Project 3</vt:lpstr>
      <vt:lpstr>Form Basics (pgs 341 – 343)</vt:lpstr>
      <vt:lpstr>Form Basics (pgs 341 – 343)</vt:lpstr>
      <vt:lpstr>Form Basics (pgs 341 – 343)</vt:lpstr>
      <vt:lpstr> Goal and Page Conversions</vt:lpstr>
      <vt:lpstr> Use forms to mistake proof the completion process. </vt:lpstr>
      <vt:lpstr>Poka Yoke Approach</vt:lpstr>
      <vt:lpstr>Poka Yoke Approach</vt:lpstr>
      <vt:lpstr>PowerPoint Presentation</vt:lpstr>
      <vt:lpstr>Project 3 Requirements</vt:lpstr>
      <vt:lpstr>Project 3 Requirements</vt:lpstr>
      <vt:lpstr>Input Hints  (pgs 364 – 368)</vt:lpstr>
      <vt:lpstr>Input Prompts  (pgs 369 – 371)</vt:lpstr>
      <vt:lpstr>Dropdown Chooser (pgs 380 – 383)</vt:lpstr>
      <vt:lpstr>Dropdown Chooser (pgs 380 – 383)</vt:lpstr>
      <vt:lpstr>Good Defaults  (pgs 385 – 387)</vt:lpstr>
      <vt:lpstr>Prominent Done Button  (pgs 257 – 261) </vt:lpstr>
      <vt:lpstr>Prominent Done Button  (pgs 257 – 261) </vt:lpstr>
      <vt:lpstr>Changes to Main.js </vt:lpstr>
      <vt:lpstr>PowerPoint Presentation</vt:lpstr>
      <vt:lpstr>Main (cont.)…</vt:lpstr>
      <vt:lpstr>Same Page Error Messages  (pgs 388 – 391)</vt:lpstr>
      <vt:lpstr>Deliverables</vt:lpstr>
      <vt:lpstr>Deliverables (cont.)</vt:lpstr>
      <vt:lpstr>PowerPoint Presentation</vt:lpstr>
      <vt:lpstr>Possible issues…</vt:lpstr>
      <vt:lpstr>Project 4</vt:lpstr>
      <vt:lpstr>What’s coming up? Project 4</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Wimba</dc:title>
  <dc:creator>Robin Alarcon</dc:creator>
  <cp:lastModifiedBy>Full Sail</cp:lastModifiedBy>
  <cp:revision>54</cp:revision>
  <dcterms:created xsi:type="dcterms:W3CDTF">2012-06-09T04:23:55Z</dcterms:created>
  <dcterms:modified xsi:type="dcterms:W3CDTF">2012-09-10T16:48:24Z</dcterms:modified>
</cp:coreProperties>
</file>