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0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3" r:id="rId4"/>
    <p:sldId id="259" r:id="rId5"/>
    <p:sldId id="296" r:id="rId6"/>
    <p:sldId id="291" r:id="rId7"/>
    <p:sldId id="292" r:id="rId8"/>
    <p:sldId id="293" r:id="rId9"/>
    <p:sldId id="272" r:id="rId10"/>
    <p:sldId id="294" r:id="rId11"/>
    <p:sldId id="261" r:id="rId12"/>
    <p:sldId id="267" r:id="rId13"/>
    <p:sldId id="295" r:id="rId14"/>
    <p:sldId id="297" r:id="rId15"/>
    <p:sldId id="289" r:id="rId16"/>
    <p:sldId id="276" r:id="rId17"/>
    <p:sldId id="275" r:id="rId18"/>
    <p:sldId id="277" r:id="rId19"/>
    <p:sldId id="269" r:id="rId20"/>
    <p:sldId id="278" r:id="rId21"/>
    <p:sldId id="279" r:id="rId22"/>
    <p:sldId id="281" r:id="rId23"/>
    <p:sldId id="273" r:id="rId24"/>
    <p:sldId id="274" r:id="rId25"/>
    <p:sldId id="287" r:id="rId26"/>
    <p:sldId id="263" r:id="rId27"/>
    <p:sldId id="288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395D-D34B-F144-8F41-EA47023BED9D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043-2AD2-9D46-ADA6-CE9E0E0D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5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66921-0FA6-2C4B-BDF6-A379A46028A9}" type="datetimeFigureOut">
              <a:rPr lang="en-US" smtClean="0"/>
              <a:pPr/>
              <a:t>8/7/12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98CA-08F8-9144-9AA3-C49DD1F37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8CA-08F8-9144-9AA3-C49DD1F37F4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9626-2D8E-1F40-82C1-C1553F7F799E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497A-D69F-0C43-8B78-31DA60D26E63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3B65-3CA2-F447-85ED-1D195644EC19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D820-330C-5943-9334-D679106A0173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66AC-EE9F-A746-AA7D-6662064650B1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817C-D5E8-9C49-ACBF-BA6DCE03A25B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EA3-D7DC-864C-B93B-4893053239C5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D4D-3404-3E40-AB46-0DBE6AFF8F7A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999-2461-884B-93BC-022B29DB42B4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AF10-7679-0142-83F3-29C7083DAE40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E19-3ABF-A842-AF74-F90BC44DABDF}" type="datetime1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1F4B-6F8F-3D4C-80F7-5A783B07B151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A0F4-40FE-604F-9683-F21FE67C1FD9}" type="datetime1">
              <a:rPr lang="en-US" smtClean="0"/>
              <a:t>8/7/12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A3EB-9BDE-5747-A762-8843CA35F625}" type="datetime1">
              <a:rPr lang="en-US" smtClean="0"/>
              <a:t>8/7/12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E075-B1EE-B946-A99B-92BD20938C64}" type="datetime1">
              <a:rPr lang="en-US" smtClean="0"/>
              <a:t>8/7/12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F69D-C26E-E440-A1EE-39CF29D0AC3A}" type="datetime1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B25BB03-377B-4A42-923B-95E1486D6314}" type="datetime1">
              <a:rPr lang="en-US" smtClean="0"/>
              <a:t>8/7/12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67E72A5E-C1CA-1747-AA91-4F2F53FCB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  <p:sldLayoutId id="2147484421" r:id="rId12"/>
    <p:sldLayoutId id="2147484422" r:id="rId13"/>
    <p:sldLayoutId id="2147484423" r:id="rId14"/>
    <p:sldLayoutId id="2147484424" r:id="rId15"/>
    <p:sldLayoutId id="2147484425" r:id="rId16"/>
  </p:sldLayoutIdLst>
  <p:transition xmlns:p14="http://schemas.microsoft.com/office/powerpoint/2010/main" spd="med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3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tiff"/><Relationship Id="rId3" Type="http://schemas.openxmlformats.org/officeDocument/2006/relationships/image" Target="../media/image2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groffalarcon@fullsail.com" TargetMode="External"/><Relationship Id="rId3" Type="http://schemas.openxmlformats.org/officeDocument/2006/relationships/hyperlink" Target="mailto:rgroffalarcon@aim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 </a:t>
            </a:r>
            <a:r>
              <a:rPr lang="en-US" dirty="0" err="1" smtClean="0"/>
              <a:t>Wimba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Friend or Foe?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JQMobile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500"/>
            <a:ext cx="8001000" cy="5003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Provides increased functionality. </a:t>
            </a:r>
          </a:p>
          <a:p>
            <a:r>
              <a:rPr lang="en-US" sz="3200" dirty="0" smtClean="0"/>
              <a:t>Makes the app aesthetically pleasing.</a:t>
            </a:r>
          </a:p>
          <a:p>
            <a:r>
              <a:rPr lang="en-US" sz="3200" dirty="0" err="1" smtClean="0"/>
              <a:t>Navbars</a:t>
            </a:r>
            <a:r>
              <a:rPr lang="en-US" sz="3200" dirty="0" smtClean="0"/>
              <a:t> are easy to implement.</a:t>
            </a:r>
          </a:p>
          <a:p>
            <a:r>
              <a:rPr lang="en-US" sz="3200" dirty="0" smtClean="0"/>
              <a:t>Styled Buttons </a:t>
            </a:r>
          </a:p>
          <a:p>
            <a:r>
              <a:rPr lang="en-US" sz="3200" dirty="0" smtClean="0"/>
              <a:t>Icons on buttons</a:t>
            </a:r>
          </a:p>
          <a:p>
            <a:r>
              <a:rPr lang="en-US" sz="3200" dirty="0" smtClean="0"/>
              <a:t>Search will easily work and is required to work this week.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0400"/>
            <a:ext cx="8597900" cy="4660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Search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must function this week.</a:t>
            </a:r>
          </a:p>
          <a:p>
            <a:pPr lvl="1"/>
            <a:r>
              <a:rPr lang="en-US" sz="3000" dirty="0" smtClean="0"/>
              <a:t>is a filter and will not search </a:t>
            </a:r>
            <a:r>
              <a:rPr lang="en-US" sz="3000" dirty="0" smtClean="0"/>
              <a:t>dynamically</a:t>
            </a:r>
            <a:r>
              <a:rPr lang="en-US" sz="3000" dirty="0" smtClean="0"/>
              <a:t>; will not search a dropdown or list inlay.</a:t>
            </a:r>
            <a:endParaRPr lang="en-US" sz="3000" dirty="0" smtClean="0"/>
          </a:p>
          <a:p>
            <a:pPr lvl="1"/>
            <a:r>
              <a:rPr lang="en-US" sz="3000" dirty="0" smtClean="0"/>
              <a:t>will need to be on each page that the user will search.</a:t>
            </a:r>
          </a:p>
          <a:p>
            <a:pPr lvl="1"/>
            <a:endParaRPr lang="en-US" sz="3000" dirty="0" smtClean="0"/>
          </a:p>
          <a:p>
            <a:pPr>
              <a:buNone/>
            </a:pPr>
            <a:endParaRPr lang="en-US" sz="3200" b="1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0400"/>
            <a:ext cx="8597900" cy="466090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Navigation</a:t>
            </a:r>
            <a:r>
              <a:rPr lang="en-US" sz="3200" dirty="0" smtClean="0"/>
              <a:t>: </a:t>
            </a:r>
          </a:p>
          <a:p>
            <a:pPr lvl="1">
              <a:spcAft>
                <a:spcPts val="800"/>
              </a:spcAft>
            </a:pPr>
            <a:r>
              <a:rPr lang="en-US" sz="3000" dirty="0" smtClean="0"/>
              <a:t>Prevents the user from being “stuck” in the app.</a:t>
            </a:r>
          </a:p>
          <a:p>
            <a:pPr lvl="1">
              <a:spcAft>
                <a:spcPts val="800"/>
              </a:spcAft>
            </a:pPr>
            <a:r>
              <a:rPr lang="en-US" sz="3000" dirty="0" smtClean="0"/>
              <a:t>Should be on every page, except the VFW CRUD form and the Display Data.</a:t>
            </a:r>
          </a:p>
          <a:p>
            <a:pPr lvl="1">
              <a:spcAft>
                <a:spcPts val="800"/>
              </a:spcAft>
            </a:pPr>
            <a:r>
              <a:rPr lang="en-US" sz="3000" dirty="0" smtClean="0"/>
              <a:t>Should include a link to </a:t>
            </a:r>
            <a:r>
              <a:rPr lang="en-US" sz="3000" dirty="0" smtClean="0"/>
              <a:t>Home, an </a:t>
            </a:r>
            <a:r>
              <a:rPr lang="en-US" sz="3000" dirty="0" smtClean="0"/>
              <a:t>Info page </a:t>
            </a:r>
            <a:r>
              <a:rPr lang="en-US" sz="3000" dirty="0" smtClean="0"/>
              <a:t>or About page, or any other page you think is appropriate (some people put the </a:t>
            </a:r>
            <a:r>
              <a:rPr lang="en-US" sz="3000" dirty="0" err="1" smtClean="0"/>
              <a:t>Newsstream</a:t>
            </a:r>
            <a:r>
              <a:rPr lang="en-US" sz="3000" dirty="0" smtClean="0"/>
              <a:t> here)!</a:t>
            </a:r>
            <a:endParaRPr lang="en-US" sz="3000" dirty="0" smtClean="0"/>
          </a:p>
          <a:p>
            <a:pPr>
              <a:buNone/>
            </a:pPr>
            <a:endParaRPr lang="en-US" sz="3200" b="1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0400"/>
            <a:ext cx="8597900" cy="4660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Navigation</a:t>
            </a:r>
            <a:r>
              <a:rPr lang="en-US" sz="3200" dirty="0" smtClean="0"/>
              <a:t>: </a:t>
            </a:r>
            <a:r>
              <a:rPr lang="en-US" sz="3200" dirty="0" smtClean="0"/>
              <a:t>Info or About Page</a:t>
            </a:r>
            <a:endParaRPr lang="en-US" sz="3200" dirty="0" smtClean="0"/>
          </a:p>
          <a:p>
            <a:pPr lvl="1">
              <a:spcAft>
                <a:spcPts val="800"/>
              </a:spcAft>
            </a:pPr>
            <a:r>
              <a:rPr lang="en-US" sz="3000" dirty="0" smtClean="0"/>
              <a:t>Should contain links to </a:t>
            </a:r>
            <a:r>
              <a:rPr lang="en-US" sz="3000" dirty="0" err="1" smtClean="0"/>
              <a:t>Git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lvl="1">
              <a:spcAft>
                <a:spcPts val="800"/>
              </a:spcAft>
            </a:pPr>
            <a:r>
              <a:rPr lang="en-US" sz="3000" dirty="0" smtClean="0"/>
              <a:t>Should contain links to both the Gold and the Bronze app.</a:t>
            </a:r>
            <a:endParaRPr lang="en-US" sz="3000" dirty="0" smtClean="0"/>
          </a:p>
          <a:p>
            <a:pPr lvl="1">
              <a:spcAft>
                <a:spcPts val="800"/>
              </a:spcAft>
            </a:pPr>
            <a:r>
              <a:rPr lang="en-US" sz="3000" dirty="0" smtClean="0"/>
              <a:t>Should include a link to Home.</a:t>
            </a:r>
          </a:p>
          <a:p>
            <a:pPr lvl="1">
              <a:spcAft>
                <a:spcPts val="800"/>
              </a:spcAft>
            </a:pPr>
            <a:r>
              <a:rPr lang="en-US" sz="3000" dirty="0" smtClean="0"/>
              <a:t>May include information about yourself or credit for images or assistance (if in doubt, give credit).</a:t>
            </a:r>
            <a:endParaRPr lang="en-US" sz="3000" dirty="0" smtClean="0"/>
          </a:p>
          <a:p>
            <a:pPr>
              <a:buNone/>
            </a:pPr>
            <a:endParaRPr lang="en-US" sz="3200" b="1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24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0400"/>
            <a:ext cx="8597900" cy="4660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Item Details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One Window Drilldown (pgs 202 – 205)</a:t>
            </a:r>
          </a:p>
          <a:p>
            <a:pPr lvl="3">
              <a:buNone/>
            </a:pPr>
            <a:r>
              <a:rPr lang="en-US" sz="2400" dirty="0" smtClean="0"/>
              <a:t>A list of items in a single window.</a:t>
            </a:r>
          </a:p>
          <a:p>
            <a:pPr lvl="3">
              <a:buNone/>
            </a:pPr>
            <a:endParaRPr lang="en-US" sz="2400" dirty="0" smtClean="0"/>
          </a:p>
          <a:p>
            <a:pPr lvl="1"/>
            <a:r>
              <a:rPr lang="en-US" sz="3000" dirty="0" smtClean="0"/>
              <a:t>List Inlay (pgs 206 – 209)</a:t>
            </a:r>
          </a:p>
          <a:p>
            <a:pPr lvl="3">
              <a:buNone/>
            </a:pPr>
            <a:r>
              <a:rPr lang="en-US" sz="2400" dirty="0" smtClean="0"/>
              <a:t>JQM collapsible sets.</a:t>
            </a:r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Infinite List (pgs 462 – 464) – Not required</a:t>
            </a:r>
          </a:p>
          <a:p>
            <a:pPr lvl="1"/>
            <a:endParaRPr lang="en-US" sz="3259" dirty="0" smtClean="0"/>
          </a:p>
          <a:p>
            <a:pPr lvl="1"/>
            <a:endParaRPr lang="en-US" sz="3259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dirty="0" smtClean="0"/>
              <a:t>One-Window Drilldown</a:t>
            </a:r>
            <a:endParaRPr lang="en-US" dirty="0"/>
          </a:p>
        </p:txBody>
      </p:sp>
      <p:pic>
        <p:nvPicPr>
          <p:cNvPr id="9" name="Picture 8" descr="One-window drilldown_1-Mat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8" y="1750383"/>
            <a:ext cx="2535555" cy="4938395"/>
          </a:xfrm>
          <a:prstGeom prst="rect">
            <a:avLst/>
          </a:prstGeom>
        </p:spPr>
      </p:pic>
      <p:pic>
        <p:nvPicPr>
          <p:cNvPr id="10" name="Picture 9" descr="One-window drilldown_2-Mat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73" y="1722443"/>
            <a:ext cx="2563495" cy="4966335"/>
          </a:xfrm>
          <a:prstGeom prst="rect">
            <a:avLst/>
          </a:prstGeom>
        </p:spPr>
      </p:pic>
      <p:pic>
        <p:nvPicPr>
          <p:cNvPr id="11" name="Picture 10" descr="One-window drilldown_3-Mat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15" y="1722438"/>
            <a:ext cx="2521585" cy="4973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Inlay</a:t>
            </a:r>
            <a:endParaRPr lang="en-US" dirty="0"/>
          </a:p>
        </p:txBody>
      </p:sp>
      <p:pic>
        <p:nvPicPr>
          <p:cNvPr id="6" name="Picture 5" descr="List inlay_1-Shanna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729105"/>
            <a:ext cx="2570480" cy="4938395"/>
          </a:xfrm>
          <a:prstGeom prst="rect">
            <a:avLst/>
          </a:prstGeom>
        </p:spPr>
      </p:pic>
      <p:pic>
        <p:nvPicPr>
          <p:cNvPr id="7" name="Picture 6" descr="List Inlay_2-Shann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98" y="1729105"/>
            <a:ext cx="2535555" cy="4931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List – </a:t>
            </a:r>
            <a:r>
              <a:rPr lang="en-US" sz="4000" b="1" dirty="0" smtClean="0"/>
              <a:t>NOT</a:t>
            </a:r>
            <a:r>
              <a:rPr lang="en-US" sz="4000" dirty="0" smtClean="0"/>
              <a:t> required</a:t>
            </a:r>
            <a:endParaRPr lang="en-US" sz="4000" dirty="0"/>
          </a:p>
        </p:txBody>
      </p:sp>
      <p:pic>
        <p:nvPicPr>
          <p:cNvPr id="4" name="Content Placeholder 3" descr="Infinite Lists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6131" r="-361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39900"/>
            <a:ext cx="8001000" cy="46355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Images</a:t>
            </a:r>
            <a:r>
              <a:rPr lang="en-US" sz="3200" dirty="0" smtClean="0"/>
              <a:t> – </a:t>
            </a:r>
            <a:r>
              <a:rPr lang="en-US" sz="2800" dirty="0" smtClean="0"/>
              <a:t>MUST use both the in any </a:t>
            </a:r>
            <a:r>
              <a:rPr lang="en-US" sz="2800" dirty="0" smtClean="0"/>
              <a:t>combination </a:t>
            </a:r>
            <a:r>
              <a:rPr lang="en-US" sz="2800" dirty="0" smtClean="0"/>
              <a:t>in your GOLD app and your BRONZE app </a:t>
            </a:r>
          </a:p>
          <a:p>
            <a:pPr lvl="1"/>
            <a:r>
              <a:rPr lang="en-US" sz="2800" dirty="0" smtClean="0"/>
              <a:t>Thumbnail Grid (pgs 210 – 215) </a:t>
            </a:r>
          </a:p>
          <a:p>
            <a:pPr lvl="4">
              <a:buNone/>
            </a:pPr>
            <a:r>
              <a:rPr lang="en-US" sz="2400" dirty="0" smtClean="0"/>
              <a:t>JQM layout grid</a:t>
            </a:r>
          </a:p>
          <a:p>
            <a:pPr lvl="1"/>
            <a:r>
              <a:rPr lang="en-US" sz="2800" dirty="0" smtClean="0"/>
              <a:t>Thumbnail and Text List (pgs 459 – 461)</a:t>
            </a:r>
          </a:p>
          <a:p>
            <a:pPr lvl="4">
              <a:buNone/>
            </a:pPr>
            <a:r>
              <a:rPr lang="en-US" sz="2400" dirty="0" smtClean="0"/>
              <a:t>Thumbnail</a:t>
            </a:r>
          </a:p>
          <a:p>
            <a:pPr lvl="1">
              <a:buNone/>
            </a:pPr>
            <a:endParaRPr lang="en-US" sz="2800" dirty="0" smtClean="0"/>
          </a:p>
          <a:p>
            <a:r>
              <a:rPr lang="en-US" sz="3200" b="1" dirty="0" smtClean="0"/>
              <a:t>Order – </a:t>
            </a:r>
            <a:r>
              <a:rPr lang="en-US" sz="2811" dirty="0" smtClean="0"/>
              <a:t>only required in one app.</a:t>
            </a:r>
          </a:p>
          <a:p>
            <a:pPr lvl="1"/>
            <a:r>
              <a:rPr lang="en-US" sz="2800" dirty="0" smtClean="0"/>
              <a:t>News Stream (pgs 34 – 39) – This is the ONLY thing that may be hardcoded into your app.</a:t>
            </a:r>
          </a:p>
          <a:p>
            <a:endParaRPr lang="en-US" sz="3459" dirty="0" smtClean="0"/>
          </a:p>
          <a:p>
            <a:endParaRPr lang="en-US" sz="3459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92300"/>
            <a:ext cx="8001000" cy="4762500"/>
          </a:xfrm>
        </p:spPr>
        <p:txBody>
          <a:bodyPr>
            <a:normAutofit/>
          </a:bodyPr>
          <a:lstStyle/>
          <a:p>
            <a:r>
              <a:rPr lang="en-US" sz="4129" dirty="0" smtClean="0"/>
              <a:t>Contact Info</a:t>
            </a:r>
          </a:p>
          <a:p>
            <a:r>
              <a:rPr lang="en-US" sz="4129" dirty="0" smtClean="0"/>
              <a:t>Things I saw in Project 1</a:t>
            </a:r>
          </a:p>
          <a:p>
            <a:r>
              <a:rPr lang="en-US" sz="4129" dirty="0" smtClean="0"/>
              <a:t>Benefits of </a:t>
            </a:r>
            <a:r>
              <a:rPr lang="en-US" sz="4129" dirty="0" err="1" smtClean="0"/>
              <a:t>JQMobile</a:t>
            </a:r>
            <a:endParaRPr lang="en-US" sz="4129" dirty="0" smtClean="0"/>
          </a:p>
          <a:p>
            <a:r>
              <a:rPr lang="en-US" sz="4129" dirty="0" smtClean="0"/>
              <a:t>Project 2</a:t>
            </a:r>
          </a:p>
          <a:p>
            <a:r>
              <a:rPr lang="en-US" sz="4129" dirty="0" smtClean="0"/>
              <a:t>Project 3 – What’s coming up?</a:t>
            </a:r>
          </a:p>
          <a:p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Grid</a:t>
            </a:r>
            <a:endParaRPr lang="en-US" dirty="0"/>
          </a:p>
        </p:txBody>
      </p:sp>
      <p:pic>
        <p:nvPicPr>
          <p:cNvPr id="6" name="Content Placeholder 5" descr="Thumbnail Grid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11849" r="-1184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and Text List</a:t>
            </a:r>
            <a:endParaRPr lang="en-US" dirty="0"/>
          </a:p>
        </p:txBody>
      </p:sp>
      <p:pic>
        <p:nvPicPr>
          <p:cNvPr id="4" name="Picture 3" descr="Thumbnail and Text - Mar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08" y="1709738"/>
            <a:ext cx="2577465" cy="4980305"/>
          </a:xfrm>
          <a:prstGeom prst="rect">
            <a:avLst/>
          </a:prstGeom>
        </p:spPr>
      </p:pic>
      <p:pic>
        <p:nvPicPr>
          <p:cNvPr id="5" name="Picture 4" descr="Thumbnail and Text Lis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13" y="1709738"/>
            <a:ext cx="2514600" cy="49174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Stream</a:t>
            </a:r>
            <a:endParaRPr lang="en-US" dirty="0"/>
          </a:p>
        </p:txBody>
      </p:sp>
      <p:pic>
        <p:nvPicPr>
          <p:cNvPr id="4" name="Content Placeholder 3" descr="News Stream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62778" r="-62778"/>
          <a:stretch>
            <a:fillRect/>
          </a:stretch>
        </p:blipFill>
        <p:spPr>
          <a:xfrm>
            <a:off x="571500" y="1739900"/>
            <a:ext cx="80010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6692900" y="177800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CNN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300" y="273050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E-mail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8300" y="364490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Facebook</a:t>
            </a:r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63700"/>
            <a:ext cx="8001000" cy="4851400"/>
          </a:xfrm>
        </p:spPr>
        <p:txBody>
          <a:bodyPr>
            <a:normAutofit fontScale="70000" lnSpcReduction="20000"/>
          </a:bodyPr>
          <a:lstStyle/>
          <a:p>
            <a:r>
              <a:rPr lang="en-US" sz="5143" b="1" dirty="0" smtClean="0"/>
              <a:t>Two fully functioning </a:t>
            </a:r>
            <a:r>
              <a:rPr lang="en-US" sz="5143" dirty="0" smtClean="0"/>
              <a:t>apps</a:t>
            </a:r>
            <a:r>
              <a:rPr lang="en-US" sz="5143" dirty="0" smtClean="0"/>
              <a:t>:</a:t>
            </a:r>
          </a:p>
          <a:p>
            <a:pPr lvl="1"/>
            <a:r>
              <a:rPr lang="en-US" sz="4129" dirty="0" smtClean="0"/>
              <a:t>Your “GOLD medal” app. - JQM</a:t>
            </a:r>
          </a:p>
          <a:p>
            <a:pPr lvl="2"/>
            <a:r>
              <a:rPr lang="en-US" sz="4129" dirty="0" smtClean="0"/>
              <a:t>This is the app in which you apply interface and usability patterns that you like and think work well in your app.</a:t>
            </a:r>
          </a:p>
          <a:p>
            <a:pPr lvl="2">
              <a:buNone/>
            </a:pPr>
            <a:endParaRPr lang="en-US" sz="4129" dirty="0" smtClean="0"/>
          </a:p>
          <a:p>
            <a:pPr lvl="1"/>
            <a:r>
              <a:rPr lang="en-US" sz="4129" dirty="0" smtClean="0"/>
              <a:t>Your “BRONZE medal” app. – Your choice</a:t>
            </a:r>
          </a:p>
          <a:p>
            <a:pPr lvl="2"/>
            <a:r>
              <a:rPr lang="en-US" sz="4129" dirty="0" smtClean="0"/>
              <a:t>This is the app in which you apply interface and usability patterns that you don’t think work as well in your app.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att.tif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4285" b="-54285"/>
          <a:stretch>
            <a:fillRect/>
          </a:stretch>
        </p:blipFill>
        <p:spPr>
          <a:xfrm>
            <a:off x="571500" y="1100138"/>
            <a:ext cx="5156200" cy="4741422"/>
          </a:xfr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400" y="1912938"/>
            <a:ext cx="3505200" cy="639762"/>
          </a:xfrm>
        </p:spPr>
        <p:txBody>
          <a:bodyPr/>
          <a:lstStyle/>
          <a:p>
            <a:r>
              <a:rPr lang="en-US" sz="3200" dirty="0" smtClean="0"/>
              <a:t>File Naming</a:t>
            </a:r>
          </a:p>
          <a:p>
            <a:endParaRPr lang="en-US" dirty="0"/>
          </a:p>
        </p:txBody>
      </p:sp>
      <p:pic>
        <p:nvPicPr>
          <p:cNvPr id="10" name="Content Placeholder 9" descr="Matt-Github.tiff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81218" b="-81218"/>
          <a:stretch>
            <a:fillRect/>
          </a:stretch>
        </p:blipFill>
        <p:spPr>
          <a:xfrm>
            <a:off x="2501900" y="2654300"/>
            <a:ext cx="6451600" cy="593262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521960" y="4089400"/>
            <a:ext cx="3558540" cy="639762"/>
          </a:xfrm>
        </p:spPr>
        <p:txBody>
          <a:bodyPr/>
          <a:lstStyle/>
          <a:p>
            <a:r>
              <a:rPr lang="en-US" sz="3200" dirty="0" smtClean="0"/>
              <a:t>Clickable Files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3254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Deliverables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001000" cy="1181100"/>
          </a:xfrm>
        </p:spPr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pic>
        <p:nvPicPr>
          <p:cNvPr id="5" name="Picture 4" descr="MiU Project 2 Rubric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-25400"/>
            <a:ext cx="91313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2238"/>
            <a:ext cx="8001000" cy="1312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coming up? </a:t>
            </a:r>
            <a:br>
              <a:rPr lang="en-US" dirty="0" smtClean="0"/>
            </a:br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12900"/>
            <a:ext cx="8001000" cy="5080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765" dirty="0" smtClean="0"/>
              <a:t>FORMS</a:t>
            </a:r>
          </a:p>
          <a:p>
            <a:pPr lvl="1"/>
            <a:r>
              <a:rPr lang="en-US" sz="3027" dirty="0" smtClean="0"/>
              <a:t>Selection Items</a:t>
            </a:r>
          </a:p>
          <a:p>
            <a:pPr lvl="2"/>
            <a:r>
              <a:rPr lang="en-US" sz="2595" dirty="0" smtClean="0"/>
              <a:t>Hints</a:t>
            </a:r>
          </a:p>
          <a:p>
            <a:pPr lvl="2"/>
            <a:r>
              <a:rPr lang="en-US" sz="2595" dirty="0" smtClean="0"/>
              <a:t>Input Prompts</a:t>
            </a:r>
          </a:p>
          <a:p>
            <a:pPr lvl="2"/>
            <a:r>
              <a:rPr lang="en-US" sz="2595" dirty="0" smtClean="0"/>
              <a:t>Dropdown Chooser Patterns</a:t>
            </a:r>
          </a:p>
          <a:p>
            <a:pPr lvl="1"/>
            <a:r>
              <a:rPr lang="en-US" sz="3027" dirty="0" smtClean="0"/>
              <a:t>Good Defaults</a:t>
            </a:r>
          </a:p>
          <a:p>
            <a:pPr lvl="2"/>
            <a:r>
              <a:rPr lang="en-US" sz="2595" dirty="0" smtClean="0"/>
              <a:t>Range slider</a:t>
            </a:r>
          </a:p>
          <a:p>
            <a:pPr lvl="2"/>
            <a:r>
              <a:rPr lang="en-US" sz="2595" dirty="0" smtClean="0"/>
              <a:t>Date-field</a:t>
            </a:r>
          </a:p>
          <a:p>
            <a:pPr lvl="2"/>
            <a:r>
              <a:rPr lang="en-US" sz="2595" dirty="0" smtClean="0"/>
              <a:t>Checkboxes</a:t>
            </a:r>
          </a:p>
          <a:p>
            <a:pPr lvl="1"/>
            <a:r>
              <a:rPr lang="en-US" sz="3027" dirty="0" smtClean="0"/>
              <a:t>Prominent Done Buttons</a:t>
            </a:r>
          </a:p>
          <a:p>
            <a:pPr lvl="1"/>
            <a:r>
              <a:rPr lang="en-US" sz="3027" dirty="0" smtClean="0"/>
              <a:t>Same-Page Error Messages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22987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JQM does not actually perform page changes, the pages load on top of each other.  In order to force the pages to be individual, you may need to use:</a:t>
            </a:r>
          </a:p>
          <a:p>
            <a:endParaRPr lang="en-US" sz="3600" dirty="0" smtClean="0"/>
          </a:p>
          <a:p>
            <a:pPr algn="ctr"/>
            <a:r>
              <a:rPr lang="en-US" sz="3600" dirty="0" smtClean="0"/>
              <a:t>Data-</a:t>
            </a:r>
            <a:r>
              <a:rPr lang="en-US" sz="3600" dirty="0" err="1" smtClean="0"/>
              <a:t>ajax</a:t>
            </a:r>
            <a:r>
              <a:rPr lang="en-US" sz="3600" dirty="0" smtClean="0"/>
              <a:t>=“false”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05000"/>
            <a:ext cx="8407400" cy="45466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rgroffalarcon@fullsail.com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200" dirty="0" err="1" smtClean="0"/>
              <a:t>iChat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rgroffalarcon@aim.com</a:t>
            </a:r>
            <a:endParaRPr lang="en-US" sz="3200" dirty="0" smtClean="0"/>
          </a:p>
          <a:p>
            <a:endParaRPr lang="en-US" sz="2595" dirty="0" smtClean="0"/>
          </a:p>
          <a:p>
            <a:r>
              <a:rPr lang="en-US" sz="3200" dirty="0" smtClean="0"/>
              <a:t>Text: 407-900-9648 – Please be sure to identify yourself.</a:t>
            </a:r>
          </a:p>
          <a:p>
            <a:endParaRPr lang="en-US" sz="2824" dirty="0" smtClean="0"/>
          </a:p>
          <a:p>
            <a:r>
              <a:rPr lang="en-US" sz="3243" dirty="0" smtClean="0"/>
              <a:t>Office Phone Number: 407-679-0100  x4151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saw in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70100"/>
            <a:ext cx="8001000" cy="419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Disorganization:</a:t>
            </a:r>
          </a:p>
          <a:p>
            <a:pPr lvl="1"/>
            <a:r>
              <a:rPr lang="en-US" sz="3000" dirty="0" smtClean="0"/>
              <a:t>This will kill you when you begin working with 2 apps! </a:t>
            </a:r>
            <a:endParaRPr lang="en-US" sz="3000" dirty="0" smtClean="0"/>
          </a:p>
          <a:p>
            <a:pPr lvl="1"/>
            <a:r>
              <a:rPr lang="en-US" sz="3000" dirty="0" smtClean="0"/>
              <a:t>It </a:t>
            </a:r>
            <a:r>
              <a:rPr lang="en-US" sz="3000" dirty="0" smtClean="0"/>
              <a:t>will also result in a point reduction.</a:t>
            </a:r>
          </a:p>
          <a:p>
            <a:pPr lvl="1"/>
            <a:r>
              <a:rPr lang="en-US" sz="3200" dirty="0" smtClean="0"/>
              <a:t>HTML should never be in a folder.</a:t>
            </a:r>
          </a:p>
          <a:p>
            <a:pPr>
              <a:buNone/>
            </a:pPr>
            <a:endParaRPr lang="en-US" sz="3400" dirty="0" smtClean="0"/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saw in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70100"/>
            <a:ext cx="8001000" cy="419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Local Storage:</a:t>
            </a:r>
            <a:endParaRPr lang="en-US" sz="3200" dirty="0" smtClean="0"/>
          </a:p>
          <a:p>
            <a:pPr lvl="1"/>
            <a:r>
              <a:rPr lang="en-US" sz="3000" dirty="0" smtClean="0"/>
              <a:t>App does not display the individual items when they are saved.</a:t>
            </a:r>
          </a:p>
          <a:p>
            <a:pPr lvl="1"/>
            <a:r>
              <a:rPr lang="en-US" sz="3000" dirty="0" smtClean="0"/>
              <a:t>Local Storage is displaying [Object] and not the individual fields.</a:t>
            </a:r>
          </a:p>
          <a:p>
            <a:pPr lvl="1"/>
            <a:r>
              <a:rPr lang="en-US" sz="3000" dirty="0" smtClean="0"/>
              <a:t>Safari, Inspect Element, Resources, Local Storage, Local files will allow you to see your local storage.</a:t>
            </a:r>
            <a:endParaRPr lang="en-US" sz="30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>
              <a:buNone/>
            </a:pPr>
            <a:endParaRPr lang="en-US" sz="3400" dirty="0" smtClean="0"/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14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saw in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6990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 smtClean="0"/>
              <a:t>GH-Pages links:</a:t>
            </a:r>
          </a:p>
          <a:p>
            <a:pPr marL="971550" lvl="1" indent="-514350"/>
            <a:r>
              <a:rPr lang="en-US" sz="3000" dirty="0" smtClean="0"/>
              <a:t>Missing</a:t>
            </a:r>
          </a:p>
          <a:p>
            <a:pPr marL="971550" lvl="1" indent="-514350"/>
            <a:r>
              <a:rPr lang="en-US" sz="3000" dirty="0" smtClean="0"/>
              <a:t>Only 1 branch</a:t>
            </a:r>
          </a:p>
          <a:p>
            <a:pPr marL="971550" lvl="1" indent="-514350"/>
            <a:r>
              <a:rPr lang="en-US" sz="3000" dirty="0" smtClean="0"/>
              <a:t>Not Merged with Master – this results in the file that I download and grade not being the file that you think you are submitting.</a:t>
            </a:r>
          </a:p>
          <a:p>
            <a:pPr marL="971550" lvl="1" indent="-514350"/>
            <a:r>
              <a:rPr lang="en-US" sz="3000" dirty="0" smtClean="0"/>
              <a:t>Two links to the same page</a:t>
            </a:r>
          </a:p>
          <a:p>
            <a:pPr marL="514350" indent="-514350"/>
            <a:endParaRPr lang="en-US" sz="3200" dirty="0" smtClean="0"/>
          </a:p>
          <a:p>
            <a:pPr marL="514350" indent="-51435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saw in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57400"/>
            <a:ext cx="8001000" cy="41783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Project video:</a:t>
            </a:r>
          </a:p>
          <a:p>
            <a:pPr lvl="1">
              <a:spcAft>
                <a:spcPts val="3200"/>
              </a:spcAft>
            </a:pPr>
            <a:r>
              <a:rPr lang="en-US" sz="3000" dirty="0" smtClean="0"/>
              <a:t>Missing – results in a zero for the video, a deduction in GPS points and a 15 point deduction to your project.</a:t>
            </a:r>
          </a:p>
          <a:p>
            <a:pPr lvl="1">
              <a:spcAft>
                <a:spcPts val="3200"/>
              </a:spcAft>
            </a:pPr>
            <a:r>
              <a:rPr lang="en-US" sz="3000" dirty="0" smtClean="0"/>
              <a:t>Not within the time guidelines.</a:t>
            </a:r>
          </a:p>
          <a:p>
            <a:pPr lvl="1">
              <a:spcAft>
                <a:spcPts val="3200"/>
              </a:spcAft>
            </a:pPr>
            <a:endParaRPr lang="en-US" sz="3000" dirty="0" smtClean="0"/>
          </a:p>
          <a:p>
            <a:pPr marL="514350" indent="-514350"/>
            <a:endParaRPr lang="en-US" sz="3200" dirty="0" smtClean="0"/>
          </a:p>
          <a:p>
            <a:pPr marL="514350" indent="-51435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saw in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1500"/>
            <a:ext cx="7810500" cy="48387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Discussion video and Responses:</a:t>
            </a:r>
          </a:p>
          <a:p>
            <a:pPr lvl="1">
              <a:spcAft>
                <a:spcPts val="3200"/>
              </a:spcAft>
            </a:pPr>
            <a:r>
              <a:rPr lang="en-US" sz="3000" dirty="0" smtClean="0"/>
              <a:t>Missing – results in a zero for the video, a deduction in GPS points.</a:t>
            </a:r>
          </a:p>
          <a:p>
            <a:pPr lvl="1">
              <a:spcAft>
                <a:spcPts val="2000"/>
              </a:spcAft>
            </a:pPr>
            <a:r>
              <a:rPr lang="en-US" sz="3000" dirty="0" smtClean="0"/>
              <a:t>Not within the time guidelines:</a:t>
            </a:r>
          </a:p>
          <a:p>
            <a:pPr lvl="2">
              <a:spcAft>
                <a:spcPts val="1500"/>
              </a:spcAft>
            </a:pPr>
            <a:r>
              <a:rPr lang="en-US" sz="2400" dirty="0" smtClean="0"/>
              <a:t>Your video is due Friday!</a:t>
            </a:r>
          </a:p>
          <a:p>
            <a:pPr lvl="2">
              <a:spcAft>
                <a:spcPts val="1500"/>
              </a:spcAft>
            </a:pPr>
            <a:r>
              <a:rPr lang="en-US" sz="2400" dirty="0" smtClean="0"/>
              <a:t>Your 2 responses are due Saturday!</a:t>
            </a:r>
          </a:p>
          <a:p>
            <a:pPr lvl="2">
              <a:spcAft>
                <a:spcPts val="1500"/>
              </a:spcAft>
            </a:pPr>
            <a:r>
              <a:rPr lang="en-US" sz="2400" dirty="0" smtClean="0"/>
              <a:t>Please be sure that you address by name the   person to whom you are speaking. </a:t>
            </a:r>
          </a:p>
          <a:p>
            <a:pPr lvl="2">
              <a:spcAft>
                <a:spcPts val="3200"/>
              </a:spcAft>
            </a:pPr>
            <a:endParaRPr lang="en-US" sz="2800" dirty="0" smtClean="0"/>
          </a:p>
          <a:p>
            <a:pPr lvl="1">
              <a:spcAft>
                <a:spcPts val="3200"/>
              </a:spcAft>
            </a:pPr>
            <a:endParaRPr lang="en-US" sz="3000" dirty="0" smtClean="0"/>
          </a:p>
          <a:p>
            <a:pPr marL="514350" indent="-514350"/>
            <a:endParaRPr lang="en-US" sz="3200" dirty="0" smtClean="0"/>
          </a:p>
          <a:p>
            <a:pPr marL="514350" indent="-51435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082800"/>
            <a:ext cx="8788400" cy="4432300"/>
          </a:xfrm>
        </p:spPr>
        <p:txBody>
          <a:bodyPr>
            <a:normAutofit/>
          </a:bodyPr>
          <a:lstStyle/>
          <a:p>
            <a:pPr marL="520700" indent="-520700"/>
            <a:r>
              <a:rPr lang="en-US" sz="3000" dirty="0" smtClean="0"/>
              <a:t>POSTIVES</a:t>
            </a:r>
          </a:p>
          <a:p>
            <a:pPr marL="977900" lvl="2" indent="-520700">
              <a:spcAft>
                <a:spcPts val="2000"/>
              </a:spcAft>
            </a:pPr>
            <a:r>
              <a:rPr lang="en-US" sz="2800" dirty="0" smtClean="0"/>
              <a:t>I saw some very good discussion occurring.  Thank you!</a:t>
            </a:r>
          </a:p>
          <a:p>
            <a:pPr marL="977900" lvl="2" indent="-520700">
              <a:spcAft>
                <a:spcPts val="2000"/>
              </a:spcAft>
            </a:pPr>
            <a:r>
              <a:rPr lang="en-US" sz="2800" dirty="0" smtClean="0"/>
              <a:t>Lots of fully functioning </a:t>
            </a:r>
            <a:r>
              <a:rPr lang="en-US" sz="2800" dirty="0" err="1" smtClean="0"/>
              <a:t>CRUDs</a:t>
            </a:r>
            <a:endParaRPr lang="en-US" sz="2800" dirty="0" smtClean="0"/>
          </a:p>
          <a:p>
            <a:pPr marL="977900" lvl="2" indent="-520700">
              <a:spcAft>
                <a:spcPts val="2000"/>
              </a:spcAft>
            </a:pPr>
            <a:r>
              <a:rPr lang="en-US" sz="2800" dirty="0" smtClean="0"/>
              <a:t>Many who have started playing with JQM</a:t>
            </a:r>
          </a:p>
          <a:p>
            <a:pPr marL="977900" lvl="2" indent="-520700">
              <a:spcAft>
                <a:spcPts val="2000"/>
              </a:spcAft>
            </a:pPr>
            <a:r>
              <a:rPr lang="en-US" sz="2800" dirty="0" smtClean="0"/>
              <a:t>Great designs</a:t>
            </a:r>
          </a:p>
          <a:p>
            <a:pPr marL="520700" indent="-520700">
              <a:buNone/>
            </a:pPr>
            <a:endParaRPr lang="en-US" sz="3000" dirty="0" smtClean="0"/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Things I saw in Project 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2A5E-C1CA-1747-AA91-4F2F53FCBB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2325</TotalTime>
  <Words>865</Words>
  <Application>Microsoft Macintosh PowerPoint</Application>
  <PresentationFormat>On-screen Show (4:3)</PresentationFormat>
  <Paragraphs>174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Travelogue</vt:lpstr>
      <vt:lpstr>Week 2 Wimba</vt:lpstr>
      <vt:lpstr>Topics</vt:lpstr>
      <vt:lpstr>Contact Information</vt:lpstr>
      <vt:lpstr>Things I saw in Project 1</vt:lpstr>
      <vt:lpstr>Things I saw in Project 1</vt:lpstr>
      <vt:lpstr>Things I saw in Project 1</vt:lpstr>
      <vt:lpstr>Things I saw in Project 1</vt:lpstr>
      <vt:lpstr>Things I saw in Project 1</vt:lpstr>
      <vt:lpstr>More Things I saw in Project 1 </vt:lpstr>
      <vt:lpstr>jQuery Mobile </vt:lpstr>
      <vt:lpstr>Benefits of JQMobile</vt:lpstr>
      <vt:lpstr>Project 2 Requirements</vt:lpstr>
      <vt:lpstr>Project 2 Requirements</vt:lpstr>
      <vt:lpstr>Project 2 Requirements</vt:lpstr>
      <vt:lpstr>Project 2 Requirements</vt:lpstr>
      <vt:lpstr>One-Window Drilldown</vt:lpstr>
      <vt:lpstr>List Inlay</vt:lpstr>
      <vt:lpstr>Infinite List – NOT required</vt:lpstr>
      <vt:lpstr>Project 2 Requirements</vt:lpstr>
      <vt:lpstr>Thumbnail Grid</vt:lpstr>
      <vt:lpstr>Thumbnail and Text List</vt:lpstr>
      <vt:lpstr>News Stream</vt:lpstr>
      <vt:lpstr>Deliverables</vt:lpstr>
      <vt:lpstr>PowerPoint Presentation</vt:lpstr>
      <vt:lpstr>Rubric</vt:lpstr>
      <vt:lpstr>What’s coming up?  Project 3</vt:lpstr>
      <vt:lpstr>Lessons Learned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Wimba</dc:title>
  <dc:creator>Robin Alarcon</dc:creator>
  <cp:lastModifiedBy>Full Sail</cp:lastModifiedBy>
  <cp:revision>30</cp:revision>
  <dcterms:created xsi:type="dcterms:W3CDTF">2012-06-04T18:25:36Z</dcterms:created>
  <dcterms:modified xsi:type="dcterms:W3CDTF">2012-08-07T21:33:09Z</dcterms:modified>
</cp:coreProperties>
</file>