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2" r:id="rId1"/>
    <p:sldMasterId id="2147484513" r:id="rId2"/>
    <p:sldMasterId id="2147484534" r:id="rId3"/>
    <p:sldMasterId id="2147484546" r:id="rId4"/>
    <p:sldMasterId id="2147484563" r:id="rId5"/>
  </p:sldMasterIdLst>
  <p:notesMasterIdLst>
    <p:notesMasterId r:id="rId21"/>
  </p:notesMasterIdLst>
  <p:handoutMasterIdLst>
    <p:handoutMasterId r:id="rId22"/>
  </p:handoutMasterIdLst>
  <p:sldIdLst>
    <p:sldId id="290" r:id="rId6"/>
    <p:sldId id="315" r:id="rId7"/>
    <p:sldId id="316" r:id="rId8"/>
    <p:sldId id="325" r:id="rId9"/>
    <p:sldId id="327" r:id="rId10"/>
    <p:sldId id="319" r:id="rId11"/>
    <p:sldId id="330" r:id="rId12"/>
    <p:sldId id="328" r:id="rId13"/>
    <p:sldId id="329" r:id="rId14"/>
    <p:sldId id="320" r:id="rId15"/>
    <p:sldId id="341" r:id="rId16"/>
    <p:sldId id="338" r:id="rId17"/>
    <p:sldId id="317" r:id="rId18"/>
    <p:sldId id="332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in Alarcon" initials="F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BB2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0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B53D-6846-A742-B3E2-4CDFA257B38C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9BE66-79F4-7148-9AB3-BCDC762FD0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4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66921-0FA6-2C4B-BDF6-A379A46028A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98CA-08F8-9144-9AA3-C49DD1F37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4AB02A5-4FE5-49D9-9E24-09F23B90C450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54AB02A5-4FE5-49D9-9E24-09F23B90C450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3F416CD-67A3-4CF0-A210-F6AF31AC147F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cket7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2531">
            <a:off x="5549163" y="1756449"/>
            <a:ext cx="1097280" cy="556207"/>
          </a:xfrm>
          <a:prstGeom prst="rect">
            <a:avLst/>
          </a:prstGeom>
        </p:spPr>
      </p:pic>
      <p:pic>
        <p:nvPicPr>
          <p:cNvPr id="13" name="Picture 12" descr="ticket8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12257">
            <a:off x="5383242" y="2155148"/>
            <a:ext cx="1097280" cy="556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0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42-163934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386" y="304800"/>
            <a:ext cx="3427214" cy="434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cket7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9111">
            <a:off x="6492546" y="1596318"/>
            <a:ext cx="2212848" cy="1121684"/>
          </a:xfrm>
          <a:prstGeom prst="rect">
            <a:avLst/>
          </a:prstGeom>
        </p:spPr>
      </p:pic>
      <p:pic>
        <p:nvPicPr>
          <p:cNvPr id="12" name="Picture 11" descr="ticket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8374">
            <a:off x="5944691" y="2294396"/>
            <a:ext cx="2212848" cy="1121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1" name="Picture 10" descr="ticket7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9111">
            <a:off x="6035346" y="4568119"/>
            <a:ext cx="2212848" cy="1121684"/>
          </a:xfrm>
          <a:prstGeom prst="rect">
            <a:avLst/>
          </a:prstGeom>
        </p:spPr>
      </p:pic>
      <p:pic>
        <p:nvPicPr>
          <p:cNvPr id="12" name="Picture 11" descr="ticket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18495">
            <a:off x="5236620" y="5036281"/>
            <a:ext cx="2212848" cy="11216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theme" Target="../theme/them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7C9E756-CF63-514A-A315-1B319431485B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3" r:id="rId1"/>
    <p:sldLayoutId id="2147484494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  <p:sldLayoutId id="2147484502" r:id="rId10"/>
    <p:sldLayoutId id="2147484503" r:id="rId11"/>
    <p:sldLayoutId id="2147484504" r:id="rId12"/>
    <p:sldLayoutId id="2147484505" r:id="rId13"/>
    <p:sldLayoutId id="2147484506" r:id="rId14"/>
    <p:sldLayoutId id="2147484507" r:id="rId15"/>
    <p:sldLayoutId id="2147484508" r:id="rId16"/>
    <p:sldLayoutId id="2147484509" r:id="rId17"/>
    <p:sldLayoutId id="2147484510" r:id="rId18"/>
    <p:sldLayoutId id="2147484511" r:id="rId19"/>
    <p:sldLayoutId id="2147484512" r:id="rId20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26" r:id="rId13"/>
    <p:sldLayoutId id="2147484527" r:id="rId14"/>
    <p:sldLayoutId id="2147484528" r:id="rId15"/>
    <p:sldLayoutId id="2147484529" r:id="rId16"/>
    <p:sldLayoutId id="2147484530" r:id="rId17"/>
    <p:sldLayoutId id="2147484531" r:id="rId18"/>
    <p:sldLayoutId id="2147484532" r:id="rId19"/>
    <p:sldLayoutId id="214748453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35" r:id="rId1"/>
    <p:sldLayoutId id="2147484536" r:id="rId2"/>
    <p:sldLayoutId id="2147484537" r:id="rId3"/>
    <p:sldLayoutId id="2147484538" r:id="rId4"/>
    <p:sldLayoutId id="2147484539" r:id="rId5"/>
    <p:sldLayoutId id="2147484540" r:id="rId6"/>
    <p:sldLayoutId id="2147484541" r:id="rId7"/>
    <p:sldLayoutId id="2147484542" r:id="rId8"/>
    <p:sldLayoutId id="2147484543" r:id="rId9"/>
    <p:sldLayoutId id="2147484544" r:id="rId10"/>
    <p:sldLayoutId id="214748454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  <p:sldLayoutId id="2147484560" r:id="rId14"/>
    <p:sldLayoutId id="2147484561" r:id="rId15"/>
    <p:sldLayoutId id="214748456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9AE9C26-3D28-DF42-B043-CB9089418475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900BD71-3780-7C4C-B740-41C394403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  <p:sldLayoutId id="2147484574" r:id="rId11"/>
    <p:sldLayoutId id="2147484575" r:id="rId12"/>
    <p:sldLayoutId id="2147484576" r:id="rId13"/>
    <p:sldLayoutId id="21474845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ime-tripper.com/uipatterns/Hub_and_Spoke" TargetMode="External"/><Relationship Id="rId4" Type="http://schemas.openxmlformats.org/officeDocument/2006/relationships/hyperlink" Target="http://quince.infragistics.com/Patterns/Few%20Hues.aspx" TargetMode="External"/><Relationship Id="rId5" Type="http://schemas.openxmlformats.org/officeDocument/2006/relationships/hyperlink" Target="http://char.txa.cornell.edu/language/element/color/color.htm" TargetMode="External"/><Relationship Id="rId6" Type="http://schemas.openxmlformats.org/officeDocument/2006/relationships/hyperlink" Target="http://www.w3schools.com/html5/html5_ref_colorpicker.asp" TargetMode="External"/><Relationship Id="rId7" Type="http://schemas.openxmlformats.org/officeDocument/2006/relationships/hyperlink" Target="http://time-tripper.com/uipatterns/Deep_Background" TargetMode="Externa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1143000"/>
          </a:xfrm>
        </p:spPr>
        <p:txBody>
          <a:bodyPr/>
          <a:lstStyle/>
          <a:p>
            <a:r>
              <a:rPr lang="en-US" dirty="0" smtClean="0"/>
              <a:t>Project 4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73200"/>
            <a:ext cx="8597900" cy="4927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Streamlined Branding (pgs 257 – 261)</a:t>
            </a:r>
          </a:p>
          <a:p>
            <a:pPr lvl="1">
              <a:buNone/>
            </a:pPr>
            <a:r>
              <a:rPr lang="en-US" sz="3000" dirty="0" smtClean="0"/>
              <a:t>Must be in both your </a:t>
            </a:r>
            <a:r>
              <a:rPr lang="en-US" sz="3000" dirty="0" smtClean="0"/>
              <a:t>Gold </a:t>
            </a:r>
            <a:r>
              <a:rPr lang="en-US" sz="3000" dirty="0" smtClean="0"/>
              <a:t>and </a:t>
            </a:r>
            <a:r>
              <a:rPr lang="en-US" sz="3000" dirty="0" smtClean="0"/>
              <a:t>Bronze</a:t>
            </a:r>
            <a:r>
              <a:rPr lang="en-US" sz="3000" dirty="0" smtClean="0"/>
              <a:t> </a:t>
            </a:r>
            <a:r>
              <a:rPr lang="en-US" sz="3000" dirty="0" smtClean="0"/>
              <a:t>app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pPr lvl="1">
              <a:buNone/>
            </a:pPr>
            <a:endParaRPr lang="en-US" sz="3259" dirty="0" smtClean="0"/>
          </a:p>
          <a:p>
            <a:pPr lvl="1"/>
            <a:endParaRPr lang="en-US" sz="3259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27" y="2628900"/>
            <a:ext cx="2233275" cy="4233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0" y="2603500"/>
            <a:ext cx="2201779" cy="4229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3613" cy="6858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3138"/>
            <a:ext cx="7313613" cy="4729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Few Hues Many Values</a:t>
            </a:r>
            <a:endParaRPr lang="en-US" dirty="0">
              <a:hlinkClick r:id="rId3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4"/>
              </a:rPr>
              <a:t>Qunice - Few Hues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5"/>
              </a:rPr>
              <a:t>Color Value and Hue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3"/>
              </a:rPr>
              <a:t>Hub_and_Spoke UI Patterns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Color  </a:t>
            </a:r>
            <a:r>
              <a:rPr lang="en-US" dirty="0" smtClean="0">
                <a:hlinkClick r:id="rId6"/>
              </a:rPr>
              <a:t>W3 Schools Colorpicker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Deep Background </a:t>
            </a:r>
            <a:r>
              <a:rPr lang="en-US" sz="2400" dirty="0" smtClean="0">
                <a:hlinkClick r:id="rId7"/>
              </a:rPr>
              <a:t>UI </a:t>
            </a:r>
            <a:r>
              <a:rPr lang="en-US" sz="2400" dirty="0">
                <a:hlinkClick r:id="rId7"/>
              </a:rPr>
              <a:t>Patterns - </a:t>
            </a:r>
            <a:r>
              <a:rPr lang="en-US" sz="2400" dirty="0">
                <a:hlinkClick r:id="rId7"/>
              </a:rPr>
              <a:t>Deep_Background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7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79700"/>
            <a:ext cx="6477000" cy="2358644"/>
          </a:xfrm>
        </p:spPr>
        <p:txBody>
          <a:bodyPr/>
          <a:lstStyle/>
          <a:p>
            <a:r>
              <a:rPr lang="en-US" dirty="0" smtClean="0"/>
              <a:t>Extra Credit – each item is worth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points. Total possible points = </a:t>
            </a:r>
            <a:r>
              <a:rPr lang="en-US" dirty="0" smtClean="0"/>
              <a:t>10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r>
              <a:rPr lang="en-US" dirty="0" smtClean="0"/>
              <a:t>Project 4 Above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2200"/>
            <a:ext cx="8597900" cy="8255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Responsive Disclosure (pgs 179 – 182)</a:t>
            </a:r>
            <a:endParaRPr lang="en-US" sz="3259" dirty="0" smtClean="0"/>
          </a:p>
          <a:p>
            <a:pPr lvl="1">
              <a:buNone/>
            </a:pPr>
            <a:endParaRPr lang="en-US" sz="3259" dirty="0" smtClean="0"/>
          </a:p>
          <a:p>
            <a:pPr>
              <a:buNone/>
            </a:pPr>
            <a:endParaRPr lang="en-US" sz="3200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pic>
        <p:nvPicPr>
          <p:cNvPr id="7" name="Picture 6" descr="mybanktracker-e-commer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1652588"/>
            <a:ext cx="8846675" cy="39100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6515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www.google.com/imgres?q</a:t>
            </a:r>
            <a:r>
              <a:rPr lang="en-US" sz="1200" dirty="0" smtClean="0"/>
              <a:t>=</a:t>
            </a:r>
            <a:r>
              <a:rPr lang="en-US" sz="1200" dirty="0" err="1" smtClean="0"/>
              <a:t>responsive+disclosure&amp;um</a:t>
            </a:r>
            <a:r>
              <a:rPr lang="en-US" sz="1200" dirty="0" smtClean="0"/>
              <a:t>=1&amp;hl=</a:t>
            </a:r>
            <a:r>
              <a:rPr lang="en-US" sz="1200" dirty="0" err="1" smtClean="0"/>
              <a:t>en&amp;sa</a:t>
            </a:r>
            <a:r>
              <a:rPr lang="en-US" sz="1200" dirty="0" smtClean="0"/>
              <a:t>=</a:t>
            </a:r>
            <a:r>
              <a:rPr lang="en-US" sz="1200" dirty="0" err="1" smtClean="0"/>
              <a:t>N&amp;biw</a:t>
            </a:r>
            <a:r>
              <a:rPr lang="en-US" sz="1200" dirty="0" smtClean="0"/>
              <a:t>=1115&amp;bih=621&amp;tbm=</a:t>
            </a:r>
            <a:r>
              <a:rPr lang="en-US" sz="1200" dirty="0" err="1" smtClean="0"/>
              <a:t>isch&amp;tbnid</a:t>
            </a:r>
            <a:r>
              <a:rPr lang="en-US" sz="1200" dirty="0" smtClean="0"/>
              <a:t>=00npnzBBYQRqkM:&amp;imgrefurl=http://uxdesign.smashingmagazine.com/2009/12/08/principles-of-effective-e-commerce-search/&amp;docid=e8Am0pjEavWuIM&amp;imgurl=</a:t>
            </a:r>
            <a:r>
              <a:rPr lang="en-US" sz="1200" dirty="0" err="1" smtClean="0"/>
              <a:t>http://media.smashingmagazine.com/wp-content/uploads/images/effective-e-commerce/mybanktracker-e-commerce.jpg&amp;w</a:t>
            </a:r>
            <a:r>
              <a:rPr lang="en-US" sz="1200" dirty="0" smtClean="0"/>
              <a:t>=500&amp;h=221&amp;ei=v2LBTquoLoSKgweVtunbBg&amp;zoom=1&amp;iact=</a:t>
            </a:r>
            <a:r>
              <a:rPr lang="en-US" sz="1200" dirty="0" err="1" smtClean="0"/>
              <a:t>hc&amp;vpx</a:t>
            </a:r>
            <a:r>
              <a:rPr lang="en-US" sz="1200" dirty="0" smtClean="0"/>
              <a:t>=435&amp;vpy=308&amp;dur=57&amp;hovh=149&amp;hovw=338&amp;tx=175&amp;ty=90&amp;sig=111690504542132625750&amp;page=1&amp;tbnh=78&amp;tbnw=176&amp;start=0&amp;ndsp=16&amp;ved=1t:429,r:7,s:0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dc98cc0-8083-4121-9420-b37e0a3de483-expedia_prefs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9315" r="-19315"/>
          <a:stretch>
            <a:fillRect/>
          </a:stretch>
        </p:blipFill>
        <p:spPr>
          <a:xfrm>
            <a:off x="-458279" y="864631"/>
            <a:ext cx="10072179" cy="5585937"/>
          </a:xfrm>
        </p:spPr>
      </p:pic>
      <p:sp>
        <p:nvSpPr>
          <p:cNvPr id="7" name="TextBox 6"/>
          <p:cNvSpPr txBox="1"/>
          <p:nvPr/>
        </p:nvSpPr>
        <p:spPr>
          <a:xfrm>
            <a:off x="0" y="177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Responsive Disclosure (pgs 179 – 182)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http://quince.infragistics.com/Patterns/Responsive%20Disclosure.aspx#Examples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Project 4 Above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467028"/>
            <a:ext cx="3784600" cy="12634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Module Tabs (pgs 155 – 159)</a:t>
            </a:r>
          </a:p>
          <a:p>
            <a:pPr lvl="1">
              <a:buNone/>
            </a:pPr>
            <a:endParaRPr lang="en-US" sz="3259" dirty="0" smtClean="0"/>
          </a:p>
          <a:p>
            <a:pPr>
              <a:buNone/>
            </a:pPr>
            <a:endParaRPr lang="en-US" sz="3200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pic>
        <p:nvPicPr>
          <p:cNvPr id="4" name="Picture 3" descr="komodo-medi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42" y="1263828"/>
            <a:ext cx="4170858" cy="473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" y="2730500"/>
            <a:ext cx="41776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http://www.smashingmagazine.com/2009/06/24/module-tabs-in-web-design-best-practices-and-solutions/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-12700" y="5880101"/>
            <a:ext cx="9232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www.google.com/imgres?q</a:t>
            </a:r>
            <a:r>
              <a:rPr lang="en-US" sz="1200" dirty="0" smtClean="0"/>
              <a:t>=</a:t>
            </a:r>
            <a:r>
              <a:rPr lang="en-US" sz="1200" dirty="0" err="1" smtClean="0"/>
              <a:t>module+tabs&amp;um</a:t>
            </a:r>
            <a:r>
              <a:rPr lang="en-US" sz="1200" dirty="0" smtClean="0"/>
              <a:t>=1&amp;hl=</a:t>
            </a:r>
            <a:r>
              <a:rPr lang="en-US" sz="1200" dirty="0" err="1" smtClean="0"/>
              <a:t>en&amp;biw</a:t>
            </a:r>
            <a:r>
              <a:rPr lang="en-US" sz="1200" dirty="0" smtClean="0"/>
              <a:t>=1115&amp;bih=621&amp;tbm=</a:t>
            </a:r>
            <a:r>
              <a:rPr lang="en-US" sz="1200" dirty="0" err="1" smtClean="0"/>
              <a:t>isch&amp;tbnid</a:t>
            </a:r>
            <a:r>
              <a:rPr lang="en-US" sz="1200" dirty="0" smtClean="0"/>
              <a:t>=</a:t>
            </a:r>
            <a:r>
              <a:rPr lang="en-US" sz="1200" dirty="0" err="1" smtClean="0"/>
              <a:t>XkNoEOqYPNDhGM:&amp;imgrefurl</a:t>
            </a:r>
            <a:r>
              <a:rPr lang="en-US" sz="1200" dirty="0" smtClean="0"/>
              <a:t>=http://www.smashingmagazine.com/2009/06/24/module-tabs-in-web-design-best-practices-and-solutions/&amp;docid=iwCQxXurOr1b0M&amp;imgurl=</a:t>
            </a:r>
            <a:r>
              <a:rPr lang="en-US" sz="1200" dirty="0" err="1" smtClean="0"/>
              <a:t>http://media.smashingmagazine.com/wp-content/uploads/images/module-tabs/komodo-media.gif&amp;w</a:t>
            </a:r>
            <a:r>
              <a:rPr lang="en-US" sz="1200" dirty="0" smtClean="0"/>
              <a:t>=302&amp;h=343&amp;ei=gGzBTuLWI4T-ggfK2cSNBw&amp;zoom=1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U Project 4 Rub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4: Bare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735138"/>
            <a:ext cx="8013700" cy="460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Bronze contains a fully functioning CRUD.</a:t>
            </a:r>
          </a:p>
          <a:p>
            <a:r>
              <a:rPr lang="en-US" sz="3200" dirty="0" smtClean="0"/>
              <a:t>Gold </a:t>
            </a:r>
            <a:r>
              <a:rPr lang="en-US" sz="3200" dirty="0" smtClean="0"/>
              <a:t>App has everything that we have implemented since week 1.</a:t>
            </a:r>
            <a:endParaRPr lang="en-US" sz="3200" dirty="0"/>
          </a:p>
          <a:p>
            <a:r>
              <a:rPr lang="en-US" sz="3200" b="1" dirty="0" smtClean="0"/>
              <a:t>ALL</a:t>
            </a:r>
            <a:r>
              <a:rPr lang="en-US" sz="3200" dirty="0" smtClean="0"/>
              <a:t> </a:t>
            </a:r>
            <a:r>
              <a:rPr lang="en-US" sz="3200" dirty="0" smtClean="0"/>
              <a:t>available interactivity and navigation elements are </a:t>
            </a:r>
            <a:r>
              <a:rPr lang="en-US" sz="3200" b="1" dirty="0" smtClean="0"/>
              <a:t>functional</a:t>
            </a:r>
            <a:r>
              <a:rPr lang="en-US" sz="3200" dirty="0" smtClean="0"/>
              <a:t>, allowing correct user interaction and navigation of the content hierarchy.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Project 4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73200"/>
            <a:ext cx="5727700" cy="4927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Color Selections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Few </a:t>
            </a:r>
            <a:r>
              <a:rPr lang="en-US" sz="3000" dirty="0" smtClean="0"/>
              <a:t>Hues (colors), </a:t>
            </a:r>
            <a:r>
              <a:rPr lang="en-US" sz="3000" dirty="0" smtClean="0"/>
              <a:t>Many </a:t>
            </a:r>
            <a:r>
              <a:rPr lang="en-US" sz="3000" dirty="0" smtClean="0"/>
              <a:t>Values (tones or brightness). (pgs. 503 – 506)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Create a color palette, not a rainbow colored, “angry</a:t>
            </a:r>
            <a:r>
              <a:rPr lang="en-US" sz="3000" dirty="0"/>
              <a:t> </a:t>
            </a:r>
            <a:r>
              <a:rPr lang="en-US" sz="3000" dirty="0" smtClean="0"/>
              <a:t>fruit salad” look.</a:t>
            </a:r>
            <a:endParaRPr lang="en-US" sz="4800" dirty="0" smtClean="0"/>
          </a:p>
          <a:p>
            <a:pPr lvl="1">
              <a:buFont typeface="Wingdings" charset="2"/>
              <a:buChar char="Ø"/>
            </a:pPr>
            <a:endParaRPr lang="en-US" sz="3000" dirty="0" smtClean="0"/>
          </a:p>
          <a:p>
            <a:pPr lvl="1">
              <a:buNone/>
            </a:pPr>
            <a:endParaRPr lang="en-US" sz="3000" dirty="0" smtClean="0"/>
          </a:p>
          <a:p>
            <a:pPr lvl="1">
              <a:buNone/>
            </a:pPr>
            <a:endParaRPr lang="en-US" sz="3259" dirty="0" smtClean="0"/>
          </a:p>
          <a:p>
            <a:pPr lvl="1"/>
            <a:endParaRPr lang="en-US" sz="3259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1397000"/>
            <a:ext cx="2754762" cy="5359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7"/>
            <a:ext cx="4038600" cy="198471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Few Hues, Many Values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Project 4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0"/>
            <a:ext cx="5207000" cy="445770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r>
              <a:rPr lang="en-US" sz="2800" dirty="0" smtClean="0"/>
              <a:t>Deep </a:t>
            </a:r>
            <a:r>
              <a:rPr lang="en-US" sz="2800" dirty="0" smtClean="0"/>
              <a:t>Background</a:t>
            </a:r>
          </a:p>
          <a:p>
            <a:pPr marL="457200" lvl="1" indent="0">
              <a:buNone/>
            </a:pPr>
            <a:r>
              <a:rPr lang="en-US" sz="2800" dirty="0" smtClean="0"/>
              <a:t>	(</a:t>
            </a:r>
            <a:r>
              <a:rPr lang="en-US" sz="2800" dirty="0" smtClean="0"/>
              <a:t>pgs 499  - 502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Content should appear to “float” on the background, not drown in it.</a:t>
            </a: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1">
              <a:buNone/>
            </a:pPr>
            <a:endParaRPr lang="en-US" sz="3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1">
              <a:buNone/>
            </a:pPr>
            <a:endParaRPr lang="en-US" sz="3259" dirty="0" smtClean="0"/>
          </a:p>
          <a:p>
            <a:pPr lvl="1"/>
            <a:endParaRPr lang="en-US" sz="3259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0" y="1358900"/>
            <a:ext cx="2880697" cy="546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7"/>
            <a:ext cx="4038600" cy="198471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Deep Backgrounds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7"/>
            <a:ext cx="4038600" cy="198471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Deep Backgrounds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7"/>
            <a:ext cx="4038600" cy="198471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Deep Backgrounds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nkwell">
    <a:dk1>
      <a:sysClr val="windowText" lastClr="000000"/>
    </a:dk1>
    <a:lt1>
      <a:sysClr val="window" lastClr="FFFFFF"/>
    </a:lt1>
    <a:dk2>
      <a:srgbClr val="584D2E"/>
    </a:dk2>
    <a:lt2>
      <a:srgbClr val="EFE7C3"/>
    </a:lt2>
    <a:accent1>
      <a:srgbClr val="860908"/>
    </a:accent1>
    <a:accent2>
      <a:srgbClr val="4A0505"/>
    </a:accent2>
    <a:accent3>
      <a:srgbClr val="7A500A"/>
    </a:accent3>
    <a:accent4>
      <a:srgbClr val="C47810"/>
    </a:accent4>
    <a:accent5>
      <a:srgbClr val="827752"/>
    </a:accent5>
    <a:accent6>
      <a:srgbClr val="B5BB83"/>
    </a:accent6>
    <a:hlink>
      <a:srgbClr val="C47810"/>
    </a:hlink>
    <a:folHlink>
      <a:srgbClr val="F0A43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3532</TotalTime>
  <Words>555</Words>
  <Application>Microsoft Macintosh PowerPoint</Application>
  <PresentationFormat>On-screen Show (4:3)</PresentationFormat>
  <Paragraphs>66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Inkwell</vt:lpstr>
      <vt:lpstr>Advantage</vt:lpstr>
      <vt:lpstr>Paper</vt:lpstr>
      <vt:lpstr>Revolution</vt:lpstr>
      <vt:lpstr>Story</vt:lpstr>
      <vt:lpstr>Project 4</vt:lpstr>
      <vt:lpstr>PowerPoint Presentation</vt:lpstr>
      <vt:lpstr>Project 4: Bare Minimum</vt:lpstr>
      <vt:lpstr>Project 4 Requirements</vt:lpstr>
      <vt:lpstr>Few Hues, Many Values</vt:lpstr>
      <vt:lpstr>Project 4 Requirements</vt:lpstr>
      <vt:lpstr>Deep Backgrounds</vt:lpstr>
      <vt:lpstr>Deep Backgrounds</vt:lpstr>
      <vt:lpstr>Deep Backgrounds</vt:lpstr>
      <vt:lpstr>Project 4 Requirements</vt:lpstr>
      <vt:lpstr>Resources</vt:lpstr>
      <vt:lpstr>Extra Credit – each item is worth 5 points. Total possible points = 10!</vt:lpstr>
      <vt:lpstr>Project 4 Above and Beyond</vt:lpstr>
      <vt:lpstr>PowerPoint Presentation</vt:lpstr>
      <vt:lpstr>Project 4 Above and Beyond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Wimba</dc:title>
  <dc:creator>Robin Alarcon</dc:creator>
  <cp:lastModifiedBy>Full Sail</cp:lastModifiedBy>
  <cp:revision>49</cp:revision>
  <cp:lastPrinted>2011-11-14T19:42:35Z</cp:lastPrinted>
  <dcterms:created xsi:type="dcterms:W3CDTF">2012-06-18T05:17:22Z</dcterms:created>
  <dcterms:modified xsi:type="dcterms:W3CDTF">2012-09-17T15:10:30Z</dcterms:modified>
</cp:coreProperties>
</file>