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96" r:id="rId2"/>
  </p:sldMasterIdLst>
  <p:notesMasterIdLst>
    <p:notesMasterId r:id="rId18"/>
  </p:notesMasterIdLst>
  <p:handoutMasterIdLst>
    <p:handoutMasterId r:id="rId19"/>
  </p:handoutMasterIdLst>
  <p:sldIdLst>
    <p:sldId id="257" r:id="rId3"/>
    <p:sldId id="264" r:id="rId4"/>
    <p:sldId id="265" r:id="rId5"/>
    <p:sldId id="266" r:id="rId6"/>
    <p:sldId id="267" r:id="rId7"/>
    <p:sldId id="258" r:id="rId8"/>
    <p:sldId id="259" r:id="rId9"/>
    <p:sldId id="260" r:id="rId10"/>
    <p:sldId id="263" r:id="rId11"/>
    <p:sldId id="261" r:id="rId12"/>
    <p:sldId id="262" r:id="rId13"/>
    <p:sldId id="270" r:id="rId14"/>
    <p:sldId id="268" r:id="rId15"/>
    <p:sldId id="269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5472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82B4"/>
    <a:srgbClr val="C4DBEE"/>
    <a:srgbClr val="88B7DD"/>
    <a:srgbClr val="4D93C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39" autoAdjust="0"/>
    <p:restoredTop sz="85574" autoAdjust="0"/>
  </p:normalViewPr>
  <p:slideViewPr>
    <p:cSldViewPr snapToGrid="0">
      <p:cViewPr varScale="1">
        <p:scale>
          <a:sx n="97" d="100"/>
          <a:sy n="97" d="100"/>
        </p:scale>
        <p:origin x="1688" y="192"/>
      </p:cViewPr>
      <p:guideLst>
        <p:guide orient="horz" pos="2160"/>
        <p:guide pos="2880"/>
        <p:guide pos="5472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70" d="100"/>
        <a:sy n="170" d="100"/>
      </p:scale>
      <p:origin x="0" y="0"/>
    </p:cViewPr>
  </p:sorter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7/19/16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7/19/16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68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3" y="3810002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24" name="Rectangle 23"/>
          <p:cNvSpPr/>
          <p:nvPr/>
        </p:nvSpPr>
        <p:spPr>
          <a:xfrm flipV="1">
            <a:off x="5410201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25" name="Rectangle 24"/>
          <p:cNvSpPr/>
          <p:nvPr/>
        </p:nvSpPr>
        <p:spPr>
          <a:xfrm flipV="1">
            <a:off x="5410201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0" name="Rectangle 9"/>
          <p:cNvSpPr/>
          <p:nvPr/>
        </p:nvSpPr>
        <p:spPr>
          <a:xfrm>
            <a:off x="1" y="3675529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4E708F12-96AD-4ED4-8132-A78F5E42C1F5}" type="datetime1">
              <a:rPr lang="en-US" smtClean="0"/>
              <a:t>7/19/16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9" y="1136"/>
            <a:ext cx="747712" cy="365760"/>
          </a:xfrm>
        </p:spPr>
        <p:txBody>
          <a:bodyPr/>
          <a:lstStyle>
            <a:lvl1pPr algn="r">
              <a:defRPr sz="135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48006" indent="0" algn="l">
              <a:buNone/>
              <a:defRPr sz="1800">
                <a:solidFill>
                  <a:schemeClr val="tx2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9"/>
            <a:ext cx="8458200" cy="1470025"/>
          </a:xfrm>
        </p:spPr>
        <p:txBody>
          <a:bodyPr anchor="b"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483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483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34290" indent="0">
              <a:buNone/>
              <a:defRPr sz="1575" b="0">
                <a:solidFill>
                  <a:schemeClr val="tx2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2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3225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6"/>
            <a:ext cx="4038600" cy="4341875"/>
          </a:xfrm>
        </p:spPr>
        <p:txBody>
          <a:bodyPr/>
          <a:lstStyle>
            <a:lvl1pPr>
              <a:defRPr sz="1500"/>
            </a:lvl1pPr>
            <a:lvl2pPr>
              <a:defRPr sz="1425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6"/>
            <a:ext cx="4038600" cy="4341875"/>
          </a:xfrm>
        </p:spPr>
        <p:txBody>
          <a:bodyPr/>
          <a:lstStyle>
            <a:lvl1pPr>
              <a:defRPr sz="1500"/>
            </a:lvl1pPr>
            <a:lvl2pPr>
              <a:defRPr sz="1425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7/19/16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5" y="2708519"/>
            <a:ext cx="4041775" cy="388620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6" y="2244970"/>
            <a:ext cx="4041775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34290" indent="0">
              <a:buNone/>
              <a:defRPr sz="1425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34290" indent="0">
              <a:buNone/>
              <a:defRPr sz="1425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3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7/19/16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3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7/19/16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8"/>
            <a:ext cx="5102352" cy="580508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8"/>
            <a:ext cx="3383280" cy="4580573"/>
          </a:xfrm>
        </p:spPr>
        <p:txBody>
          <a:bodyPr/>
          <a:lstStyle>
            <a:lvl1pPr marL="6858" indent="0">
              <a:buNone/>
              <a:defRPr sz="1050"/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350" b="1"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2400"/>
            </a:lvl1pPr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10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75"/>
            </a:lvl1pPr>
            <a:lvl2pPr>
              <a:buFontTx/>
              <a:buNone/>
              <a:defRPr sz="900"/>
            </a:lvl2pPr>
            <a:lvl3pPr>
              <a:buFontTx/>
              <a:buNone/>
              <a:defRPr sz="750"/>
            </a:lvl3pPr>
            <a:lvl4pPr>
              <a:buFontTx/>
              <a:buNone/>
              <a:defRPr sz="675"/>
            </a:lvl4pPr>
            <a:lvl5pPr>
              <a:buFontTx/>
              <a:buNone/>
              <a:defRPr sz="675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5" y="1109162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1500" b="1"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20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30" name="Rectangle 29"/>
          <p:cNvSpPr/>
          <p:nvPr/>
        </p:nvSpPr>
        <p:spPr>
          <a:xfrm>
            <a:off x="1" y="308278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31" name="Rectangle 30"/>
          <p:cNvSpPr/>
          <p:nvPr/>
        </p:nvSpPr>
        <p:spPr>
          <a:xfrm flipV="1">
            <a:off x="5410183" y="360248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32" name="Rectangle 31"/>
          <p:cNvSpPr/>
          <p:nvPr/>
        </p:nvSpPr>
        <p:spPr>
          <a:xfrm flipV="1">
            <a:off x="5410201" y="440114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7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600">
                <a:solidFill>
                  <a:schemeClr val="accent2"/>
                </a:solidFill>
              </a:defRPr>
            </a:lvl1pPr>
          </a:lstStyle>
          <a:p>
            <a:fld id="{C20F09E4-6EA4-4BF3-9FC8-FF40373B88E6}" type="datetime1">
              <a:rPr lang="en-US" smtClean="0"/>
              <a:t>7/19/16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6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35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192024" algn="l" rtl="0" eaLnBrk="1" latinLnBrk="0" hangingPunct="1">
        <a:spcBef>
          <a:spcPts val="225"/>
        </a:spcBef>
        <a:buClr>
          <a:schemeClr val="accent3"/>
        </a:buClr>
        <a:buFont typeface="Georgia"/>
        <a:buChar char="•"/>
        <a:defRPr kumimoji="0" sz="2100" kern="1200">
          <a:solidFill>
            <a:schemeClr val="tx2"/>
          </a:solidFill>
          <a:latin typeface="+mn-lt"/>
          <a:ea typeface="+mn-ea"/>
          <a:cs typeface="+mn-cs"/>
        </a:defRPr>
      </a:lvl1pPr>
      <a:lvl2pPr marL="493776" indent="-185166" algn="l" rtl="0" eaLnBrk="1" latinLnBrk="0" hangingPunct="1">
        <a:spcBef>
          <a:spcPts val="225"/>
        </a:spcBef>
        <a:buClr>
          <a:schemeClr val="accent2"/>
        </a:buClr>
        <a:buFont typeface="Georgia"/>
        <a:buChar char="▫"/>
        <a:defRPr kumimoji="0" sz="1950" kern="1200">
          <a:solidFill>
            <a:schemeClr val="tx2"/>
          </a:solidFill>
          <a:latin typeface="+mn-lt"/>
          <a:ea typeface="+mn-ea"/>
          <a:cs typeface="+mn-cs"/>
        </a:defRPr>
      </a:lvl2pPr>
      <a:lvl3pPr marL="692658" indent="-164592" algn="l" rtl="0" eaLnBrk="1" latinLnBrk="0" hangingPunct="1">
        <a:spcBef>
          <a:spcPts val="225"/>
        </a:spcBef>
        <a:buClr>
          <a:schemeClr val="accent1"/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884682" indent="-150876" algn="l" rtl="0" eaLnBrk="1" latinLnBrk="0" hangingPunct="1">
        <a:spcBef>
          <a:spcPts val="225"/>
        </a:spcBef>
        <a:buClr>
          <a:schemeClr val="accent1"/>
        </a:buClr>
        <a:buFont typeface="Wingdings 2" panose="05020102010507070707" pitchFamily="18" charset="2"/>
        <a:buChar char=""/>
        <a:defRPr kumimoji="0" sz="1650" kern="1200">
          <a:solidFill>
            <a:schemeClr val="tx2"/>
          </a:solidFill>
          <a:latin typeface="+mn-lt"/>
          <a:ea typeface="+mn-ea"/>
          <a:cs typeface="+mn-cs"/>
        </a:defRPr>
      </a:lvl4pPr>
      <a:lvl5pPr marL="1042416" indent="-137160" algn="l" rtl="0" eaLnBrk="1" latinLnBrk="0" hangingPunct="1">
        <a:spcBef>
          <a:spcPts val="225"/>
        </a:spcBef>
        <a:buClr>
          <a:schemeClr val="accent1"/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5pPr>
      <a:lvl6pPr marL="1207008" indent="-137160" algn="l" rtl="0" eaLnBrk="1" latinLnBrk="0" hangingPunct="1">
        <a:spcBef>
          <a:spcPts val="225"/>
        </a:spcBef>
        <a:buClr>
          <a:schemeClr val="accent1"/>
        </a:buClr>
        <a:buFont typeface="Wingdings 2" panose="05020102010507070707" pitchFamily="18" charset="2"/>
        <a:buChar char=""/>
        <a:defRPr kumimoji="0" sz="1350" kern="1200">
          <a:solidFill>
            <a:schemeClr val="tx2"/>
          </a:solidFill>
          <a:latin typeface="+mn-lt"/>
          <a:ea typeface="+mn-ea"/>
          <a:cs typeface="+mn-cs"/>
        </a:defRPr>
      </a:lvl6pPr>
      <a:lvl7pPr marL="1371600" indent="-137160" algn="l" rtl="0" eaLnBrk="1" latinLnBrk="0" hangingPunct="1">
        <a:spcBef>
          <a:spcPts val="225"/>
        </a:spcBef>
        <a:buClr>
          <a:schemeClr val="accent1"/>
        </a:buClr>
        <a:buFont typeface="Wingdings 2" panose="05020102010507070707" pitchFamily="18" charset="2"/>
        <a:buChar char=""/>
        <a:defRPr kumimoji="0"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1522476" indent="-137160" algn="l" rtl="0" eaLnBrk="1" latinLnBrk="0" hangingPunct="1">
        <a:spcBef>
          <a:spcPts val="225"/>
        </a:spcBef>
        <a:buClr>
          <a:schemeClr val="accent1"/>
        </a:buClr>
        <a:buFont typeface="Wingdings 2" panose="05020102010507070707" pitchFamily="18" charset="2"/>
        <a:buChar char=""/>
        <a:defRPr kumimoji="0" sz="1125" kern="1200">
          <a:solidFill>
            <a:schemeClr val="tx2"/>
          </a:solidFill>
          <a:latin typeface="+mn-lt"/>
          <a:ea typeface="+mn-ea"/>
          <a:cs typeface="+mn-cs"/>
        </a:defRPr>
      </a:lvl8pPr>
      <a:lvl9pPr marL="1680210" indent="-137160" algn="l" rtl="0" eaLnBrk="1" latinLnBrk="0" hangingPunct="1">
        <a:spcBef>
          <a:spcPts val="225"/>
        </a:spcBef>
        <a:buClr>
          <a:schemeClr val="accent1"/>
        </a:buClr>
        <a:buFont typeface="Wingdings 2" panose="05020102010507070707" pitchFamily="18" charset="2"/>
        <a:buChar char=""/>
        <a:defRPr kumimoji="0" sz="105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288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899938"/>
            <a:ext cx="5351069" cy="2427710"/>
          </a:xfrm>
        </p:spPr>
        <p:txBody>
          <a:bodyPr>
            <a:normAutofit fontScale="92500"/>
          </a:bodyPr>
          <a:lstStyle/>
          <a:p>
            <a:r>
              <a:rPr lang="en-US" sz="2400" b="1" dirty="0"/>
              <a:t>Agenda</a:t>
            </a:r>
          </a:p>
          <a:p>
            <a:pPr marL="390906" indent="-342900">
              <a:buFont typeface="Arial" panose="020B0604020202020204" pitchFamily="34" charset="0"/>
              <a:buChar char="•"/>
            </a:pPr>
            <a:r>
              <a:rPr lang="en-US" sz="2400" dirty="0"/>
              <a:t>Introduction (</a:t>
            </a:r>
            <a:r>
              <a:rPr lang="en-US" sz="2400" dirty="0" err="1"/>
              <a:t>Haoze</a:t>
            </a:r>
            <a:r>
              <a:rPr lang="en-US" sz="2400" dirty="0"/>
              <a:t> Zhang)</a:t>
            </a:r>
          </a:p>
          <a:p>
            <a:pPr marL="390906" indent="-342900">
              <a:buFont typeface="Arial" panose="020B0604020202020204" pitchFamily="34" charset="0"/>
              <a:buChar char="•"/>
            </a:pPr>
            <a:r>
              <a:rPr lang="en-US" sz="2400" dirty="0"/>
              <a:t>Business Logic Structure (</a:t>
            </a:r>
            <a:r>
              <a:rPr lang="en-US" sz="2400" dirty="0" err="1"/>
              <a:t>Zhaowen</a:t>
            </a:r>
            <a:r>
              <a:rPr lang="en-US" sz="2400" dirty="0"/>
              <a:t> Gong)</a:t>
            </a:r>
          </a:p>
          <a:p>
            <a:pPr marL="390906" indent="-342900">
              <a:buFont typeface="Arial" panose="020B0604020202020204" pitchFamily="34" charset="0"/>
              <a:buChar char="•"/>
            </a:pPr>
            <a:r>
              <a:rPr lang="en-US" sz="2400" dirty="0"/>
              <a:t>Data Access and Testing (</a:t>
            </a:r>
            <a:r>
              <a:rPr lang="en-US" sz="2400" dirty="0" err="1"/>
              <a:t>Zeling</a:t>
            </a:r>
            <a:r>
              <a:rPr lang="en-US" sz="2400" dirty="0"/>
              <a:t> Wu)</a:t>
            </a:r>
          </a:p>
          <a:p>
            <a:pPr marL="390906" indent="-342900">
              <a:buFont typeface="Arial" panose="020B0604020202020204" pitchFamily="34" charset="0"/>
              <a:buChar char="•"/>
            </a:pPr>
            <a:r>
              <a:rPr lang="en-US" sz="2400" dirty="0"/>
              <a:t>Android application (</a:t>
            </a:r>
            <a:r>
              <a:rPr lang="en-US" sz="2400" dirty="0" err="1"/>
              <a:t>Xiaoqi</a:t>
            </a:r>
            <a:r>
              <a:rPr lang="en-US" sz="2400" dirty="0"/>
              <a:t> Ma)</a:t>
            </a:r>
          </a:p>
          <a:p>
            <a:pPr marL="390906" indent="-342900">
              <a:buFont typeface="Arial" panose="020B0604020202020204" pitchFamily="34" charset="0"/>
              <a:buChar char="•"/>
            </a:pPr>
            <a:r>
              <a:rPr lang="en-US" sz="2400" dirty="0"/>
              <a:t>Demo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66403"/>
            <a:ext cx="8458200" cy="147002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ENCA not Cleaning Agent</a:t>
            </a:r>
            <a:br>
              <a:rPr lang="en-US" sz="4000" dirty="0">
                <a:latin typeface="+mn-lt"/>
              </a:rPr>
            </a:br>
            <a:r>
              <a:rPr lang="en-US" altLang="zh-CN" sz="4000" dirty="0">
                <a:latin typeface="+mn-lt"/>
              </a:rPr>
              <a:t>—— </a:t>
            </a:r>
            <a:r>
              <a:rPr lang="en-US" sz="4000" dirty="0">
                <a:latin typeface="+mn-lt"/>
              </a:rPr>
              <a:t>a cleaning agent picker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53516" y="5958316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20-07-2016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198" y="623621"/>
            <a:ext cx="8229600" cy="10668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</a:t>
            </a:r>
            <a:r>
              <a:rPr lang="en-US" sz="4000" dirty="0" smtClean="0">
                <a:latin typeface="+mn-lt"/>
              </a:rPr>
              <a:t>Access Logic</a:t>
            </a:r>
            <a:endParaRPr lang="en-US" sz="4000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920" y="1690421"/>
            <a:ext cx="8444155" cy="478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81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198" y="623621"/>
            <a:ext cx="8229600" cy="10668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+mn-lt"/>
              </a:rPr>
              <a:t>Entity Relation</a:t>
            </a:r>
            <a:endParaRPr lang="en-US" sz="4000" dirty="0">
              <a:latin typeface="+mn-lt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7409" y="1690421"/>
            <a:ext cx="7809177" cy="507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2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198" y="623621"/>
            <a:ext cx="8229600" cy="1066800"/>
          </a:xfrm>
        </p:spPr>
        <p:txBody>
          <a:bodyPr>
            <a:normAutofit/>
          </a:bodyPr>
          <a:lstStyle/>
          <a:p>
            <a:r>
              <a:rPr lang="en-US" sz="4000">
                <a:latin typeface="+mn-lt"/>
              </a:rPr>
              <a:t>Test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800"/>
              </a:spcBef>
            </a:pPr>
            <a:r>
              <a:rPr lang="en-US" b="1" dirty="0"/>
              <a:t>Unit Test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InternationalStringTest</a:t>
            </a:r>
            <a:endParaRPr lang="en-US" dirty="0"/>
          </a:p>
          <a:p>
            <a:pPr>
              <a:spcBef>
                <a:spcPts val="4800"/>
              </a:spcBef>
            </a:pPr>
            <a:r>
              <a:rPr lang="en-US" b="1" dirty="0"/>
              <a:t>Module Test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SQLAmenderTest</a:t>
            </a:r>
            <a:r>
              <a:rPr lang="en-US" dirty="0"/>
              <a:t>, </a:t>
            </a:r>
            <a:r>
              <a:rPr lang="en-US" dirty="0" err="1"/>
              <a:t>SQLVisitorTest</a:t>
            </a:r>
            <a:endParaRPr lang="en-US" dirty="0"/>
          </a:p>
          <a:p>
            <a:pPr>
              <a:spcBef>
                <a:spcPts val="4800"/>
              </a:spcBef>
            </a:pPr>
            <a:r>
              <a:rPr lang="en-US" b="1" dirty="0"/>
              <a:t>Integration Test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TagOperatorTest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39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198" y="623621"/>
            <a:ext cx="8229600" cy="10668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+mn-lt"/>
              </a:rPr>
              <a:t>Android Use case</a:t>
            </a:r>
            <a:endParaRPr lang="en-US" sz="4000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1373" y="1690421"/>
            <a:ext cx="7421249" cy="4818190"/>
          </a:xfrm>
        </p:spPr>
      </p:pic>
      <p:sp>
        <p:nvSpPr>
          <p:cNvPr id="5" name="Multiplication Sign 4"/>
          <p:cNvSpPr/>
          <p:nvPr/>
        </p:nvSpPr>
        <p:spPr>
          <a:xfrm>
            <a:off x="1176794" y="4746929"/>
            <a:ext cx="1232451" cy="683811"/>
          </a:xfrm>
          <a:prstGeom prst="mathMultiply">
            <a:avLst>
              <a:gd name="adj1" fmla="val 15380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ultiplication Sign 5"/>
          <p:cNvSpPr/>
          <p:nvPr/>
        </p:nvSpPr>
        <p:spPr>
          <a:xfrm>
            <a:off x="1176794" y="5627770"/>
            <a:ext cx="1232451" cy="683811"/>
          </a:xfrm>
          <a:prstGeom prst="mathMultiply">
            <a:avLst>
              <a:gd name="adj1" fmla="val 15380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plication Sign 6"/>
          <p:cNvSpPr/>
          <p:nvPr/>
        </p:nvSpPr>
        <p:spPr>
          <a:xfrm>
            <a:off x="3339546" y="5627770"/>
            <a:ext cx="1232451" cy="683811"/>
          </a:xfrm>
          <a:prstGeom prst="mathMultiply">
            <a:avLst>
              <a:gd name="adj1" fmla="val 15380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62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57198" y="623621"/>
            <a:ext cx="8229600" cy="10668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+mn-lt"/>
              </a:rPr>
              <a:t>Demo</a:t>
            </a:r>
            <a:endParaRPr lang="en-US" sz="4000" dirty="0">
              <a:latin typeface="+mn-lt"/>
            </a:endParaRPr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4325112"/>
          </a:xfrm>
        </p:spPr>
        <p:txBody>
          <a:bodyPr>
            <a:normAutofit/>
          </a:bodyPr>
          <a:lstStyle/>
          <a:p>
            <a:pPr>
              <a:spcBef>
                <a:spcPts val="4800"/>
              </a:spcBef>
            </a:pPr>
            <a:r>
              <a:rPr lang="en-US" sz="2400" b="1" dirty="0" smtClean="0"/>
              <a:t>ENCA-express</a:t>
            </a:r>
          </a:p>
          <a:p>
            <a:pPr>
              <a:spcBef>
                <a:spcPts val="4800"/>
              </a:spcBef>
            </a:pPr>
            <a:r>
              <a:rPr lang="en-US" sz="2400" b="1" dirty="0" smtClean="0"/>
              <a:t>ENCA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0788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899938"/>
            <a:ext cx="6433931" cy="242771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Thank you</a:t>
            </a:r>
          </a:p>
          <a:p>
            <a:r>
              <a:rPr lang="en-US" sz="2400" b="1" dirty="0" smtClean="0"/>
              <a:t>For more information:</a:t>
            </a:r>
          </a:p>
          <a:p>
            <a:r>
              <a:rPr lang="en-US" sz="2400" dirty="0"/>
              <a:t>https://</a:t>
            </a:r>
            <a:r>
              <a:rPr lang="en-US" sz="2400" dirty="0" err="1"/>
              <a:t>github.com</a:t>
            </a:r>
            <a:r>
              <a:rPr lang="en-US" sz="2400" dirty="0"/>
              <a:t>/Nimita311/ENCA-</a:t>
            </a:r>
            <a:r>
              <a:rPr lang="en-US" sz="2400" dirty="0" err="1"/>
              <a:t>Andriod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66403"/>
            <a:ext cx="8458200" cy="147002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ENCA not Cleaning Agent</a:t>
            </a:r>
            <a:br>
              <a:rPr lang="en-US" sz="4000" dirty="0">
                <a:latin typeface="+mn-lt"/>
              </a:rPr>
            </a:br>
            <a:r>
              <a:rPr lang="en-US" altLang="zh-CN" sz="4000" dirty="0">
                <a:latin typeface="+mn-lt"/>
              </a:rPr>
              <a:t>—— </a:t>
            </a:r>
            <a:r>
              <a:rPr lang="en-US" sz="4000" dirty="0">
                <a:latin typeface="+mn-lt"/>
              </a:rPr>
              <a:t>a cleaning agent picker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53516" y="5958316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20-07-2016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98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198" y="623621"/>
            <a:ext cx="8229600" cy="1066800"/>
          </a:xfrm>
        </p:spPr>
        <p:txBody>
          <a:bodyPr>
            <a:normAutofit/>
          </a:bodyPr>
          <a:lstStyle/>
          <a:p>
            <a:r>
              <a:rPr lang="en-US" sz="4000">
                <a:latin typeface="+mn-lt"/>
              </a:rPr>
              <a:t>Team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9803" y="2176272"/>
            <a:ext cx="8584389" cy="4325112"/>
          </a:xfrm>
        </p:spPr>
        <p:txBody>
          <a:bodyPr/>
          <a:lstStyle/>
          <a:p>
            <a:r>
              <a:rPr lang="en-US" b="1" dirty="0" err="1"/>
              <a:t>Haoze</a:t>
            </a:r>
            <a:r>
              <a:rPr lang="en-US" b="1" dirty="0"/>
              <a:t> Zhang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Requirement analysis, system structure, UI design and team collaboration.</a:t>
            </a:r>
          </a:p>
          <a:p>
            <a:r>
              <a:rPr lang="en-US" b="1" dirty="0" err="1"/>
              <a:t>Zhaowen</a:t>
            </a:r>
            <a:r>
              <a:rPr lang="en-US" b="1" dirty="0"/>
              <a:t> Gong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Business logic implementation, UI implementation and code revision.</a:t>
            </a:r>
          </a:p>
          <a:p>
            <a:r>
              <a:rPr lang="en-US" b="1" dirty="0" err="1"/>
              <a:t>Zeling</a:t>
            </a:r>
            <a:r>
              <a:rPr lang="en-US" b="1" dirty="0"/>
              <a:t> Wu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Data acquisition, database management and testing.</a:t>
            </a:r>
          </a:p>
          <a:p>
            <a:r>
              <a:rPr lang="en-US" b="1" dirty="0" err="1"/>
              <a:t>Xiaoqi</a:t>
            </a:r>
            <a:r>
              <a:rPr lang="en-US" b="1" dirty="0"/>
              <a:t> Ma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Android application, UI design and implementation.</a:t>
            </a:r>
          </a:p>
          <a:p>
            <a:endParaRPr lang="en-US" dirty="0"/>
          </a:p>
          <a:p>
            <a:r>
              <a:rPr lang="en-US" dirty="0"/>
              <a:t>Collaboration platform:</a:t>
            </a:r>
            <a:br>
              <a:rPr lang="en-US" dirty="0"/>
            </a:br>
            <a:r>
              <a:rPr lang="en-US" dirty="0" err="1"/>
              <a:t>GitHub</a:t>
            </a:r>
            <a:r>
              <a:rPr lang="en-US" dirty="0"/>
              <a:t>: https://github.com/Nimita311/ENCA-Andriod</a:t>
            </a:r>
          </a:p>
        </p:txBody>
      </p:sp>
    </p:spTree>
    <p:extLst>
      <p:ext uri="{BB962C8B-B14F-4D97-AF65-F5344CB8AC3E}">
        <p14:creationId xmlns:p14="http://schemas.microsoft.com/office/powerpoint/2010/main" val="167281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198" y="623621"/>
            <a:ext cx="8229600" cy="1066800"/>
          </a:xfrm>
        </p:spPr>
        <p:txBody>
          <a:bodyPr>
            <a:normAutofit/>
          </a:bodyPr>
          <a:lstStyle/>
          <a:p>
            <a:r>
              <a:rPr lang="en-US" sz="4000">
                <a:latin typeface="+mn-lt"/>
              </a:rPr>
              <a:t>Additional Task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9803" y="2176272"/>
            <a:ext cx="8584389" cy="4325112"/>
          </a:xfrm>
        </p:spPr>
        <p:txBody>
          <a:bodyPr>
            <a:normAutofit/>
          </a:bodyPr>
          <a:lstStyle/>
          <a:p>
            <a:r>
              <a:rPr lang="en-US" sz="3200"/>
              <a:t>Android:</a:t>
            </a:r>
            <a:br>
              <a:rPr lang="en-US" sz="3200"/>
            </a:br>
            <a:r>
              <a:rPr lang="en-US" sz="3200"/>
              <a:t>ENCA express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841" y="2176272"/>
            <a:ext cx="2053877" cy="34694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153" y="2176272"/>
            <a:ext cx="2057687" cy="348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149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198" y="623621"/>
            <a:ext cx="8229600" cy="1066800"/>
          </a:xfrm>
        </p:spPr>
        <p:txBody>
          <a:bodyPr>
            <a:normAutofit/>
          </a:bodyPr>
          <a:lstStyle/>
          <a:p>
            <a:r>
              <a:rPr lang="en-US" sz="4000">
                <a:latin typeface="+mn-lt"/>
              </a:rPr>
              <a:t>Scenarios of Use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9803" y="2176272"/>
            <a:ext cx="8584389" cy="4325112"/>
          </a:xfrm>
        </p:spPr>
        <p:txBody>
          <a:bodyPr/>
          <a:lstStyle/>
          <a:p>
            <a:pPr>
              <a:spcBef>
                <a:spcPts val="4200"/>
              </a:spcBef>
            </a:pPr>
            <a:r>
              <a:rPr lang="en-US"/>
              <a:t>Scenario 1: (with ENCA)</a:t>
            </a:r>
            <a:br>
              <a:rPr lang="en-US"/>
            </a:br>
            <a:r>
              <a:rPr lang="en-US"/>
              <a:t>Cleaning purpose -&gt; Cleaning agent</a:t>
            </a:r>
          </a:p>
          <a:p>
            <a:pPr>
              <a:spcBef>
                <a:spcPts val="4200"/>
              </a:spcBef>
            </a:pPr>
            <a:r>
              <a:rPr lang="en-US"/>
              <a:t>Scenario 2: (with ENCA)</a:t>
            </a:r>
            <a:br>
              <a:rPr lang="en-US"/>
            </a:br>
            <a:r>
              <a:rPr lang="en-US"/>
              <a:t>Cleaning agent's name or description -&gt; Cleaning agent</a:t>
            </a:r>
          </a:p>
          <a:p>
            <a:pPr>
              <a:spcBef>
                <a:spcPts val="4200"/>
              </a:spcBef>
            </a:pPr>
            <a:r>
              <a:rPr lang="en-US"/>
              <a:t>Scenario 3: (with ENCA-express)</a:t>
            </a:r>
            <a:br>
              <a:rPr lang="en-US"/>
            </a:br>
            <a:r>
              <a:rPr lang="en-US"/>
              <a:t>Want to buy a cleaning agent -&gt; show the seller</a:t>
            </a:r>
          </a:p>
        </p:txBody>
      </p:sp>
    </p:spTree>
    <p:extLst>
      <p:ext uri="{BB962C8B-B14F-4D97-AF65-F5344CB8AC3E}">
        <p14:creationId xmlns:p14="http://schemas.microsoft.com/office/powerpoint/2010/main" val="861622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198" y="623621"/>
            <a:ext cx="8229600" cy="10668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Use </a:t>
            </a:r>
            <a:r>
              <a:rPr lang="en-US" sz="4000" dirty="0" smtClean="0">
                <a:latin typeface="+mn-lt"/>
              </a:rPr>
              <a:t>Cases</a:t>
            </a:r>
            <a:endParaRPr lang="en-US" sz="4000" dirty="0">
              <a:latin typeface="+mn-lt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5025" y="1690421"/>
            <a:ext cx="7553946" cy="4836577"/>
          </a:xfrm>
        </p:spPr>
      </p:pic>
    </p:spTree>
    <p:extLst>
      <p:ext uri="{BB962C8B-B14F-4D97-AF65-F5344CB8AC3E}">
        <p14:creationId xmlns:p14="http://schemas.microsoft.com/office/powerpoint/2010/main" val="53483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198" y="623621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+mn-lt"/>
              </a:rPr>
              <a:t>Business Logic Structure</a:t>
            </a:r>
            <a:br>
              <a:rPr lang="en-US" sz="4000" dirty="0" smtClean="0">
                <a:latin typeface="+mn-lt"/>
              </a:rPr>
            </a:br>
            <a:r>
              <a:rPr lang="en-US" sz="4000" dirty="0" smtClean="0"/>
              <a:t>MVC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497" y="1690421"/>
            <a:ext cx="8237301" cy="433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91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198" y="623621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</a:rPr>
              <a:t>Business Logic Structure </a:t>
            </a:r>
            <a:r>
              <a:rPr lang="en-US" sz="4000" dirty="0" smtClean="0">
                <a:latin typeface="+mn-lt"/>
              </a:rPr>
              <a:t/>
            </a:r>
            <a:br>
              <a:rPr lang="en-US" sz="4000" dirty="0" smtClean="0">
                <a:latin typeface="+mn-lt"/>
              </a:rPr>
            </a:br>
            <a:r>
              <a:rPr lang="en-US" sz="4000" dirty="0" smtClean="0"/>
              <a:t>Multi-Language Support</a:t>
            </a:r>
            <a:endParaRPr lang="en-US" sz="4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302" y="1931214"/>
            <a:ext cx="8335391" cy="392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03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198" y="623621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</a:rPr>
              <a:t>Business Logic Structure </a:t>
            </a:r>
            <a:r>
              <a:rPr lang="en-US" sz="4000" dirty="0" smtClean="0">
                <a:latin typeface="+mn-lt"/>
              </a:rPr>
              <a:t/>
            </a:r>
            <a:br>
              <a:rPr lang="en-US" sz="4000" dirty="0" smtClean="0">
                <a:latin typeface="+mn-lt"/>
              </a:rPr>
            </a:br>
            <a:r>
              <a:rPr lang="en-US" sz="4000" dirty="0" smtClean="0"/>
              <a:t>Preferences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18" y="1983029"/>
            <a:ext cx="8077160" cy="398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32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198" y="623621"/>
            <a:ext cx="8229600" cy="10668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+mn-lt"/>
              </a:rPr>
              <a:t>GUI Design</a:t>
            </a:r>
            <a:endParaRPr lang="en-US" sz="4000" dirty="0">
              <a:latin typeface="+mn-lt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198" y="1788247"/>
            <a:ext cx="8229600" cy="4628455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sz="2400" b="1" dirty="0" err="1" smtClean="0"/>
              <a:t>JavaFX</a:t>
            </a:r>
            <a:r>
              <a:rPr lang="en-US" sz="2400" b="1" dirty="0" smtClean="0"/>
              <a:t> </a:t>
            </a:r>
            <a:r>
              <a:rPr lang="en-US" sz="2400" b="1" dirty="0"/>
              <a:t>structure</a:t>
            </a:r>
          </a:p>
          <a:p>
            <a:pPr lvl="1">
              <a:spcBef>
                <a:spcPts val="0"/>
              </a:spcBef>
            </a:pPr>
            <a:r>
              <a:rPr lang="en-US" sz="2250" dirty="0"/>
              <a:t>Main class</a:t>
            </a:r>
          </a:p>
          <a:p>
            <a:pPr lvl="1">
              <a:spcBef>
                <a:spcPts val="0"/>
              </a:spcBef>
            </a:pPr>
            <a:r>
              <a:rPr lang="en-US" sz="2250" dirty="0"/>
              <a:t>FXML file expressing interface</a:t>
            </a:r>
          </a:p>
          <a:p>
            <a:pPr lvl="1">
              <a:spcBef>
                <a:spcPts val="0"/>
              </a:spcBef>
            </a:pPr>
            <a:r>
              <a:rPr lang="en-US" sz="2250" dirty="0"/>
              <a:t>Separate controller</a:t>
            </a:r>
          </a:p>
          <a:p>
            <a:pPr lvl="1">
              <a:spcBef>
                <a:spcPts val="0"/>
              </a:spcBef>
            </a:pPr>
            <a:r>
              <a:rPr lang="en-US" sz="2250" dirty="0" err="1"/>
              <a:t>c</a:t>
            </a:r>
            <a:r>
              <a:rPr lang="en-US" sz="2250" dirty="0" err="1" smtClean="0"/>
              <a:t>ss</a:t>
            </a:r>
            <a:r>
              <a:rPr lang="en-US" sz="2250" dirty="0" smtClean="0"/>
              <a:t> </a:t>
            </a:r>
            <a:r>
              <a:rPr lang="en-US" sz="2250" dirty="0"/>
              <a:t>file controlling style</a:t>
            </a:r>
          </a:p>
          <a:p>
            <a:pPr>
              <a:spcBef>
                <a:spcPts val="1200"/>
              </a:spcBef>
            </a:pPr>
            <a:r>
              <a:rPr lang="en-US" sz="2400" b="1" dirty="0"/>
              <a:t>More flexible layout</a:t>
            </a:r>
          </a:p>
          <a:p>
            <a:pPr>
              <a:spcBef>
                <a:spcPts val="1200"/>
              </a:spcBef>
            </a:pPr>
            <a:r>
              <a:rPr lang="en-US" sz="2400" b="1" dirty="0" smtClean="0"/>
              <a:t>Better </a:t>
            </a:r>
            <a:r>
              <a:rPr lang="en-US" sz="2400" b="1" dirty="0"/>
              <a:t>look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Flat design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Primary </a:t>
            </a:r>
            <a:r>
              <a:rPr lang="en-US" sz="2000" dirty="0"/>
              <a:t>color: </a:t>
            </a:r>
            <a:r>
              <a:rPr lang="en-US" sz="2000" b="1" dirty="0" smtClean="0">
                <a:solidFill>
                  <a:srgbClr val="4682B4"/>
                </a:solidFill>
              </a:rPr>
              <a:t>Steel </a:t>
            </a:r>
            <a:r>
              <a:rPr lang="en-US" sz="2000" b="1" dirty="0">
                <a:solidFill>
                  <a:srgbClr val="4682B4"/>
                </a:solidFill>
              </a:rPr>
              <a:t>Blue</a:t>
            </a:r>
            <a:r>
              <a:rPr lang="en-US" sz="2000" dirty="0">
                <a:solidFill>
                  <a:srgbClr val="4682B4"/>
                </a:solidFill>
              </a:rPr>
              <a:t>, RGB(70, 130, 180)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Secondary colors</a:t>
            </a:r>
            <a:r>
              <a:rPr lang="en-US" sz="2000" dirty="0"/>
              <a:t>: </a:t>
            </a:r>
          </a:p>
          <a:p>
            <a:pPr>
              <a:spcBef>
                <a:spcPts val="1200"/>
              </a:spcBef>
            </a:pPr>
            <a:r>
              <a:rPr lang="en-US" sz="2400" b="1" dirty="0" smtClean="0"/>
              <a:t>Consistency</a:t>
            </a:r>
            <a:endParaRPr lang="en-US" sz="2400" b="1" dirty="0"/>
          </a:p>
        </p:txBody>
      </p:sp>
      <p:grpSp>
        <p:nvGrpSpPr>
          <p:cNvPr id="7" name="Group 6"/>
          <p:cNvGrpSpPr/>
          <p:nvPr/>
        </p:nvGrpSpPr>
        <p:grpSpPr>
          <a:xfrm>
            <a:off x="2942197" y="5239264"/>
            <a:ext cx="2689753" cy="327253"/>
            <a:chOff x="2226364" y="5066599"/>
            <a:chExt cx="2782638" cy="338554"/>
          </a:xfrm>
        </p:grpSpPr>
        <p:sp>
          <p:nvSpPr>
            <p:cNvPr id="4" name="TextBox 3"/>
            <p:cNvSpPr txBox="1"/>
            <p:nvPr/>
          </p:nvSpPr>
          <p:spPr>
            <a:xfrm>
              <a:off x="2226364" y="5066599"/>
              <a:ext cx="792904" cy="338554"/>
            </a:xfrm>
            <a:prstGeom prst="rect">
              <a:avLst/>
            </a:prstGeom>
            <a:solidFill>
              <a:srgbClr val="4D93CB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Room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221231" y="5066599"/>
              <a:ext cx="792904" cy="338554"/>
            </a:xfrm>
            <a:prstGeom prst="rect">
              <a:avLst/>
            </a:prstGeom>
            <a:solidFill>
              <a:srgbClr val="88B7DD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>
                  <a:solidFill>
                    <a:schemeClr val="bg1"/>
                  </a:solidFill>
                </a:rPr>
                <a:t>Items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216098" y="5066599"/>
              <a:ext cx="792904" cy="338554"/>
            </a:xfrm>
            <a:prstGeom prst="rect">
              <a:avLst/>
            </a:prstGeom>
            <a:solidFill>
              <a:srgbClr val="C4DBEE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>
                  <a:solidFill>
                    <a:schemeClr val="bg1"/>
                  </a:solidFill>
                </a:rPr>
                <a:t>Others</a:t>
              </a: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524" y="1788247"/>
            <a:ext cx="2862769" cy="4426174"/>
          </a:xfrm>
          <a:prstGeom prst="rect">
            <a:avLst/>
          </a:prstGeom>
          <a:ln>
            <a:solidFill>
              <a:srgbClr val="4682B4"/>
            </a:solidFill>
          </a:ln>
        </p:spPr>
      </p:pic>
    </p:spTree>
    <p:extLst>
      <p:ext uri="{BB962C8B-B14F-4D97-AF65-F5344CB8AC3E}">
        <p14:creationId xmlns:p14="http://schemas.microsoft.com/office/powerpoint/2010/main" val="393107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" id="{9308F140-5CDC-477D-BC4D-9C1906451284}" vid="{11C5112C-663B-4E6D-9D3D-2361F8FA32D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D44557-C150-4AA7-97B1-62E8021520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0</TotalTime>
  <Words>133</Words>
  <Application>Microsoft Macintosh PowerPoint</Application>
  <PresentationFormat>On-screen Show (4:3)</PresentationFormat>
  <Paragraphs>57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Calibri</vt:lpstr>
      <vt:lpstr>Calibri Light</vt:lpstr>
      <vt:lpstr>Georgia</vt:lpstr>
      <vt:lpstr>Wingdings 2</vt:lpstr>
      <vt:lpstr>等线 Light</vt:lpstr>
      <vt:lpstr>Arial</vt:lpstr>
      <vt:lpstr>Training presentation</vt:lpstr>
      <vt:lpstr>ENCA not Cleaning Agent —— a cleaning agent picker</vt:lpstr>
      <vt:lpstr>Team</vt:lpstr>
      <vt:lpstr>Additional Task</vt:lpstr>
      <vt:lpstr>Scenarios of Use</vt:lpstr>
      <vt:lpstr>Use Cases</vt:lpstr>
      <vt:lpstr>Business Logic Structure MVC</vt:lpstr>
      <vt:lpstr>Business Logic Structure  Multi-Language Support</vt:lpstr>
      <vt:lpstr>Business Logic Structure  Preferences</vt:lpstr>
      <vt:lpstr>GUI Design</vt:lpstr>
      <vt:lpstr>Data Access Logic</vt:lpstr>
      <vt:lpstr>Entity Relation</vt:lpstr>
      <vt:lpstr>Test</vt:lpstr>
      <vt:lpstr>Android Use case</vt:lpstr>
      <vt:lpstr>Demo</vt:lpstr>
      <vt:lpstr>ENCA not Cleaning Agent —— a cleaning agent picker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2016-05-16T12:09:24Z</dcterms:created>
  <dcterms:modified xsi:type="dcterms:W3CDTF">2016-07-19T20:26:22Z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TC034606049991</vt:lpwstr>
  </property>
</Properties>
</file>