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3" r:id="rId11"/>
    <p:sldId id="261" r:id="rId12"/>
    <p:sldId id="262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  <a:srgbClr val="C4DBEE"/>
    <a:srgbClr val="88B7DD"/>
    <a:srgbClr val="4D93C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9" autoAdjust="0"/>
    <p:restoredTop sz="89911" autoAdjust="0"/>
  </p:normalViewPr>
  <p:slideViewPr>
    <p:cSldViewPr snapToGrid="0">
      <p:cViewPr varScale="1">
        <p:scale>
          <a:sx n="131" d="100"/>
          <a:sy n="131" d="100"/>
        </p:scale>
        <p:origin x="900" y="126"/>
      </p:cViewPr>
      <p:guideLst>
        <p:guide orient="horz" pos="2160"/>
        <p:guide pos="2880"/>
        <p:guide pos="5472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4" name="Rectangle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5" name="Rectangle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7/18/2016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48006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341875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341875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7/18/2016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3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8"/>
            <a:ext cx="5102352" cy="58050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8"/>
            <a:ext cx="3383280" cy="4580573"/>
          </a:xfrm>
        </p:spPr>
        <p:txBody>
          <a:bodyPr/>
          <a:lstStyle>
            <a:lvl1pPr marL="6858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35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5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0" name="Rectangle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1" name="Rectangle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2" name="Rectangle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192024" algn="l" rtl="0" eaLnBrk="1" latinLnBrk="0" hangingPunct="1">
        <a:spcBef>
          <a:spcPts val="225"/>
        </a:spcBef>
        <a:buClr>
          <a:schemeClr val="accent3"/>
        </a:buClr>
        <a:buFont typeface="Georgia"/>
        <a:buChar char="•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493776" indent="-185166" algn="l" rtl="0" eaLnBrk="1" latinLnBrk="0" hangingPunct="1">
        <a:spcBef>
          <a:spcPts val="225"/>
        </a:spcBef>
        <a:buClr>
          <a:schemeClr val="accent2"/>
        </a:buClr>
        <a:buFont typeface="Georgia"/>
        <a:buChar char="▫"/>
        <a:defRPr kumimoji="0"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692658" indent="-164592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84682" indent="-150876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650" kern="1200">
          <a:solidFill>
            <a:schemeClr val="tx2"/>
          </a:solidFill>
          <a:latin typeface="+mn-lt"/>
          <a:ea typeface="+mn-ea"/>
          <a:cs typeface="+mn-cs"/>
        </a:defRPr>
      </a:lvl4pPr>
      <a:lvl5pPr marL="1042416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1207008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210" indent="-137160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mita311/ENCA-Andrio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899938"/>
            <a:ext cx="5351069" cy="2427710"/>
          </a:xfrm>
        </p:spPr>
        <p:txBody>
          <a:bodyPr>
            <a:normAutofit fontScale="92500"/>
          </a:bodyPr>
          <a:lstStyle/>
          <a:p>
            <a:r>
              <a:rPr lang="en-US" sz="2400" b="1"/>
              <a:t>Agenda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/>
              <a:t>Introduction (Haoze Zhang)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/>
              <a:t>Business Logic Structure (Zhaowen Gong)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/>
              <a:t>Data Access and Testing (Zeling Wu)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/>
              <a:t>Android application (Xiaoqi Ma)</a:t>
            </a:r>
          </a:p>
          <a:p>
            <a:pPr marL="390906" indent="-342900">
              <a:buFont typeface="Arial" panose="020B0604020202020204" pitchFamily="34" charset="0"/>
              <a:buChar char="•"/>
            </a:pPr>
            <a:r>
              <a:rPr lang="en-US" sz="2400"/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66403"/>
            <a:ext cx="8458200" cy="1470025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ENCA not Cleaning Agent</a:t>
            </a:r>
            <a:br>
              <a:rPr lang="en-US" sz="4000">
                <a:latin typeface="+mn-lt"/>
              </a:rPr>
            </a:br>
            <a:r>
              <a:rPr lang="en-US" altLang="zh-CN" sz="4000">
                <a:latin typeface="+mn-lt"/>
              </a:rPr>
              <a:t>—— </a:t>
            </a:r>
            <a:r>
              <a:rPr lang="en-US" sz="4000">
                <a:latin typeface="+mn-lt"/>
              </a:rPr>
              <a:t>a cleaning agent picker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Data Access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20" y="1690421"/>
            <a:ext cx="8444155" cy="47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E-R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09" y="1690421"/>
            <a:ext cx="7809177" cy="50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b="1"/>
              <a:t>Unit Test</a:t>
            </a:r>
            <a:br>
              <a:rPr lang="en-US"/>
            </a:br>
            <a:r>
              <a:rPr lang="en-US"/>
              <a:t>InternationalStringTest</a:t>
            </a:r>
          </a:p>
          <a:p>
            <a:pPr>
              <a:spcBef>
                <a:spcPts val="4800"/>
              </a:spcBef>
            </a:pPr>
            <a:r>
              <a:rPr lang="en-US" b="1"/>
              <a:t>Module Test</a:t>
            </a:r>
            <a:br>
              <a:rPr lang="en-US"/>
            </a:br>
            <a:r>
              <a:rPr lang="en-US"/>
              <a:t>SQLAmenderTest, SQLVisitorTest</a:t>
            </a:r>
          </a:p>
          <a:p>
            <a:pPr>
              <a:spcBef>
                <a:spcPts val="4800"/>
              </a:spcBef>
            </a:pPr>
            <a:r>
              <a:rPr lang="en-US" b="1"/>
              <a:t>Integration Test</a:t>
            </a:r>
            <a:br>
              <a:rPr lang="en-US"/>
            </a:br>
            <a:r>
              <a:rPr lang="en-US"/>
              <a:t>TagOperatorTest</a:t>
            </a:r>
          </a:p>
        </p:txBody>
      </p:sp>
    </p:spTree>
    <p:extLst>
      <p:ext uri="{BB962C8B-B14F-4D97-AF65-F5344CB8AC3E}">
        <p14:creationId xmlns:p14="http://schemas.microsoft.com/office/powerpoint/2010/main" val="20253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Android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73" y="1690421"/>
            <a:ext cx="7421249" cy="4818190"/>
          </a:xfrm>
        </p:spPr>
      </p:pic>
      <p:sp>
        <p:nvSpPr>
          <p:cNvPr id="5" name="Multiplication Sign 4"/>
          <p:cNvSpPr/>
          <p:nvPr/>
        </p:nvSpPr>
        <p:spPr>
          <a:xfrm>
            <a:off x="1176794" y="4746929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cation Sign 5"/>
          <p:cNvSpPr/>
          <p:nvPr/>
        </p:nvSpPr>
        <p:spPr>
          <a:xfrm>
            <a:off x="1176794" y="5627770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/>
          <p:cNvSpPr/>
          <p:nvPr/>
        </p:nvSpPr>
        <p:spPr>
          <a:xfrm>
            <a:off x="3339546" y="5627770"/>
            <a:ext cx="1232451" cy="683811"/>
          </a:xfrm>
          <a:prstGeom prst="mathMultiply">
            <a:avLst>
              <a:gd name="adj1" fmla="val 1538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27478"/>
            <a:ext cx="8229600" cy="432511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96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78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Team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/>
          <a:lstStyle/>
          <a:p>
            <a:r>
              <a:rPr lang="en-US" b="1"/>
              <a:t>Haoze Zhang</a:t>
            </a:r>
            <a:br>
              <a:rPr lang="en-US"/>
            </a:br>
            <a:r>
              <a:rPr lang="en-US"/>
              <a:t>Requirement analysis, system structure, UI design and team collaboration.</a:t>
            </a:r>
          </a:p>
          <a:p>
            <a:r>
              <a:rPr lang="en-US" b="1"/>
              <a:t>Zhaowen Gong</a:t>
            </a:r>
            <a:br>
              <a:rPr lang="en-US"/>
            </a:br>
            <a:r>
              <a:rPr lang="en-US"/>
              <a:t>Business logic implementation, UI implementation and code revision.</a:t>
            </a:r>
          </a:p>
          <a:p>
            <a:r>
              <a:rPr lang="en-US" b="1"/>
              <a:t>Zeling Wu</a:t>
            </a:r>
            <a:br>
              <a:rPr lang="en-US"/>
            </a:br>
            <a:r>
              <a:rPr lang="en-US"/>
              <a:t>Data acquisition, database management and testing.</a:t>
            </a:r>
          </a:p>
          <a:p>
            <a:r>
              <a:rPr lang="en-US" b="1"/>
              <a:t>Xiaoqi Ma</a:t>
            </a:r>
            <a:br>
              <a:rPr lang="en-US"/>
            </a:br>
            <a:r>
              <a:rPr lang="en-US"/>
              <a:t>Android application, UI design and implementation.</a:t>
            </a:r>
          </a:p>
          <a:p>
            <a:endParaRPr lang="en-US"/>
          </a:p>
          <a:p>
            <a:r>
              <a:rPr lang="en-US"/>
              <a:t>Collaboration platform:</a:t>
            </a:r>
            <a:br>
              <a:rPr lang="en-US"/>
            </a:br>
            <a:r>
              <a:rPr lang="en-US"/>
              <a:t>GitHub: </a:t>
            </a:r>
            <a:r>
              <a:rPr lang="en-US">
                <a:hlinkClick r:id="rId2"/>
              </a:rPr>
              <a:t>https://github.com/Nimita311/ENCA-Andriod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Additional Task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>
            <a:normAutofit/>
          </a:bodyPr>
          <a:lstStyle/>
          <a:p>
            <a:r>
              <a:rPr lang="en-US" sz="3200"/>
              <a:t>Android:</a:t>
            </a:r>
            <a:br>
              <a:rPr lang="en-US" sz="3200"/>
            </a:br>
            <a:r>
              <a:rPr lang="en-US" sz="3200"/>
              <a:t>ENCA express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41" y="2176272"/>
            <a:ext cx="2053877" cy="3469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53" y="2176272"/>
            <a:ext cx="2057687" cy="34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Scenarios of 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9803" y="2176272"/>
            <a:ext cx="8584389" cy="4325112"/>
          </a:xfrm>
        </p:spPr>
        <p:txBody>
          <a:bodyPr/>
          <a:lstStyle/>
          <a:p>
            <a:pPr>
              <a:spcBef>
                <a:spcPts val="4200"/>
              </a:spcBef>
            </a:pPr>
            <a:r>
              <a:rPr lang="en-US"/>
              <a:t>Scenario 1: (with ENCA)</a:t>
            </a:r>
            <a:br>
              <a:rPr lang="en-US"/>
            </a:br>
            <a:r>
              <a:rPr lang="en-US"/>
              <a:t>Cleaning purpose -&gt; Cleaning agent</a:t>
            </a:r>
          </a:p>
          <a:p>
            <a:pPr>
              <a:spcBef>
                <a:spcPts val="4200"/>
              </a:spcBef>
            </a:pPr>
            <a:r>
              <a:rPr lang="en-US"/>
              <a:t>Scenario 2: (with ENCA)</a:t>
            </a:r>
            <a:br>
              <a:rPr lang="en-US"/>
            </a:br>
            <a:r>
              <a:rPr lang="en-US"/>
              <a:t>Cleaning agent's name or description -&gt; Cleaning agent</a:t>
            </a:r>
          </a:p>
          <a:p>
            <a:pPr>
              <a:spcBef>
                <a:spcPts val="4200"/>
              </a:spcBef>
            </a:pPr>
            <a:r>
              <a:rPr lang="en-US"/>
              <a:t>Scenario 3: (with ENCA-express)</a:t>
            </a:r>
            <a:br>
              <a:rPr lang="en-US"/>
            </a:br>
            <a:r>
              <a:rPr lang="en-US"/>
              <a:t>Want to buy a cleaning agent -&gt; show the seller</a:t>
            </a:r>
          </a:p>
        </p:txBody>
      </p:sp>
    </p:spTree>
    <p:extLst>
      <p:ext uri="{BB962C8B-B14F-4D97-AF65-F5344CB8AC3E}">
        <p14:creationId xmlns:p14="http://schemas.microsoft.com/office/powerpoint/2010/main" val="86162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Use Case Diagram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25" y="1690421"/>
            <a:ext cx="7553946" cy="4836577"/>
          </a:xfrm>
        </p:spPr>
      </p:pic>
    </p:spTree>
    <p:extLst>
      <p:ext uri="{BB962C8B-B14F-4D97-AF65-F5344CB8AC3E}">
        <p14:creationId xmlns:p14="http://schemas.microsoft.com/office/powerpoint/2010/main" val="5348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MVC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97" y="1690421"/>
            <a:ext cx="8237301" cy="43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Languages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2" y="1931214"/>
            <a:ext cx="8335391" cy="39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Preferences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18" y="1983029"/>
            <a:ext cx="8077160" cy="39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8" y="623621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JavaFX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8" y="1788247"/>
            <a:ext cx="8229600" cy="462845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/>
              <a:t>Clear structure</a:t>
            </a:r>
          </a:p>
          <a:p>
            <a:pPr lvl="1">
              <a:spcBef>
                <a:spcPts val="0"/>
              </a:spcBef>
            </a:pPr>
            <a:r>
              <a:rPr lang="en-US" sz="2250"/>
              <a:t>Main class</a:t>
            </a:r>
          </a:p>
          <a:p>
            <a:pPr lvl="1">
              <a:spcBef>
                <a:spcPts val="0"/>
              </a:spcBef>
            </a:pPr>
            <a:r>
              <a:rPr lang="en-US" sz="2250"/>
              <a:t>FXML file expressing interface</a:t>
            </a:r>
          </a:p>
          <a:p>
            <a:pPr lvl="1">
              <a:spcBef>
                <a:spcPts val="0"/>
              </a:spcBef>
            </a:pPr>
            <a:r>
              <a:rPr lang="en-US" sz="2250"/>
              <a:t>Separate controller</a:t>
            </a:r>
          </a:p>
          <a:p>
            <a:pPr lvl="1">
              <a:spcBef>
                <a:spcPts val="0"/>
              </a:spcBef>
            </a:pPr>
            <a:r>
              <a:rPr lang="en-US" sz="2250"/>
              <a:t>Css file controlling style</a:t>
            </a:r>
          </a:p>
          <a:p>
            <a:pPr>
              <a:spcBef>
                <a:spcPts val="1200"/>
              </a:spcBef>
            </a:pPr>
            <a:r>
              <a:rPr lang="en-US" sz="2400" b="1"/>
              <a:t>Better look</a:t>
            </a:r>
          </a:p>
          <a:p>
            <a:pPr lvl="1">
              <a:spcBef>
                <a:spcPts val="0"/>
              </a:spcBef>
            </a:pPr>
            <a:r>
              <a:rPr lang="en-US" sz="2000"/>
              <a:t>Flat design</a:t>
            </a:r>
          </a:p>
          <a:p>
            <a:pPr lvl="1">
              <a:spcBef>
                <a:spcPts val="0"/>
              </a:spcBef>
            </a:pPr>
            <a:r>
              <a:rPr lang="en-US" sz="2000"/>
              <a:t>Theme color: </a:t>
            </a:r>
            <a:r>
              <a:rPr lang="en-US" sz="2000" b="1">
                <a:solidFill>
                  <a:srgbClr val="4682B4"/>
                </a:solidFill>
              </a:rPr>
              <a:t>Still Blue</a:t>
            </a:r>
            <a:r>
              <a:rPr lang="en-US" sz="2000">
                <a:solidFill>
                  <a:srgbClr val="4682B4"/>
                </a:solidFill>
              </a:rPr>
              <a:t>, RGB(70, 130, 180)</a:t>
            </a:r>
          </a:p>
          <a:p>
            <a:pPr lvl="1">
              <a:spcBef>
                <a:spcPts val="0"/>
              </a:spcBef>
            </a:pPr>
            <a:r>
              <a:rPr lang="en-US" sz="2000"/>
              <a:t>Tag colors: </a:t>
            </a:r>
          </a:p>
          <a:p>
            <a:pPr>
              <a:spcBef>
                <a:spcPts val="1200"/>
              </a:spcBef>
            </a:pPr>
            <a:r>
              <a:rPr lang="en-US" sz="2400" b="1"/>
              <a:t>More </a:t>
            </a:r>
            <a:r>
              <a:rPr lang="en-US" sz="2400" b="1"/>
              <a:t>flexible layout</a:t>
            </a:r>
          </a:p>
          <a:p>
            <a:pPr>
              <a:spcBef>
                <a:spcPts val="1200"/>
              </a:spcBef>
            </a:pPr>
            <a:r>
              <a:rPr lang="en-US" sz="2400" b="1"/>
              <a:t>Consistency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293" y="4770764"/>
            <a:ext cx="2782638" cy="338554"/>
            <a:chOff x="2226364" y="5066599"/>
            <a:chExt cx="2782638" cy="338554"/>
          </a:xfrm>
        </p:grpSpPr>
        <p:sp>
          <p:nvSpPr>
            <p:cNvPr id="4" name="TextBox 3"/>
            <p:cNvSpPr txBox="1"/>
            <p:nvPr/>
          </p:nvSpPr>
          <p:spPr>
            <a:xfrm>
              <a:off x="2226364" y="5066599"/>
              <a:ext cx="792904" cy="338554"/>
            </a:xfrm>
            <a:prstGeom prst="rect">
              <a:avLst/>
            </a:prstGeom>
            <a:solidFill>
              <a:srgbClr val="4D93C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Room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21231" y="5066599"/>
              <a:ext cx="792904" cy="338554"/>
            </a:xfrm>
            <a:prstGeom prst="rect">
              <a:avLst/>
            </a:prstGeom>
            <a:solidFill>
              <a:srgbClr val="88B7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Items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6098" y="5066599"/>
              <a:ext cx="792904" cy="338554"/>
            </a:xfrm>
            <a:prstGeom prst="rect">
              <a:avLst/>
            </a:prstGeom>
            <a:solidFill>
              <a:srgbClr val="C4DBE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Others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62" y="1528270"/>
            <a:ext cx="2943636" cy="4551204"/>
          </a:xfrm>
          <a:prstGeom prst="rect">
            <a:avLst/>
          </a:prstGeom>
          <a:ln>
            <a:solidFill>
              <a:srgbClr val="4682B4"/>
            </a:solidFill>
          </a:ln>
        </p:spPr>
      </p:pic>
    </p:spTree>
    <p:extLst>
      <p:ext uri="{BB962C8B-B14F-4D97-AF65-F5344CB8AC3E}">
        <p14:creationId xmlns:p14="http://schemas.microsoft.com/office/powerpoint/2010/main" val="39310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106</Words>
  <Application>Microsoft Office PowerPoint</Application>
  <PresentationFormat>On-screen Show (4:3)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 Light</vt:lpstr>
      <vt:lpstr>Arial</vt:lpstr>
      <vt:lpstr>Calibri</vt:lpstr>
      <vt:lpstr>Calibri Light</vt:lpstr>
      <vt:lpstr>Georgia</vt:lpstr>
      <vt:lpstr>Wingdings 2</vt:lpstr>
      <vt:lpstr>Training presentation</vt:lpstr>
      <vt:lpstr>ENCA not Cleaning Agent —— a cleaning agent picker</vt:lpstr>
      <vt:lpstr>Team</vt:lpstr>
      <vt:lpstr>Additional Task</vt:lpstr>
      <vt:lpstr>Scenarios of Use</vt:lpstr>
      <vt:lpstr>Use Case Diagram</vt:lpstr>
      <vt:lpstr>MVC</vt:lpstr>
      <vt:lpstr>Languages</vt:lpstr>
      <vt:lpstr>Preferences</vt:lpstr>
      <vt:lpstr>JavaFX</vt:lpstr>
      <vt:lpstr>Data Access</vt:lpstr>
      <vt:lpstr>E-R Diagram</vt:lpstr>
      <vt:lpstr>Test</vt:lpstr>
      <vt:lpstr>Android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2016-05-16T12:09:24Z</dcterms:created>
  <dcterms:modified xsi:type="dcterms:W3CDTF">2016-07-18T23:00:07Z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